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Layouts/slideLayout12.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830" r:id="rId1"/>
  </p:sldMasterIdLst>
  <p:sldIdLst>
    <p:sldId id="256" r:id="rId2"/>
    <p:sldId id="268" r:id="rId3"/>
    <p:sldId id="287" r:id="rId4"/>
    <p:sldId id="257" r:id="rId5"/>
    <p:sldId id="258" r:id="rId6"/>
    <p:sldId id="259" r:id="rId7"/>
    <p:sldId id="291" r:id="rId8"/>
    <p:sldId id="260" r:id="rId9"/>
    <p:sldId id="271" r:id="rId10"/>
    <p:sldId id="261" r:id="rId11"/>
    <p:sldId id="263" r:id="rId12"/>
    <p:sldId id="288" r:id="rId13"/>
    <p:sldId id="272" r:id="rId14"/>
    <p:sldId id="270" r:id="rId15"/>
    <p:sldId id="275" r:id="rId16"/>
    <p:sldId id="276" r:id="rId17"/>
    <p:sldId id="277" r:id="rId18"/>
    <p:sldId id="289" r:id="rId19"/>
    <p:sldId id="278" r:id="rId20"/>
    <p:sldId id="279" r:id="rId21"/>
    <p:sldId id="266" r:id="rId22"/>
    <p:sldId id="280" r:id="rId23"/>
    <p:sldId id="281" r:id="rId24"/>
    <p:sldId id="267" r:id="rId25"/>
    <p:sldId id="264" r:id="rId26"/>
    <p:sldId id="265" r:id="rId27"/>
    <p:sldId id="269" r:id="rId28"/>
    <p:sldId id="286" r:id="rId29"/>
    <p:sldId id="290" r:id="rId30"/>
    <p:sldId id="283" r:id="rId31"/>
    <p:sldId id="285"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07" d="100"/>
          <a:sy n="107" d="100"/>
        </p:scale>
        <p:origin x="-384"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114800" y="1572768"/>
            <a:ext cx="4910328" cy="2130552"/>
          </a:xfrm>
        </p:spPr>
        <p:txBody>
          <a:bodyPr vert="horz" lIns="91440" tIns="45720" rIns="91440" bIns="45720" rtlCol="0" anchor="b" anchorCtr="0">
            <a:normAutofit/>
          </a:bodyPr>
          <a:lstStyle>
            <a:lvl1pPr algn="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114800" y="3711388"/>
            <a:ext cx="4910328" cy="886968"/>
          </a:xfrm>
        </p:spPr>
        <p:txBody>
          <a:bodyPr vert="horz" lIns="91440" tIns="45720" rIns="91440" bIns="45720" rtlCol="0">
            <a:normAutofit/>
          </a:bodyPr>
          <a:lstStyle>
            <a:lvl1pPr marL="0" indent="0" algn="r" defTabSz="914400" rtl="0" eaLnBrk="1" latinLnBrk="0" hangingPunct="1">
              <a:spcBef>
                <a:spcPct val="20000"/>
              </a:spcBef>
              <a:buClr>
                <a:schemeClr val="accent1"/>
              </a:buClr>
              <a:buSzPct val="90000"/>
              <a:buFont typeface="Wingdings" pitchFamily="2" charset="2"/>
              <a:buNone/>
              <a:defRPr sz="2400" b="1" kern="1200">
                <a:solidFill>
                  <a:schemeClr val="tx1">
                    <a:tint val="75000"/>
                  </a:schemeClr>
                </a:solidFill>
                <a:effectLst>
                  <a:outerShdw blurRad="50800" dist="50800" dir="2700000" algn="tl" rotWithShape="0">
                    <a:schemeClr val="bg1">
                      <a:alpha val="3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710F4C3B-12BB-4EC8-A596-2037BFBCFD5E}" type="datetime1">
              <a:rPr lang="en-US" smtClean="0"/>
              <a:pPr/>
              <a:t>6/17/11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8CFD7C-5133-4F31-B8DD-48811D9CC472}" type="slidenum">
              <a:rPr lang="en-US" smtClean="0"/>
              <a:pPr/>
              <a:t>‹#›</a:t>
            </a:fld>
            <a:endParaRPr lang="en-US"/>
          </a:p>
        </p:txBody>
      </p:sp>
      <p:sp>
        <p:nvSpPr>
          <p:cNvPr id="20" name="Oval 19"/>
          <p:cNvSpPr>
            <a:spLocks noChangeAspect="1"/>
          </p:cNvSpPr>
          <p:nvPr/>
        </p:nvSpPr>
        <p:spPr>
          <a:xfrm>
            <a:off x="121024" y="85165"/>
            <a:ext cx="4433047" cy="4433047"/>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4" name="Oval 33"/>
          <p:cNvSpPr/>
          <p:nvPr/>
        </p:nvSpPr>
        <p:spPr>
          <a:xfrm>
            <a:off x="179294" y="112058"/>
            <a:ext cx="4201255" cy="4201255"/>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a:off x="264460" y="138952"/>
            <a:ext cx="3988777" cy="4056383"/>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a:off x="264460" y="138953"/>
            <a:ext cx="3897026" cy="3897026"/>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127000" dist="63500" dir="162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1178859"/>
            <a:ext cx="9144000" cy="45291"/>
            <a:chOff x="0" y="1613647"/>
            <a:chExt cx="9144000" cy="45291"/>
          </a:xfrm>
        </p:grpSpPr>
        <p:cxnSp>
          <p:nvCxnSpPr>
            <p:cNvPr id="10" name="Straight Connector 9"/>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0" y="5715000"/>
            <a:ext cx="9144000" cy="45291"/>
            <a:chOff x="0" y="1613647"/>
            <a:chExt cx="9144000" cy="45291"/>
          </a:xfrm>
        </p:grpSpPr>
        <p:cxnSp>
          <p:nvCxnSpPr>
            <p:cNvPr id="13" name="Straight Connector 12"/>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1524000"/>
            <a:ext cx="3581400" cy="1252538"/>
          </a:xfrm>
        </p:spPr>
        <p:txBody>
          <a:bodyPr anchor="b">
            <a:normAutofit/>
          </a:bodyPr>
          <a:lstStyle>
            <a:lvl1pPr algn="l">
              <a:defRPr sz="3600" b="1"/>
            </a:lvl1pPr>
          </a:lstStyle>
          <a:p>
            <a:r>
              <a:rPr lang="en-US" smtClean="0"/>
              <a:t>Click to edit Master title style</a:t>
            </a:r>
            <a:endParaRPr/>
          </a:p>
        </p:txBody>
      </p:sp>
      <p:sp>
        <p:nvSpPr>
          <p:cNvPr id="4" name="Text Placeholder 3"/>
          <p:cNvSpPr>
            <a:spLocks noGrp="1"/>
          </p:cNvSpPr>
          <p:nvPr>
            <p:ph type="body" sz="half" idx="2"/>
          </p:nvPr>
        </p:nvSpPr>
        <p:spPr>
          <a:xfrm>
            <a:off x="457200" y="2895600"/>
            <a:ext cx="3581400" cy="2438400"/>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D88F30-D21E-9A45-BE5D-62ED70B37C3F}" type="datetimeFigureOut">
              <a:rPr lang="en-US" smtClean="0"/>
              <a:pPr/>
              <a:t>6/17/11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B81649-3B1F-3C45-A5F3-AE7126048372}" type="slidenum">
              <a:rPr lang="en-US" smtClean="0"/>
              <a:pPr/>
              <a:t>‹#›</a:t>
            </a:fld>
            <a:endParaRPr lang="en-US"/>
          </a:p>
        </p:txBody>
      </p:sp>
      <p:sp>
        <p:nvSpPr>
          <p:cNvPr id="8" name="Oval 7"/>
          <p:cNvSpPr>
            <a:spLocks noChangeAspect="1"/>
          </p:cNvSpPr>
          <p:nvPr/>
        </p:nvSpPr>
        <p:spPr>
          <a:xfrm>
            <a:off x="4285131" y="1116106"/>
            <a:ext cx="4724400" cy="4724400"/>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 name="Picture Placeholder 2"/>
          <p:cNvSpPr>
            <a:spLocks noGrp="1"/>
          </p:cNvSpPr>
          <p:nvPr>
            <p:ph type="pic" idx="1"/>
          </p:nvPr>
        </p:nvSpPr>
        <p:spPr>
          <a:xfrm>
            <a:off x="4473386" y="1148001"/>
            <a:ext cx="4434840" cy="4434987"/>
          </a:xfrm>
          <a:prstGeom prst="ellipse">
            <a:avLst/>
          </a:prstGeom>
          <a:effectLst>
            <a:innerShdw blurRad="63500" dist="50800" dir="18900000">
              <a:prstClr val="black">
                <a:alpha val="30000"/>
              </a:prstClr>
            </a:innerShdw>
          </a:effectLst>
        </p:spPr>
        <p:txBody>
          <a:bodyPr vert="horz" lIns="91440" tIns="45720" rIns="91440" bIns="45720" rtlCol="0">
            <a:normAutofit/>
          </a:bodyPr>
          <a:lstStyle>
            <a:lvl1pPr marL="342900" indent="-342900" algn="r" defTabSz="914400" rtl="0" eaLnBrk="1" latinLnBrk="0" hangingPunct="1">
              <a:spcBef>
                <a:spcPct val="20000"/>
              </a:spcBef>
              <a:buClr>
                <a:schemeClr val="accent1"/>
              </a:buClr>
              <a:buSzPct val="90000"/>
              <a:buFont typeface="Wingdings" pitchFamily="2" charset="2"/>
              <a:buNone/>
              <a:defRPr sz="18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A1D88F30-D21E-9A45-BE5D-62ED70B37C3F}" type="datetimeFigureOut">
              <a:rPr lang="en-US" smtClean="0"/>
              <a:pPr/>
              <a:t>6/17/11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81649-3B1F-3C45-A5F3-AE7126048372}" type="slidenum">
              <a:rPr lang="en-US" smtClean="0"/>
              <a:pPr/>
              <a:t>‹#›</a:t>
            </a:fld>
            <a:endParaRPr lang="en-US"/>
          </a:p>
        </p:txBody>
      </p:sp>
      <p:grpSp>
        <p:nvGrpSpPr>
          <p:cNvPr id="7"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6500" y="609600"/>
            <a:ext cx="1587500" cy="55165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609600"/>
            <a:ext cx="6629400" cy="5516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7556499" y="6356350"/>
            <a:ext cx="1148229" cy="365125"/>
          </a:xfrm>
        </p:spPr>
        <p:txBody>
          <a:bodyPr/>
          <a:lstStyle/>
          <a:p>
            <a:fld id="{A1D88F30-D21E-9A45-BE5D-62ED70B37C3F}" type="datetimeFigureOut">
              <a:rPr lang="en-US" smtClean="0"/>
              <a:pPr/>
              <a:t>6/17/11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81649-3B1F-3C45-A5F3-AE7126048372}" type="slidenum">
              <a:rPr lang="en-US" smtClean="0"/>
              <a:pPr/>
              <a:t>‹#›</a:t>
            </a:fld>
            <a:endParaRPr lang="en-US"/>
          </a:p>
        </p:txBody>
      </p:sp>
      <p:grpSp>
        <p:nvGrpSpPr>
          <p:cNvPr id="7" name="Group 6"/>
          <p:cNvGrpSpPr/>
          <p:nvPr/>
        </p:nvGrpSpPr>
        <p:grpSpPr>
          <a:xfrm rot="5400000">
            <a:off x="4065260" y="3406355"/>
            <a:ext cx="6858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A1D88F30-D21E-9A45-BE5D-62ED70B37C3F}" type="datetimeFigureOut">
              <a:rPr lang="en-US" smtClean="0"/>
              <a:pPr/>
              <a:t>6/17/11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81649-3B1F-3C45-A5F3-AE7126048372}" type="slidenum">
              <a:rPr lang="en-US" smtClean="0"/>
              <a:pPr/>
              <a:t>‹#›</a:t>
            </a:fld>
            <a:endParaRPr lang="en-US"/>
          </a:p>
        </p:txBody>
      </p:sp>
      <p:grpSp>
        <p:nvGrpSpPr>
          <p:cNvPr id="7" name="Group 10"/>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grpSp>
        <p:nvGrpSpPr>
          <p:cNvPr id="6"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5376" y="1573306"/>
            <a:ext cx="3653117" cy="2133600"/>
          </a:xfrm>
        </p:spPr>
        <p:txBody>
          <a:bodyPr anchor="b" anchorCtr="0"/>
          <a:lstStyle>
            <a:lvl1pPr algn="r">
              <a:defRPr/>
            </a:lvl1pPr>
          </a:lstStyle>
          <a:p>
            <a:r>
              <a:rPr lang="en-US" smtClean="0"/>
              <a:t>Click to edit Master title style</a:t>
            </a:r>
            <a:endParaRPr/>
          </a:p>
        </p:txBody>
      </p:sp>
      <p:sp>
        <p:nvSpPr>
          <p:cNvPr id="3" name="Subtitle 2"/>
          <p:cNvSpPr>
            <a:spLocks noGrp="1"/>
          </p:cNvSpPr>
          <p:nvPr>
            <p:ph type="subTitle" idx="1"/>
          </p:nvPr>
        </p:nvSpPr>
        <p:spPr>
          <a:xfrm>
            <a:off x="5365376" y="3998259"/>
            <a:ext cx="3653117" cy="883024"/>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D0EB5E28-5FDF-419C-905B-828A8064828E}" type="datetime1">
              <a:rPr lang="en-US" smtClean="0"/>
              <a:pPr/>
              <a:t>6/17/11</a:t>
            </a:fld>
            <a:endParaRPr lang="en-US"/>
          </a:p>
        </p:txBody>
      </p:sp>
      <p:sp>
        <p:nvSpPr>
          <p:cNvPr id="5" name="Footer Placeholder 4"/>
          <p:cNvSpPr>
            <a:spLocks noGrp="1"/>
          </p:cNvSpPr>
          <p:nvPr>
            <p:ph type="ftr" sz="quarter" idx="11"/>
          </p:nvPr>
        </p:nvSpPr>
        <p:spPr>
          <a:xfrm>
            <a:off x="3124200" y="6356350"/>
            <a:ext cx="2895600" cy="365125"/>
          </a:xfrm>
        </p:spPr>
        <p:txBody>
          <a:bodyPr/>
          <a:lstStyle>
            <a:lvl1pPr algn="ctr">
              <a:defRPr/>
            </a:lvl1pPr>
          </a:lstStyle>
          <a:p>
            <a:endParaRPr lang="en-US"/>
          </a:p>
        </p:txBody>
      </p:sp>
      <p:sp>
        <p:nvSpPr>
          <p:cNvPr id="16" name="Oval 15"/>
          <p:cNvSpPr>
            <a:spLocks noChangeAspect="1"/>
          </p:cNvSpPr>
          <p:nvPr/>
        </p:nvSpPr>
        <p:spPr>
          <a:xfrm>
            <a:off x="134471" y="685800"/>
            <a:ext cx="5268049" cy="5268049"/>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229676" y="712694"/>
            <a:ext cx="4983480" cy="4983480"/>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24"/>
          <p:cNvSpPr>
            <a:spLocks noGrp="1"/>
          </p:cNvSpPr>
          <p:nvPr>
            <p:ph type="pic" sz="quarter" idx="13"/>
          </p:nvPr>
        </p:nvSpPr>
        <p:spPr>
          <a:xfrm>
            <a:off x="241232" y="716992"/>
            <a:ext cx="4906459" cy="4852935"/>
          </a:xfrm>
          <a:prstGeom prst="ellipse">
            <a:avLst/>
          </a:prstGeom>
          <a:effectLst>
            <a:innerShdw blurRad="63500" dist="50800" dir="16200000">
              <a:prstClr val="black">
                <a:alpha val="30000"/>
              </a:prstClr>
            </a:innerShdw>
          </a:effectLst>
        </p:spPr>
        <p:txBody>
          <a:bodyPr>
            <a:normAutofit/>
          </a:bodyPr>
          <a:lstStyle>
            <a:lvl1pPr algn="r">
              <a:buNone/>
              <a:defRPr sz="1800"/>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8013" cy="1362075"/>
          </a:xfrm>
        </p:spPr>
        <p:txBody>
          <a:bodyPr anchor="b" anchorCtr="0">
            <a:normAutofit/>
          </a:bodyPr>
          <a:lstStyle>
            <a:lvl1pPr algn="ctr">
              <a:defRPr sz="48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29013"/>
            <a:ext cx="8228013" cy="1347787"/>
          </a:xfrm>
        </p:spPr>
        <p:txBody>
          <a:bodyPr anchor="t" anchorCtr="0"/>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A7FD2D-5A5F-45B1-82F9-83DDE5E26DCD}" type="datetime1">
              <a:rPr lang="en-US" smtClean="0"/>
              <a:pPr/>
              <a:t>6/17/11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8CFD7C-5133-4F31-B8DD-48811D9CC472}" type="slidenum">
              <a:rPr lang="en-US" smtClean="0"/>
              <a:pPr/>
              <a:t>‹#›</a:t>
            </a:fld>
            <a:endParaRPr lang="en-US"/>
          </a:p>
        </p:txBody>
      </p:sp>
      <p:grpSp>
        <p:nvGrpSpPr>
          <p:cNvPr id="7" name="Group 7"/>
          <p:cNvGrpSpPr/>
          <p:nvPr/>
        </p:nvGrpSpPr>
        <p:grpSpPr>
          <a:xfrm>
            <a:off x="0" y="1447800"/>
            <a:ext cx="9144000" cy="45291"/>
            <a:chOff x="0" y="1613647"/>
            <a:chExt cx="9144000" cy="45291"/>
          </a:xfrm>
        </p:grpSpPr>
        <p:cxnSp>
          <p:nvCxnSpPr>
            <p:cNvPr id="9" name="Straight Connector 8"/>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10"/>
          <p:cNvGrpSpPr/>
          <p:nvPr/>
        </p:nvGrpSpPr>
        <p:grpSpPr>
          <a:xfrm>
            <a:off x="0" y="4939553"/>
            <a:ext cx="9144000" cy="45291"/>
            <a:chOff x="0" y="1613647"/>
            <a:chExt cx="9144000" cy="45291"/>
          </a:xfrm>
        </p:grpSpPr>
        <p:cxnSp>
          <p:nvCxnSpPr>
            <p:cNvPr id="12" name="Straight Connector 11"/>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5720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5488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A1D88F30-D21E-9A45-BE5D-62ED70B37C3F}" type="datetimeFigureOut">
              <a:rPr lang="en-US" smtClean="0"/>
              <a:pPr/>
              <a:t>6/17/11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B81649-3B1F-3C45-A5F3-AE7126048372}" type="slidenum">
              <a:rPr lang="en-US" smtClean="0"/>
              <a:pPr/>
              <a:t>‹#›</a:t>
            </a:fld>
            <a:endParaRPr lang="en-US"/>
          </a:p>
        </p:txBody>
      </p:sp>
      <p:grpSp>
        <p:nvGrpSpPr>
          <p:cNvPr id="8" name="Group 16"/>
          <p:cNvGrpSpPr/>
          <p:nvPr/>
        </p:nvGrpSpPr>
        <p:grpSpPr>
          <a:xfrm>
            <a:off x="0" y="1584169"/>
            <a:ext cx="9144000" cy="45291"/>
            <a:chOff x="0" y="1613647"/>
            <a:chExt cx="9144000" cy="45291"/>
          </a:xfrm>
        </p:grpSpPr>
        <p:cxnSp>
          <p:nvCxnSpPr>
            <p:cNvPr id="18" name="Straight Connector 1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0" y="1584169"/>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488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A1D88F30-D21E-9A45-BE5D-62ED70B37C3F}" type="datetimeFigureOut">
              <a:rPr lang="en-US" smtClean="0"/>
              <a:pPr/>
              <a:t>6/17/11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B81649-3B1F-3C45-A5F3-AE71260483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1D88F30-D21E-9A45-BE5D-62ED70B37C3F}" type="datetimeFigureOut">
              <a:rPr lang="en-US" smtClean="0"/>
              <a:pPr/>
              <a:t>6/17/11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B81649-3B1F-3C45-A5F3-AE7126048372}" type="slidenum">
              <a:rPr lang="en-US" smtClean="0"/>
              <a:pPr/>
              <a:t>‹#›</a:t>
            </a:fld>
            <a:endParaRPr lang="en-US"/>
          </a:p>
        </p:txBody>
      </p:sp>
      <p:grpSp>
        <p:nvGrpSpPr>
          <p:cNvPr id="6"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D88F30-D21E-9A45-BE5D-62ED70B37C3F}" type="datetimeFigureOut">
              <a:rPr lang="en-US" smtClean="0"/>
              <a:pPr/>
              <a:t>6/17/11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B81649-3B1F-3C45-A5F3-AE71260483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658906"/>
            <a:ext cx="3602039" cy="1162050"/>
          </a:xfrm>
        </p:spPr>
        <p:txBody>
          <a:bodyPr anchor="b">
            <a:normAutofit/>
          </a:bodyPr>
          <a:lstStyle>
            <a:lvl1pPr algn="ctr">
              <a:defRPr sz="3600" b="1"/>
            </a:lvl1pPr>
          </a:lstStyle>
          <a:p>
            <a:r>
              <a:rPr lang="en-US" smtClean="0"/>
              <a:t>Click to edit Master title style</a:t>
            </a:r>
            <a:endParaRPr/>
          </a:p>
        </p:txBody>
      </p:sp>
      <p:sp>
        <p:nvSpPr>
          <p:cNvPr id="3" name="Content Placeholder 2"/>
          <p:cNvSpPr>
            <a:spLocks noGrp="1"/>
          </p:cNvSpPr>
          <p:nvPr>
            <p:ph idx="1"/>
          </p:nvPr>
        </p:nvSpPr>
        <p:spPr>
          <a:xfrm>
            <a:off x="4473388" y="273051"/>
            <a:ext cx="4206240" cy="57785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57199" y="1905001"/>
            <a:ext cx="3602039" cy="3733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D88F30-D21E-9A45-BE5D-62ED70B37C3F}" type="datetimeFigureOut">
              <a:rPr lang="en-US" smtClean="0"/>
              <a:pPr/>
              <a:t>6/17/11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457200" y="2057401"/>
            <a:ext cx="8229600" cy="3962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571129"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88F30-D21E-9A45-BE5D-62ED70B37C3F}" type="datetimeFigureOut">
              <a:rPr lang="en-US" smtClean="0"/>
              <a:pPr/>
              <a:t>6/17/11</a:t>
            </a:fld>
            <a:endParaRPr lang="en-US"/>
          </a:p>
        </p:txBody>
      </p:sp>
      <p:sp>
        <p:nvSpPr>
          <p:cNvPr id="5" name="Footer Placeholder 4"/>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D4B81649-3B1F-3C45-A5F3-AE712604837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xStyles>
    <p:titleStyle>
      <a:lvl1pPr algn="ct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90000"/>
        <a:buFont typeface="Wingdings" pitchFamily="2" charset="2"/>
        <a:buChar char=""/>
        <a:defRPr sz="24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685800" indent="-336550" algn="l" defTabSz="914400" rtl="0" eaLnBrk="1" latinLnBrk="0" hangingPunct="1">
        <a:spcBef>
          <a:spcPct val="20000"/>
        </a:spcBef>
        <a:buClr>
          <a:schemeClr val="accent2"/>
        </a:buClr>
        <a:buSzPct val="90000"/>
        <a:buFont typeface="Wingdings" pitchFamily="2" charset="2"/>
        <a:buChar char=""/>
        <a:defRPr sz="2200" b="1" kern="1200">
          <a:solidFill>
            <a:schemeClr val="tx1"/>
          </a:solidFill>
          <a:effectLst>
            <a:outerShdw blurRad="50800" dist="50800" dir="2700000" algn="tl" rotWithShape="0">
              <a:schemeClr val="bg1">
                <a:alpha val="30000"/>
              </a:schemeClr>
            </a:outerShdw>
          </a:effectLst>
          <a:latin typeface="+mn-lt"/>
          <a:ea typeface="+mn-ea"/>
          <a:cs typeface="+mn-cs"/>
        </a:defRPr>
      </a:lvl2pPr>
      <a:lvl3pPr marL="1035050" indent="-349250" algn="l" defTabSz="914400" rtl="0" eaLnBrk="1" latinLnBrk="0" hangingPunct="1">
        <a:spcBef>
          <a:spcPct val="20000"/>
        </a:spcBef>
        <a:buClr>
          <a:schemeClr val="accent1"/>
        </a:buClr>
        <a:buSzPct val="90000"/>
        <a:buFont typeface="Wingdings" pitchFamily="2" charset="2"/>
        <a:buChar char=""/>
        <a:defRPr sz="2000" b="1" kern="1200">
          <a:solidFill>
            <a:schemeClr val="tx1"/>
          </a:solidFill>
          <a:effectLst>
            <a:outerShdw blurRad="50800" dist="50800" dir="2700000" algn="tl" rotWithShape="0">
              <a:schemeClr val="bg1">
                <a:alpha val="30000"/>
              </a:schemeClr>
            </a:outerShdw>
          </a:effectLst>
          <a:latin typeface="+mn-lt"/>
          <a:ea typeface="+mn-ea"/>
          <a:cs typeface="+mn-cs"/>
        </a:defRPr>
      </a:lvl3pPr>
      <a:lvl4pPr marL="1371600" indent="-336550" algn="l" defTabSz="914400" rtl="0" eaLnBrk="1" latinLnBrk="0" hangingPunct="1">
        <a:spcBef>
          <a:spcPct val="20000"/>
        </a:spcBef>
        <a:buClr>
          <a:schemeClr val="accent2"/>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4pPr>
      <a:lvl5pPr marL="1720850" indent="-349250" algn="l" defTabSz="914400" rtl="0" eaLnBrk="1" latinLnBrk="0" hangingPunct="1">
        <a:spcBef>
          <a:spcPct val="20000"/>
        </a:spcBef>
        <a:buClr>
          <a:schemeClr val="accent1"/>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err="1" smtClean="0"/>
              <a:t>bārā</a:t>
            </a:r>
            <a:r>
              <a:rPr lang="en-US" sz="6000" dirty="0" smtClean="0"/>
              <a:t>, </a:t>
            </a:r>
            <a:r>
              <a:rPr lang="en-US" sz="6000" dirty="0" err="1" smtClean="0"/>
              <a:t>ברא</a:t>
            </a:r>
            <a:endParaRPr lang="en-US" sz="6000" dirty="0"/>
          </a:p>
        </p:txBody>
      </p:sp>
      <p:sp>
        <p:nvSpPr>
          <p:cNvPr id="3" name="Subtitle 2"/>
          <p:cNvSpPr>
            <a:spLocks noGrp="1"/>
          </p:cNvSpPr>
          <p:nvPr>
            <p:ph type="subTitle" idx="1"/>
          </p:nvPr>
        </p:nvSpPr>
        <p:spPr/>
        <p:txBody>
          <a:bodyPr/>
          <a:lstStyle/>
          <a:p>
            <a:r>
              <a:rPr lang="en-US" dirty="0" err="1" smtClean="0"/>
              <a:t>Kalam</a:t>
            </a:r>
            <a:r>
              <a:rPr lang="en-US" dirty="0" smtClean="0"/>
              <a:t> Cosmological Argument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1. Impossibility of the existence of an actual infinite number of “things”</a:t>
            </a:r>
            <a:endParaRPr lang="en-US" sz="2800" dirty="0"/>
          </a:p>
        </p:txBody>
      </p:sp>
      <p:sp>
        <p:nvSpPr>
          <p:cNvPr id="3" name="Content Placeholder 2"/>
          <p:cNvSpPr>
            <a:spLocks noGrp="1"/>
          </p:cNvSpPr>
          <p:nvPr>
            <p:ph idx="1"/>
          </p:nvPr>
        </p:nvSpPr>
        <p:spPr/>
        <p:txBody>
          <a:bodyPr/>
          <a:lstStyle/>
          <a:p>
            <a:r>
              <a:rPr lang="en-US" dirty="0" smtClean="0"/>
              <a:t>Actual infinite </a:t>
            </a:r>
            <a:r>
              <a:rPr lang="en-US" dirty="0" err="1" smtClean="0"/>
              <a:t>vs</a:t>
            </a:r>
            <a:r>
              <a:rPr lang="en-US" dirty="0" smtClean="0"/>
              <a:t> potential infinite</a:t>
            </a:r>
          </a:p>
          <a:p>
            <a:r>
              <a:rPr lang="en-US" dirty="0" smtClean="0"/>
              <a:t>Illustration:</a:t>
            </a:r>
          </a:p>
          <a:p>
            <a:pPr lvl="1"/>
            <a:r>
              <a:rPr lang="en-US" dirty="0" err="1" smtClean="0"/>
              <a:t>Hillbert’s</a:t>
            </a:r>
            <a:r>
              <a:rPr lang="en-US" dirty="0" smtClean="0"/>
              <a:t> Hotel, German mathematician</a:t>
            </a:r>
          </a:p>
          <a:p>
            <a:pPr lvl="1"/>
            <a:r>
              <a:rPr lang="en-US" dirty="0" smtClean="0"/>
              <a:t>Marbles</a:t>
            </a:r>
          </a:p>
          <a:p>
            <a:pPr lvl="1"/>
            <a:endParaRPr lang="en-US" dirty="0" smtClean="0"/>
          </a:p>
          <a:p>
            <a:r>
              <a:rPr lang="en-US" dirty="0" smtClean="0"/>
              <a:t>Objection to 2</a:t>
            </a:r>
            <a:r>
              <a:rPr lang="en-US" baseline="30000" dirty="0" smtClean="0"/>
              <a:t>nd</a:t>
            </a:r>
            <a:r>
              <a:rPr lang="en-US" dirty="0" smtClean="0"/>
              <a:t> premise</a:t>
            </a:r>
          </a:p>
          <a:p>
            <a:pPr lvl="1"/>
            <a:r>
              <a:rPr lang="en-US" dirty="0" smtClean="0"/>
              <a:t>How then can God be infinite?</a:t>
            </a:r>
          </a:p>
          <a:p>
            <a:pPr lvl="1">
              <a:buNone/>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sz="3111" dirty="0" smtClean="0"/>
              <a:t>“The infinite is nowhere to be found in reality.  It neither exists in nature nor provides a legitimate basis for rational thought…The role that remains for the infinite to play is solely that of an idea.”</a:t>
            </a:r>
            <a:endParaRPr lang="en-US" sz="3111" dirty="0"/>
          </a:p>
        </p:txBody>
      </p:sp>
      <p:sp>
        <p:nvSpPr>
          <p:cNvPr id="7" name="Text Placeholder 6"/>
          <p:cNvSpPr>
            <a:spLocks noGrp="1"/>
          </p:cNvSpPr>
          <p:nvPr>
            <p:ph type="body" idx="1"/>
          </p:nvPr>
        </p:nvSpPr>
        <p:spPr/>
        <p:txBody>
          <a:bodyPr/>
          <a:lstStyle/>
          <a:p>
            <a:r>
              <a:rPr lang="en-US" dirty="0" smtClean="0"/>
              <a:t>- David </a:t>
            </a:r>
            <a:r>
              <a:rPr lang="en-US" dirty="0" err="1" smtClean="0"/>
              <a:t>Hillbert</a:t>
            </a:r>
            <a:r>
              <a:rPr lang="en-US" dirty="0" smtClean="0"/>
              <a:t>, “On the Infinite”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Kalam</a:t>
            </a:r>
            <a:r>
              <a:rPr lang="en-US" dirty="0" smtClean="0"/>
              <a:t> Cosmological Argument</a:t>
            </a:r>
            <a:endParaRPr lang="en-US" dirty="0"/>
          </a:p>
        </p:txBody>
      </p:sp>
      <p:sp>
        <p:nvSpPr>
          <p:cNvPr id="3" name="Content Placeholder 2"/>
          <p:cNvSpPr>
            <a:spLocks noGrp="1"/>
          </p:cNvSpPr>
          <p:nvPr>
            <p:ph idx="1"/>
          </p:nvPr>
        </p:nvSpPr>
        <p:spPr/>
        <p:txBody>
          <a:bodyPr/>
          <a:lstStyle/>
          <a:p>
            <a:r>
              <a:rPr lang="en-US" dirty="0" smtClean="0"/>
              <a:t>1. Whatever begins to exist has a cause.</a:t>
            </a:r>
          </a:p>
          <a:p>
            <a:r>
              <a:rPr lang="en-US" dirty="0" smtClean="0"/>
              <a:t>2. The Universe began to exist.</a:t>
            </a:r>
          </a:p>
          <a:p>
            <a:r>
              <a:rPr lang="en-US" dirty="0" smtClean="0"/>
              <a:t>3. Therefore, the universe has a cause.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2800" dirty="0" smtClean="0"/>
              <a:t>2. Impossibility of forming an actually infinite collection of things by adding one member after another</a:t>
            </a:r>
            <a:endParaRPr lang="en-US" sz="2800" dirty="0"/>
          </a:p>
        </p:txBody>
      </p:sp>
      <p:sp>
        <p:nvSpPr>
          <p:cNvPr id="5" name="Content Placeholder 4"/>
          <p:cNvSpPr>
            <a:spLocks noGrp="1"/>
          </p:cNvSpPr>
          <p:nvPr>
            <p:ph idx="1"/>
          </p:nvPr>
        </p:nvSpPr>
        <p:spPr/>
        <p:txBody>
          <a:bodyPr/>
          <a:lstStyle/>
          <a:p>
            <a:pPr>
              <a:buNone/>
            </a:pPr>
            <a:r>
              <a:rPr lang="en-US" dirty="0" smtClean="0"/>
              <a:t>2.1)  The series of events in time is a collection formed by 	adding one member after another.</a:t>
            </a:r>
          </a:p>
          <a:p>
            <a:pPr>
              <a:buNone/>
            </a:pPr>
            <a:r>
              <a:rPr lang="en-US" dirty="0" smtClean="0"/>
              <a:t>2.2)  A collection formed by adding one member after 	another cannot be actually infinite.</a:t>
            </a:r>
          </a:p>
          <a:p>
            <a:pPr>
              <a:buNone/>
            </a:pPr>
            <a:r>
              <a:rPr lang="en-US" dirty="0" smtClean="0"/>
              <a:t>2.3)  Therefore, the series of events in time cannot be actually 	infinite.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2800" dirty="0" smtClean="0"/>
              <a:t>2. Impossibility of forming an actually infinite collection of things by adding one member after another</a:t>
            </a:r>
            <a:endParaRPr lang="en-US" sz="2800" dirty="0"/>
          </a:p>
        </p:txBody>
      </p:sp>
      <p:sp>
        <p:nvSpPr>
          <p:cNvPr id="5" name="Content Placeholder 4"/>
          <p:cNvSpPr>
            <a:spLocks noGrp="1"/>
          </p:cNvSpPr>
          <p:nvPr>
            <p:ph idx="1"/>
          </p:nvPr>
        </p:nvSpPr>
        <p:spPr/>
        <p:txBody>
          <a:bodyPr/>
          <a:lstStyle/>
          <a:p>
            <a:r>
              <a:rPr lang="en-US" dirty="0" smtClean="0"/>
              <a:t>Distinct and separate from prior argument</a:t>
            </a:r>
          </a:p>
          <a:p>
            <a:pPr marL="457200" indent="-457200"/>
            <a:r>
              <a:rPr lang="en-US" dirty="0" smtClean="0"/>
              <a:t>Sometimes referred to as the impossibility of traversing the infinite.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Scientific confirmations</a:t>
            </a:r>
            <a:endParaRPr lang="en-US" dirty="0"/>
          </a:p>
        </p:txBody>
      </p:sp>
      <p:sp>
        <p:nvSpPr>
          <p:cNvPr id="3" name="Content Placeholder 2"/>
          <p:cNvSpPr>
            <a:spLocks noGrp="1"/>
          </p:cNvSpPr>
          <p:nvPr>
            <p:ph idx="1"/>
          </p:nvPr>
        </p:nvSpPr>
        <p:spPr/>
        <p:txBody>
          <a:bodyPr/>
          <a:lstStyle/>
          <a:p>
            <a:r>
              <a:rPr lang="en-US" dirty="0" smtClean="0"/>
              <a:t>2 remarkable scientific confirmations of the conclusion reached by philosophical reasoning</a:t>
            </a:r>
          </a:p>
          <a:p>
            <a:pPr marL="457200" indent="-457200">
              <a:buFont typeface="+mj-lt"/>
              <a:buAutoNum type="arabicPeriod"/>
            </a:pPr>
            <a:r>
              <a:rPr lang="en-US" dirty="0" smtClean="0"/>
              <a:t>The expansion of the Universe</a:t>
            </a:r>
          </a:p>
          <a:p>
            <a:pPr marL="457200" indent="-457200">
              <a:buFont typeface="+mj-lt"/>
              <a:buAutoNum type="arabicPeriod"/>
            </a:pPr>
            <a:r>
              <a:rPr lang="en-US" dirty="0" smtClean="0"/>
              <a:t>The thermodynamic properties of the Universe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The Expansion of the Universe</a:t>
            </a:r>
            <a:endParaRPr lang="en-US" dirty="0"/>
          </a:p>
        </p:txBody>
      </p:sp>
      <p:sp>
        <p:nvSpPr>
          <p:cNvPr id="3" name="Content Placeholder 2"/>
          <p:cNvSpPr>
            <a:spLocks noGrp="1"/>
          </p:cNvSpPr>
          <p:nvPr>
            <p:ph idx="1"/>
          </p:nvPr>
        </p:nvSpPr>
        <p:spPr/>
        <p:txBody>
          <a:bodyPr>
            <a:normAutofit fontScale="92500"/>
          </a:bodyPr>
          <a:lstStyle/>
          <a:p>
            <a:r>
              <a:rPr lang="en-US" dirty="0" smtClean="0"/>
              <a:t>Prior to 1920’s: universe assumed to be stationary and 	eternal</a:t>
            </a:r>
          </a:p>
          <a:p>
            <a:r>
              <a:rPr lang="en-US" dirty="0" smtClean="0"/>
              <a:t>1917: Einstein’s General Theory of Relativity</a:t>
            </a:r>
          </a:p>
          <a:p>
            <a:r>
              <a:rPr lang="en-US" dirty="0" smtClean="0"/>
              <a:t>1920’s: Russian Mathematician Alexander Friedman and 	      Belgian astronomer Georges Lemaitre</a:t>
            </a:r>
          </a:p>
          <a:p>
            <a:r>
              <a:rPr lang="en-US" dirty="0" smtClean="0"/>
              <a:t>The magnitude: “was absolutely beyond comprehension.  Throughout all of human history the universe was regarded as fixed and immutable and the idea that it might actually be changing was inconceivable.” –Cambridge Press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The Expansion of the Universe</a:t>
            </a:r>
            <a:endParaRPr lang="en-US" dirty="0"/>
          </a:p>
        </p:txBody>
      </p:sp>
      <p:sp>
        <p:nvSpPr>
          <p:cNvPr id="3" name="Content Placeholder 2"/>
          <p:cNvSpPr>
            <a:spLocks noGrp="1"/>
          </p:cNvSpPr>
          <p:nvPr>
            <p:ph idx="1"/>
          </p:nvPr>
        </p:nvSpPr>
        <p:spPr/>
        <p:txBody>
          <a:bodyPr/>
          <a:lstStyle/>
          <a:p>
            <a:r>
              <a:rPr lang="en-US" dirty="0" smtClean="0"/>
              <a:t>1929:  American astronomer Edwin Hubble</a:t>
            </a:r>
          </a:p>
          <a:p>
            <a:pPr lvl="1"/>
            <a:r>
              <a:rPr lang="en-US" dirty="0" smtClean="0"/>
              <a:t>“the Red Shift”</a:t>
            </a:r>
          </a:p>
          <a:p>
            <a:pPr lvl="1">
              <a:buNone/>
            </a:pPr>
            <a:endParaRPr lang="en-US" dirty="0" smtClean="0"/>
          </a:p>
          <a:p>
            <a:pPr lvl="1">
              <a:buNone/>
            </a:pPr>
            <a:endParaRPr lang="en-US" dirty="0" smtClean="0"/>
          </a:p>
        </p:txBody>
      </p:sp>
      <p:pic>
        <p:nvPicPr>
          <p:cNvPr id="4" name="Picture 3" descr="800px-Redshift_blueshift.svg.png"/>
          <p:cNvPicPr>
            <a:picLocks noChangeAspect="1"/>
          </p:cNvPicPr>
          <p:nvPr/>
        </p:nvPicPr>
        <p:blipFill>
          <a:blip r:embed="rId2"/>
          <a:stretch>
            <a:fillRect/>
          </a:stretch>
        </p:blipFill>
        <p:spPr>
          <a:xfrm>
            <a:off x="2083535" y="2724425"/>
            <a:ext cx="3724672" cy="2327920"/>
          </a:xfrm>
          <a:prstGeom prst="rect">
            <a:avLst/>
          </a:prstGeom>
        </p:spPr>
      </p:pic>
      <p:sp>
        <p:nvSpPr>
          <p:cNvPr id="5" name="TextBox 4"/>
          <p:cNvSpPr txBox="1"/>
          <p:nvPr/>
        </p:nvSpPr>
        <p:spPr>
          <a:xfrm>
            <a:off x="457200" y="5052345"/>
            <a:ext cx="7891204" cy="1323439"/>
          </a:xfrm>
          <a:prstGeom prst="rect">
            <a:avLst/>
          </a:prstGeom>
          <a:noFill/>
        </p:spPr>
        <p:txBody>
          <a:bodyPr wrap="square" rtlCol="0">
            <a:spAutoFit/>
          </a:bodyPr>
          <a:lstStyle/>
          <a:p>
            <a:pPr>
              <a:buFont typeface="Arial"/>
              <a:buChar char="•"/>
            </a:pPr>
            <a:r>
              <a:rPr lang="en-US" sz="2000" dirty="0" smtClean="0"/>
              <a:t>“Of all the great predictions that science has ever made over the centuries, was there ever one greater than this, to predict, and predict correctly, and predict against all expectation a phenomenon so fantastic as the expansion of the universe?” – John Wheeler</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2222" dirty="0" smtClean="0"/>
              <a:t/>
            </a:r>
            <a:br>
              <a:rPr lang="en-US" sz="2222" dirty="0" smtClean="0"/>
            </a:br>
            <a:r>
              <a:rPr lang="en-US" sz="4000" dirty="0" smtClean="0"/>
              <a:t>Implications of an expanding universe</a:t>
            </a:r>
            <a:r>
              <a:rPr lang="en-US" sz="2222" dirty="0" smtClean="0"/>
              <a:t/>
            </a:r>
            <a:br>
              <a:rPr lang="en-US" sz="2222" dirty="0" smtClean="0"/>
            </a:b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normAutofit fontScale="92500"/>
          </a:bodyPr>
          <a:lstStyle/>
          <a:p>
            <a:r>
              <a:rPr lang="en-US" dirty="0" smtClean="0"/>
              <a:t>“If we extrapolate this prediction to its extreme, we reach a point when all distances in the universe have shrunk to zero.  An initial cosmological singularity therefore forms a past temporal extremity to the universe.  We cannot continue physical reasoning, or even the concept of </a:t>
            </a:r>
            <a:r>
              <a:rPr lang="en-US" dirty="0" err="1" smtClean="0"/>
              <a:t>spacetime</a:t>
            </a:r>
            <a:r>
              <a:rPr lang="en-US" dirty="0" smtClean="0"/>
              <a:t>, through such an extremity.  For this reason most cosmologists think of the initial singularity as the beginning of the universe.  On this view the big bang represents the creation event; the creation not only of all the matter and energy in the universe, but also of </a:t>
            </a:r>
            <a:r>
              <a:rPr lang="en-US" dirty="0" err="1" smtClean="0"/>
              <a:t>spacetime</a:t>
            </a:r>
            <a:r>
              <a:rPr lang="en-US" dirty="0" smtClean="0"/>
              <a:t> itself.”</a:t>
            </a:r>
          </a:p>
          <a:p>
            <a:pPr lvl="1" algn="r">
              <a:buNone/>
            </a:pPr>
            <a:r>
              <a:rPr lang="en-US" sz="2000" dirty="0" smtClean="0"/>
              <a:t>-P.C.W. Davies, </a:t>
            </a:r>
            <a:r>
              <a:rPr lang="en-US" sz="2000" i="1" dirty="0" err="1" smtClean="0"/>
              <a:t>Spacetime</a:t>
            </a:r>
            <a:r>
              <a:rPr lang="en-US" sz="2000" i="1" dirty="0" smtClean="0"/>
              <a:t> and Singularities: An introduction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1. The Expansion of the Universe</a:t>
            </a:r>
            <a:endParaRPr lang="en-US" dirty="0"/>
          </a:p>
        </p:txBody>
      </p:sp>
      <p:sp>
        <p:nvSpPr>
          <p:cNvPr id="7" name="Content Placeholder 6"/>
          <p:cNvSpPr>
            <a:spLocks noGrp="1"/>
          </p:cNvSpPr>
          <p:nvPr>
            <p:ph idx="1"/>
          </p:nvPr>
        </p:nvSpPr>
        <p:spPr>
          <a:xfrm>
            <a:off x="457200" y="2057400"/>
            <a:ext cx="8229600" cy="4363613"/>
          </a:xfrm>
        </p:spPr>
        <p:txBody>
          <a:bodyPr>
            <a:normAutofit fontScale="92500" lnSpcReduction="10000"/>
          </a:bodyPr>
          <a:lstStyle/>
          <a:p>
            <a:r>
              <a:rPr lang="en-US" dirty="0" smtClean="0"/>
              <a:t>“At this singularity, space and time came into existence; literally nothing existed before the singularity, so, if the Universe originated at such a singularity, we would truly have creation </a:t>
            </a:r>
            <a:r>
              <a:rPr lang="en-US" i="1" dirty="0" smtClean="0"/>
              <a:t>ex nihilo</a:t>
            </a:r>
            <a:r>
              <a:rPr lang="en-US" dirty="0" smtClean="0"/>
              <a:t>.” </a:t>
            </a:r>
          </a:p>
          <a:p>
            <a:pPr lvl="2" algn="r">
              <a:buNone/>
            </a:pPr>
            <a:r>
              <a:rPr lang="en-US" dirty="0" smtClean="0"/>
              <a:t>-physicists John Barrow and Frank Tripler</a:t>
            </a:r>
          </a:p>
          <a:p>
            <a:r>
              <a:rPr lang="en-US" dirty="0" smtClean="0"/>
              <a:t>“Almost everyone now believes that the universe and time itself had a beginning at the Big Bang.”</a:t>
            </a:r>
          </a:p>
          <a:p>
            <a:pPr lvl="1" algn="r">
              <a:buNone/>
            </a:pPr>
            <a:r>
              <a:rPr lang="en-US" dirty="0" smtClean="0"/>
              <a:t>-Stephen Hawking</a:t>
            </a:r>
          </a:p>
          <a:p>
            <a:r>
              <a:rPr lang="en-US" dirty="0" smtClean="0"/>
              <a:t>“The beginning seems to present insuperable difficulties unless we agree to look on it as frankly supernatural”</a:t>
            </a:r>
          </a:p>
          <a:p>
            <a:pPr lvl="2" algn="r">
              <a:buNone/>
            </a:pPr>
            <a:r>
              <a:rPr lang="en-US" dirty="0" smtClean="0"/>
              <a:t>-Sir Arthur </a:t>
            </a:r>
            <a:r>
              <a:rPr lang="en-US" dirty="0" err="1" smtClean="0"/>
              <a:t>Eddington</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Apologetics	</a:t>
            </a:r>
            <a:endParaRPr lang="en-US" dirty="0"/>
          </a:p>
        </p:txBody>
      </p:sp>
      <p:sp>
        <p:nvSpPr>
          <p:cNvPr id="3" name="Content Placeholder 2"/>
          <p:cNvSpPr>
            <a:spLocks noGrp="1"/>
          </p:cNvSpPr>
          <p:nvPr>
            <p:ph idx="1"/>
          </p:nvPr>
        </p:nvSpPr>
        <p:spPr/>
        <p:txBody>
          <a:bodyPr/>
          <a:lstStyle/>
          <a:p>
            <a:r>
              <a:rPr lang="en-US" dirty="0" smtClean="0"/>
              <a:t>1 Pet 3:15</a:t>
            </a:r>
          </a:p>
          <a:p>
            <a:r>
              <a:rPr lang="en-US" i="1" dirty="0" smtClean="0"/>
              <a:t>Apologia – “speaking in defense”</a:t>
            </a:r>
          </a:p>
          <a:p>
            <a:r>
              <a:rPr lang="en-US" dirty="0" smtClean="0"/>
              <a:t>a field of Christian theology that aims to present a rational basis for the Christian faith, defend the faith against objections, and expose the perceived flaws of other world views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The Expansion of the Universe</a:t>
            </a:r>
            <a:endParaRPr lang="en-US" dirty="0"/>
          </a:p>
        </p:txBody>
      </p:sp>
      <p:sp>
        <p:nvSpPr>
          <p:cNvPr id="3" name="Content Placeholder 2"/>
          <p:cNvSpPr>
            <a:spLocks noGrp="1"/>
          </p:cNvSpPr>
          <p:nvPr>
            <p:ph idx="1"/>
          </p:nvPr>
        </p:nvSpPr>
        <p:spPr/>
        <p:txBody>
          <a:bodyPr/>
          <a:lstStyle/>
          <a:p>
            <a:r>
              <a:rPr lang="en-US" dirty="0" smtClean="0"/>
              <a:t>Further corroboration</a:t>
            </a:r>
          </a:p>
          <a:p>
            <a:pPr lvl="1"/>
            <a:r>
              <a:rPr lang="en-US" dirty="0" smtClean="0"/>
              <a:t>Background Radiation</a:t>
            </a:r>
          </a:p>
          <a:p>
            <a:pPr lvl="1"/>
            <a:r>
              <a:rPr lang="en-US" dirty="0" smtClean="0"/>
              <a:t>Arno Penzias, Nobel Prize</a:t>
            </a:r>
          </a:p>
          <a:p>
            <a:r>
              <a:rPr lang="en-US" dirty="0" smtClean="0"/>
              <a:t>“The best data we have are exactly what I would have predicted had I nothing to go on but the five books of Moses, the Psalms, and the Bible as a whole”</a:t>
            </a:r>
          </a:p>
          <a:p>
            <a:pPr lvl="1" algn="r">
              <a:buNone/>
            </a:pPr>
            <a:r>
              <a:rPr lang="en-US" dirty="0" smtClean="0"/>
              <a:t>-Arno Penzias, </a:t>
            </a:r>
            <a:r>
              <a:rPr lang="en-US" u="sng" dirty="0" smtClean="0"/>
              <a:t>New York Times, March 12, 1978</a:t>
            </a:r>
            <a:endParaRPr lang="en-US" dirty="0" smtClean="0"/>
          </a:p>
          <a:p>
            <a:pPr lvl="1"/>
            <a:endParaRPr lang="en-US" dirty="0" smtClean="0"/>
          </a:p>
          <a:p>
            <a:pPr marL="457200" indent="-457200"/>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98002"/>
            <a:ext cx="8228013" cy="2939397"/>
          </a:xfrm>
        </p:spPr>
        <p:txBody>
          <a:bodyPr>
            <a:noAutofit/>
          </a:bodyPr>
          <a:lstStyle/>
          <a:p>
            <a:r>
              <a:rPr lang="en-US" sz="2000" dirty="0" smtClean="0"/>
              <a:t>“There is nonetheless a striking point at which Big Bang cosmology and traditional theological claims intersect. The universe has </a:t>
            </a:r>
            <a:r>
              <a:rPr lang="en-US" sz="2000" i="1" dirty="0" smtClean="0"/>
              <a:t>not proceeded from the everlasting to the everlasting. The cosmological beginning may be obscure, but the universe is finite in time. This is something that until the twentieth century was not known. When it became known, it astonished the community of physicists--and everyone else... The hypothesis of God’s existence and the facts of contemporary cosmology are consistent.”</a:t>
            </a:r>
            <a:br>
              <a:rPr lang="en-US" sz="2000" i="1" dirty="0" smtClean="0"/>
            </a:br>
            <a:r>
              <a:rPr lang="en-US" sz="2000" i="1" dirty="0" smtClean="0"/>
              <a:t/>
            </a:r>
            <a:br>
              <a:rPr lang="en-US" sz="2000" i="1" dirty="0" smtClean="0"/>
            </a:br>
            <a:r>
              <a:rPr lang="en-US" sz="2000" i="1" dirty="0" smtClean="0"/>
              <a:t>-David </a:t>
            </a:r>
            <a:r>
              <a:rPr lang="en-US" sz="2000" i="1" dirty="0" err="1" smtClean="0"/>
              <a:t>Berlinski</a:t>
            </a:r>
            <a:r>
              <a:rPr lang="en-US" sz="2000" i="1" dirty="0" smtClean="0"/>
              <a:t>,  </a:t>
            </a:r>
            <a:r>
              <a:rPr lang="en-US" sz="2000" i="1" u="sng" dirty="0" smtClean="0"/>
              <a:t>The Devil’s Delusion</a:t>
            </a:r>
            <a:endParaRPr lang="en-US" sz="2000" u="sng"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2. The thermodynamic properties of the Universe</a:t>
            </a:r>
            <a:endParaRPr lang="en-US" dirty="0"/>
          </a:p>
        </p:txBody>
      </p:sp>
      <p:sp>
        <p:nvSpPr>
          <p:cNvPr id="8" name="Content Placeholder 7"/>
          <p:cNvSpPr>
            <a:spLocks noGrp="1"/>
          </p:cNvSpPr>
          <p:nvPr>
            <p:ph idx="1"/>
          </p:nvPr>
        </p:nvSpPr>
        <p:spPr/>
        <p:txBody>
          <a:bodyPr/>
          <a:lstStyle/>
          <a:p>
            <a:r>
              <a:rPr lang="en-US" dirty="0" smtClean="0"/>
              <a:t>2</a:t>
            </a:r>
            <a:r>
              <a:rPr lang="en-US" baseline="30000" dirty="0" smtClean="0"/>
              <a:t>nd</a:t>
            </a:r>
            <a:r>
              <a:rPr lang="en-US" dirty="0" smtClean="0"/>
              <a:t> Law of Thermodynamics:</a:t>
            </a:r>
          </a:p>
          <a:p>
            <a:pPr lvl="1"/>
            <a:r>
              <a:rPr lang="en-US" dirty="0" smtClean="0"/>
              <a:t>Processes taking place in a closed system always tend toward a state of equilibrium</a:t>
            </a:r>
          </a:p>
          <a:p>
            <a:pPr lvl="1"/>
            <a:r>
              <a:rPr lang="en-US" dirty="0" smtClean="0"/>
              <a:t>In other words, unless energy is constantly being fed into a system the processes will eventually run down and quit</a:t>
            </a:r>
          </a:p>
          <a:p>
            <a:pPr lvl="1"/>
            <a:r>
              <a:rPr lang="en-US" dirty="0" smtClean="0"/>
              <a:t>Examples: gas within a vacuum, water in bath-tub, etc</a:t>
            </a:r>
          </a:p>
          <a:p>
            <a:r>
              <a:rPr lang="en-US" dirty="0" smtClean="0"/>
              <a:t>Implications when applied to Universe = “heat death”</a:t>
            </a:r>
          </a:p>
        </p:txBody>
      </p:sp>
    </p:spTree>
  </p:cSld>
  <p:clrMapOvr>
    <a:masterClrMapping/>
  </p:clrMapOvr>
  <p:transition>
    <p:cut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12035"/>
            <a:ext cx="8228013" cy="2468313"/>
          </a:xfrm>
        </p:spPr>
        <p:txBody>
          <a:bodyPr>
            <a:noAutofit/>
          </a:bodyPr>
          <a:lstStyle/>
          <a:p>
            <a:r>
              <a:rPr lang="en-US" sz="2000" dirty="0" smtClean="0"/>
              <a:t>Let’s remember that the Old Testament was written more than 2,500 years ago by people that essentially contended that God told them what He did. Gerald Schroeder notes, “These commentaries were not composed in response to cosmological discoveries as an attempt to force an agreement between theology and cosmology... Theology represents a fixed view of the universe. Science, through its progressively improved understanding of the world, has come to agree with theology.” </a:t>
            </a:r>
            <a:br>
              <a:rPr lang="en-US" sz="2000" dirty="0" smtClean="0"/>
            </a:br>
            <a:r>
              <a:rPr lang="en-US" sz="2000" dirty="0" smtClean="0"/>
              <a:t>- </a:t>
            </a:r>
            <a:r>
              <a:rPr lang="en-US" sz="2000" i="1" dirty="0" smtClean="0"/>
              <a:t>What’s So Great About Christianity, p.124</a:t>
            </a:r>
            <a:endParaRPr lang="en-US"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0345"/>
            <a:ext cx="8228013" cy="2346841"/>
          </a:xfrm>
        </p:spPr>
        <p:txBody>
          <a:bodyPr>
            <a:noAutofit/>
          </a:bodyPr>
          <a:lstStyle/>
          <a:p>
            <a:r>
              <a:rPr lang="en-US" sz="2400" dirty="0" smtClean="0"/>
              <a:t/>
            </a:r>
            <a:br>
              <a:rPr lang="en-US" sz="2400" dirty="0" smtClean="0"/>
            </a:br>
            <a:r>
              <a:rPr lang="en-US" sz="2400" dirty="0" smtClean="0"/>
              <a:t>“For the scientist who has lived by his faith in the power of reason, the story ends like a bad dream. He has scaled the mountains of ignorance; he is about the conquer the highest peak. As he pulls himself over the final rock, he is greeted by a band of theologians who have been sitting there for centuries.”</a:t>
            </a:r>
            <a:br>
              <a:rPr lang="en-US" sz="2400" dirty="0" smtClean="0"/>
            </a:br>
            <a:r>
              <a:rPr lang="en-US" sz="2400" dirty="0" smtClean="0"/>
              <a:t/>
            </a:r>
            <a:br>
              <a:rPr lang="en-US" sz="2400" dirty="0" smtClean="0"/>
            </a:br>
            <a:r>
              <a:rPr lang="en-US" sz="2400" dirty="0" smtClean="0"/>
              <a:t>-</a:t>
            </a:r>
            <a:r>
              <a:rPr lang="en-US" sz="2400" i="1" dirty="0" smtClean="0"/>
              <a:t>God and the Astronomers, p.107</a:t>
            </a:r>
            <a:endParaRPr 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the First Cause</a:t>
            </a:r>
            <a:endParaRPr lang="en-US" dirty="0"/>
          </a:p>
        </p:txBody>
      </p:sp>
      <p:sp>
        <p:nvSpPr>
          <p:cNvPr id="3" name="Content Placeholder 2"/>
          <p:cNvSpPr>
            <a:spLocks noGrp="1"/>
          </p:cNvSpPr>
          <p:nvPr>
            <p:ph idx="1"/>
          </p:nvPr>
        </p:nvSpPr>
        <p:spPr/>
        <p:txBody>
          <a:bodyPr>
            <a:normAutofit/>
          </a:bodyPr>
          <a:lstStyle/>
          <a:p>
            <a:r>
              <a:rPr lang="en-US" sz="1800" dirty="0" smtClean="0"/>
              <a:t>“It therefore follows that the universe has an </a:t>
            </a:r>
            <a:r>
              <a:rPr lang="en-US" sz="1800" i="1" dirty="0" smtClean="0"/>
              <a:t>EXTERNAL</a:t>
            </a:r>
            <a:r>
              <a:rPr lang="en-US" sz="1800" dirty="0" smtClean="0"/>
              <a:t> cause.  Conceptual analysis enables us to recover a number of striking properties which must be possessed by such an ultra-mundane being.  For as the cause of space and time, this entity must </a:t>
            </a:r>
            <a:r>
              <a:rPr lang="en-US" sz="1800" i="1" dirty="0" smtClean="0"/>
              <a:t>TRANSCEND</a:t>
            </a:r>
            <a:r>
              <a:rPr lang="en-US" sz="1800" dirty="0" smtClean="0"/>
              <a:t> space and time and therefore exist atemporally and non-spatially (at least without the universe).  This transcendent cause must therefore be </a:t>
            </a:r>
            <a:r>
              <a:rPr lang="en-US" sz="1800" i="1" dirty="0" smtClean="0"/>
              <a:t>CHANGELESS</a:t>
            </a:r>
            <a:r>
              <a:rPr lang="en-US" sz="1800" dirty="0" smtClean="0"/>
              <a:t> and IMMATERIAL, since timelessness entails changelessness, and changelessness implies immateriality.  Such a cause must be </a:t>
            </a:r>
            <a:r>
              <a:rPr lang="en-US" sz="1800" i="1" dirty="0" smtClean="0"/>
              <a:t>BEGINNINGLESS </a:t>
            </a:r>
            <a:r>
              <a:rPr lang="en-US" sz="1800" dirty="0" smtClean="0"/>
              <a:t>and </a:t>
            </a:r>
            <a:r>
              <a:rPr lang="en-US" sz="1800" i="1" dirty="0" smtClean="0"/>
              <a:t>UNCAUSED</a:t>
            </a:r>
            <a:r>
              <a:rPr lang="en-US" sz="1800" dirty="0" smtClean="0"/>
              <a:t>, at least in the sense of lacking any antecedent causal conditions, since there cannot be an infinite regress of causes... This entity must be </a:t>
            </a:r>
            <a:r>
              <a:rPr lang="en-US" sz="1800" i="1" dirty="0" smtClean="0"/>
              <a:t>UNIMAGINABLY POWERFUL</a:t>
            </a:r>
            <a:r>
              <a:rPr lang="en-US" sz="1800" dirty="0" smtClean="0"/>
              <a:t>, since it created the universe without any material cause.”</a:t>
            </a:r>
          </a:p>
          <a:p>
            <a:pPr algn="r">
              <a:buNone/>
            </a:pPr>
            <a:r>
              <a:rPr lang="en-US" sz="1800" dirty="0" smtClean="0"/>
              <a:t>-William Lane Craig, </a:t>
            </a:r>
            <a:r>
              <a:rPr lang="en-US" sz="1800" i="1" dirty="0" smtClean="0"/>
              <a:t>Reasonable Faith; </a:t>
            </a:r>
            <a:r>
              <a:rPr lang="en-US" sz="1800" dirty="0" smtClean="0"/>
              <a:t>emphasis mine</a:t>
            </a:r>
            <a:endParaRPr 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Cause must be Personal</a:t>
            </a:r>
            <a:endParaRPr lang="en-US" dirty="0"/>
          </a:p>
        </p:txBody>
      </p:sp>
      <p:sp>
        <p:nvSpPr>
          <p:cNvPr id="7" name="Content Placeholder 6"/>
          <p:cNvSpPr>
            <a:spLocks noGrp="1"/>
          </p:cNvSpPr>
          <p:nvPr>
            <p:ph idx="1"/>
          </p:nvPr>
        </p:nvSpPr>
        <p:spPr/>
        <p:txBody>
          <a:bodyPr/>
          <a:lstStyle/>
          <a:p>
            <a:r>
              <a:rPr lang="en-US" dirty="0" smtClean="0"/>
              <a:t>3 reasons to support this:</a:t>
            </a:r>
          </a:p>
          <a:p>
            <a:pPr marL="800100" lvl="1" indent="-457200">
              <a:buFont typeface="+mj-lt"/>
              <a:buAutoNum type="arabicPeriod"/>
            </a:pPr>
            <a:r>
              <a:rPr lang="en-US" dirty="0" smtClean="0"/>
              <a:t>Two types of causal explanation</a:t>
            </a:r>
          </a:p>
          <a:p>
            <a:pPr marL="1149350" lvl="2" indent="-457200"/>
            <a:r>
              <a:rPr lang="en-US" dirty="0" smtClean="0"/>
              <a:t>Scientific </a:t>
            </a:r>
            <a:r>
              <a:rPr lang="en-US" dirty="0" err="1" smtClean="0"/>
              <a:t>vs</a:t>
            </a:r>
            <a:r>
              <a:rPr lang="en-US" dirty="0" smtClean="0"/>
              <a:t> personal explanations</a:t>
            </a:r>
          </a:p>
          <a:p>
            <a:pPr marL="800100" lvl="1" indent="-457200">
              <a:buFont typeface="+mj-lt"/>
              <a:buAutoNum type="arabicPeriod"/>
            </a:pPr>
            <a:r>
              <a:rPr lang="en-US" dirty="0" smtClean="0"/>
              <a:t>Implied by its timelessness and immateriality</a:t>
            </a:r>
          </a:p>
          <a:p>
            <a:pPr marL="1149350" lvl="2" indent="-457200"/>
            <a:r>
              <a:rPr lang="en-US" dirty="0" smtClean="0"/>
              <a:t>Minds </a:t>
            </a:r>
            <a:r>
              <a:rPr lang="en-US" dirty="0" err="1" smtClean="0"/>
              <a:t>vs</a:t>
            </a:r>
            <a:r>
              <a:rPr lang="en-US" dirty="0" smtClean="0"/>
              <a:t> abstract objects (</a:t>
            </a:r>
            <a:r>
              <a:rPr lang="en-US" dirty="0" err="1" smtClean="0"/>
              <a:t>i.e</a:t>
            </a:r>
            <a:r>
              <a:rPr lang="en-US" dirty="0" smtClean="0"/>
              <a:t> numbers)</a:t>
            </a:r>
          </a:p>
          <a:p>
            <a:pPr marL="800100" lvl="1" indent="-457200">
              <a:buFont typeface="+mj-lt"/>
              <a:buAutoNum type="arabicPeriod"/>
            </a:pPr>
            <a:r>
              <a:rPr lang="en-US" dirty="0" smtClean="0"/>
              <a:t>Implied by the fact of a temporal effect from a timeless cause</a:t>
            </a:r>
          </a:p>
          <a:p>
            <a:pPr marL="1149350" lvl="2" indent="-457200"/>
            <a:r>
              <a:rPr lang="en-US" dirty="0" smtClean="0"/>
              <a:t>Example of water freezing</a:t>
            </a:r>
          </a:p>
          <a:p>
            <a:pPr marL="800100" lvl="1" indent="-457200">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r>
              <a:rPr lang="en-US" dirty="0" smtClean="0"/>
              <a:t>Recap</a:t>
            </a:r>
            <a:endParaRPr lang="en-US" dirty="0"/>
          </a:p>
        </p:txBody>
      </p:sp>
      <p:sp>
        <p:nvSpPr>
          <p:cNvPr id="15" name="Content Placeholder 14"/>
          <p:cNvSpPr>
            <a:spLocks noGrp="1"/>
          </p:cNvSpPr>
          <p:nvPr>
            <p:ph sz="half" idx="1"/>
          </p:nvPr>
        </p:nvSpPr>
        <p:spPr/>
        <p:txBody>
          <a:bodyPr/>
          <a:lstStyle/>
          <a:p>
            <a:pPr marL="457200" indent="-457200" algn="ctr">
              <a:buNone/>
            </a:pPr>
            <a:r>
              <a:rPr lang="en-US" u="sng" dirty="0" smtClean="0"/>
              <a:t>Deductive Argument</a:t>
            </a:r>
          </a:p>
          <a:p>
            <a:pPr marL="457200" indent="-457200">
              <a:buFont typeface="+mj-lt"/>
              <a:buAutoNum type="arabicPeriod"/>
            </a:pPr>
            <a:endParaRPr lang="en-US" dirty="0" smtClean="0"/>
          </a:p>
          <a:p>
            <a:pPr marL="457200" indent="-457200">
              <a:buFont typeface="+mj-lt"/>
              <a:buAutoNum type="arabicPeriod"/>
            </a:pPr>
            <a:r>
              <a:rPr lang="en-US" dirty="0" smtClean="0"/>
              <a:t>Whatever begins to exist has a cause.</a:t>
            </a:r>
          </a:p>
          <a:p>
            <a:pPr marL="457200" indent="-457200">
              <a:buFont typeface="+mj-lt"/>
              <a:buAutoNum type="arabicPeriod"/>
            </a:pPr>
            <a:r>
              <a:rPr lang="en-US" dirty="0" smtClean="0"/>
              <a:t>The Universe began to exist.</a:t>
            </a:r>
          </a:p>
          <a:p>
            <a:pPr marL="457200" indent="-457200">
              <a:buFont typeface="+mj-lt"/>
              <a:buAutoNum type="arabicPeriod"/>
            </a:pPr>
            <a:r>
              <a:rPr lang="en-US" dirty="0" smtClean="0"/>
              <a:t>Therefore, the Universe has a cause.</a:t>
            </a:r>
          </a:p>
          <a:p>
            <a:pPr marL="457200" indent="-457200">
              <a:buNone/>
            </a:pPr>
            <a:endParaRPr lang="en-US" dirty="0" smtClean="0"/>
          </a:p>
          <a:p>
            <a:pPr marL="457200" indent="-457200">
              <a:buNone/>
            </a:pPr>
            <a:endParaRPr lang="en-US" dirty="0"/>
          </a:p>
        </p:txBody>
      </p:sp>
      <p:sp>
        <p:nvSpPr>
          <p:cNvPr id="4" name="Content Placeholder 3"/>
          <p:cNvSpPr>
            <a:spLocks noGrp="1"/>
          </p:cNvSpPr>
          <p:nvPr>
            <p:ph sz="half" idx="2"/>
          </p:nvPr>
        </p:nvSpPr>
        <p:spPr/>
        <p:txBody>
          <a:bodyPr/>
          <a:lstStyle/>
          <a:p>
            <a:pPr algn="ctr">
              <a:buNone/>
            </a:pPr>
            <a:r>
              <a:rPr lang="en-US" u="sng" dirty="0" smtClean="0"/>
              <a:t>Inductive reasoning</a:t>
            </a:r>
          </a:p>
          <a:p>
            <a:pPr algn="ctr">
              <a:buNone/>
            </a:pPr>
            <a:endParaRPr lang="en-US" u="sng" dirty="0" smtClean="0"/>
          </a:p>
          <a:p>
            <a:r>
              <a:rPr lang="en-US" dirty="0" smtClean="0"/>
              <a:t>Characteristics of first cause:</a:t>
            </a:r>
          </a:p>
          <a:p>
            <a:pPr lvl="1"/>
            <a:r>
              <a:rPr lang="en-US" dirty="0" smtClean="0"/>
              <a:t>Transcendent, Changeless, Timeless, Immaterial, Beginningless, Uncaused, Exceedingly Powerful, and Personal</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Objections to </a:t>
            </a:r>
            <a:r>
              <a:rPr lang="en-US" dirty="0" err="1" smtClean="0"/>
              <a:t>Kalam</a:t>
            </a:r>
            <a:endParaRPr lang="en-US" dirty="0"/>
          </a:p>
        </p:txBody>
      </p:sp>
      <p:sp>
        <p:nvSpPr>
          <p:cNvPr id="3" name="Content Placeholder 2"/>
          <p:cNvSpPr>
            <a:spLocks noGrp="1"/>
          </p:cNvSpPr>
          <p:nvPr>
            <p:ph idx="1"/>
          </p:nvPr>
        </p:nvSpPr>
        <p:spPr/>
        <p:txBody>
          <a:bodyPr/>
          <a:lstStyle/>
          <a:p>
            <a:r>
              <a:rPr lang="en-US" dirty="0" smtClean="0"/>
              <a:t>“What does need its origin explained is the concrete Universe itself, and as Hume…long ago asked:  Why not stop at the material world?  It…does perform a version of the ultimate bootstrapping trick; it creates itself </a:t>
            </a:r>
            <a:r>
              <a:rPr lang="en-US" i="1" dirty="0" smtClean="0"/>
              <a:t>ex nihilo</a:t>
            </a:r>
            <a:r>
              <a:rPr lang="en-US" dirty="0" smtClean="0"/>
              <a:t>.  Or at any rate out of something that is well-nigh indistinguishable from nothing at all.”</a:t>
            </a:r>
          </a:p>
          <a:p>
            <a:pPr lvl="2" algn="r">
              <a:buNone/>
            </a:pPr>
            <a:r>
              <a:rPr lang="en-US" dirty="0" smtClean="0"/>
              <a:t>- </a:t>
            </a:r>
            <a:r>
              <a:rPr lang="en-US" dirty="0" err="1" smtClean="0"/>
              <a:t>Dennet</a:t>
            </a:r>
            <a:r>
              <a:rPr lang="en-US" dirty="0" smtClean="0"/>
              <a:t>, </a:t>
            </a:r>
            <a:r>
              <a:rPr lang="en-US" i="1" dirty="0" smtClean="0"/>
              <a:t>Breaking the Spell</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Objections to </a:t>
            </a:r>
            <a:r>
              <a:rPr lang="en-US" dirty="0" err="1" smtClean="0"/>
              <a:t>Kalam</a:t>
            </a:r>
            <a:endParaRPr lang="en-US" dirty="0"/>
          </a:p>
        </p:txBody>
      </p:sp>
      <p:sp>
        <p:nvSpPr>
          <p:cNvPr id="3" name="Content Placeholder 2"/>
          <p:cNvSpPr>
            <a:spLocks noGrp="1"/>
          </p:cNvSpPr>
          <p:nvPr>
            <p:ph idx="1"/>
          </p:nvPr>
        </p:nvSpPr>
        <p:spPr/>
        <p:txBody>
          <a:bodyPr/>
          <a:lstStyle/>
          <a:p>
            <a:r>
              <a:rPr lang="en-US" dirty="0" smtClean="0"/>
              <a:t>“Even if we allow the dubious luxury of arbitrarily conjuring up a terminator to an infinite regress and giving it a name, simply because we need one, there is absolutely no reason to endow that terminator with any of the properties normally ascribed to God: omnipotence, omniscience, goodness, creativity of design, to say nothing of such human attributes as listening to prayers, forgiving sins and reading innermost thoughts.”</a:t>
            </a:r>
          </a:p>
          <a:p>
            <a:pPr lvl="1" algn="r">
              <a:buNone/>
            </a:pPr>
            <a:r>
              <a:rPr lang="en-US" dirty="0" smtClean="0"/>
              <a:t>-Richard Dawkins, </a:t>
            </a:r>
            <a:r>
              <a:rPr lang="en-US" i="1" dirty="0" smtClean="0"/>
              <a:t>The God Delusion</a:t>
            </a: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role of evidence</a:t>
            </a:r>
            <a:endParaRPr lang="en-US" dirty="0"/>
          </a:p>
        </p:txBody>
      </p:sp>
      <p:sp>
        <p:nvSpPr>
          <p:cNvPr id="6" name="Content Placeholder 5"/>
          <p:cNvSpPr>
            <a:spLocks noGrp="1"/>
          </p:cNvSpPr>
          <p:nvPr>
            <p:ph idx="1"/>
          </p:nvPr>
        </p:nvSpPr>
        <p:spPr/>
        <p:txBody>
          <a:bodyPr>
            <a:normAutofit fontScale="92500"/>
          </a:bodyPr>
          <a:lstStyle/>
          <a:p>
            <a:r>
              <a:rPr lang="en-US" dirty="0" smtClean="0"/>
              <a:t>“Many, especially those who are young in the Christian life, are at times troubled with the suggestions of skepticism...how can I be freed from these doubts and perplexities?"</a:t>
            </a:r>
          </a:p>
          <a:p>
            <a:pPr>
              <a:buNone/>
            </a:pPr>
            <a:r>
              <a:rPr lang="en-US" dirty="0" smtClean="0"/>
              <a:t>	God never asks us to believe, without giving sufficient evidence upon which to base our faith…Yet God has never removed the possibility of doubt. Our faith must rest upon evidence, not demonstration. Those who wish to doubt will have opportunity; while those who really desire to know the truth will find plenty of evidence on which to rest their faith…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More than just an Argument</a:t>
            </a:r>
            <a:endParaRPr lang="en-US" dirty="0"/>
          </a:p>
        </p:txBody>
      </p:sp>
      <p:sp>
        <p:nvSpPr>
          <p:cNvPr id="6" name="Content Placeholder 5"/>
          <p:cNvSpPr>
            <a:spLocks noGrp="1"/>
          </p:cNvSpPr>
          <p:nvPr>
            <p:ph idx="1"/>
          </p:nvPr>
        </p:nvSpPr>
        <p:spPr/>
        <p:txBody>
          <a:bodyPr>
            <a:normAutofit/>
          </a:bodyPr>
          <a:lstStyle/>
          <a:p>
            <a:r>
              <a:rPr lang="en-US" dirty="0" smtClean="0"/>
              <a:t>There is an evidence that is open to all,--the most highly educated, and the most illiterate,--the evidence of experience. God invites us to prove for ourselves the reality of His word, the truth of His promises. He bids us "taste and see that the Lord is good.” Instead of depending upon the word of another, we are to taste for ourselves... </a:t>
            </a:r>
          </a:p>
          <a:p>
            <a:pPr>
              <a:buNone/>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1078777" y="1160637"/>
            <a:ext cx="7169087" cy="3693319"/>
          </a:xfrm>
          <a:prstGeom prst="rect">
            <a:avLst/>
          </a:prstGeom>
          <a:noFill/>
        </p:spPr>
        <p:txBody>
          <a:bodyPr wrap="square" rtlCol="0">
            <a:spAutoFit/>
          </a:bodyPr>
          <a:lstStyle/>
          <a:p>
            <a:r>
              <a:rPr lang="en-US" sz="2400" dirty="0" smtClean="0"/>
              <a:t>…He can testify, "I needed help, and I found it in Jesus. Every want was supplied, the hunger of my soul was satisfied; and now the Bible is to me the revelation of Jesus Christ. Do you ask why I believe in Jesus? Because He is to me a divine </a:t>
            </a:r>
            <a:r>
              <a:rPr lang="en-US" sz="2400" dirty="0" err="1" smtClean="0"/>
              <a:t>Saviour</a:t>
            </a:r>
            <a:r>
              <a:rPr lang="en-US" sz="2400" dirty="0" smtClean="0"/>
              <a:t>. Why do I believe the Bible? Because I have found it to be the voice of God to my soul." We may have the witness in ourselves that the Bible is true, that Christ is the Son of God. We know that we are not following cunningly devised fables</a:t>
            </a:r>
            <a:r>
              <a:rPr lang="en-US" dirty="0" smtClean="0"/>
              <a:t>.</a:t>
            </a:r>
          </a:p>
          <a:p>
            <a:pPr algn="r"/>
            <a:r>
              <a:rPr lang="en-US" dirty="0" smtClean="0"/>
              <a:t>- Ellen White, </a:t>
            </a:r>
            <a:r>
              <a:rPr lang="en-US" u="sng" dirty="0" smtClean="0"/>
              <a:t>Steps to Christ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Kalam</a:t>
            </a:r>
            <a:r>
              <a:rPr lang="en-US" dirty="0" smtClean="0"/>
              <a:t> Cosmological Argument</a:t>
            </a:r>
            <a:endParaRPr lang="en-US" dirty="0"/>
          </a:p>
        </p:txBody>
      </p:sp>
      <p:sp>
        <p:nvSpPr>
          <p:cNvPr id="3" name="Content Placeholder 2"/>
          <p:cNvSpPr>
            <a:spLocks noGrp="1"/>
          </p:cNvSpPr>
          <p:nvPr>
            <p:ph idx="1"/>
          </p:nvPr>
        </p:nvSpPr>
        <p:spPr/>
        <p:txBody>
          <a:bodyPr/>
          <a:lstStyle/>
          <a:p>
            <a:r>
              <a:rPr lang="en-US" dirty="0" smtClean="0"/>
              <a:t>1. Whatever begins to exist has a cause.</a:t>
            </a:r>
          </a:p>
          <a:p>
            <a:r>
              <a:rPr lang="en-US" dirty="0" smtClean="0"/>
              <a:t>2. The Universe began to exist.</a:t>
            </a:r>
          </a:p>
          <a:p>
            <a:r>
              <a:rPr lang="en-US" dirty="0" smtClean="0"/>
              <a:t>3. Therefore, the universe has a cause.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a:t>
            </a:r>
            <a:r>
              <a:rPr lang="en-US" sz="4000" dirty="0" smtClean="0"/>
              <a:t>Whatever begins to exist has a cause</a:t>
            </a:r>
            <a:endParaRPr lang="en-US" sz="4000" dirty="0"/>
          </a:p>
        </p:txBody>
      </p:sp>
      <p:sp>
        <p:nvSpPr>
          <p:cNvPr id="3" name="Content Placeholder 2"/>
          <p:cNvSpPr>
            <a:spLocks noGrp="1"/>
          </p:cNvSpPr>
          <p:nvPr>
            <p:ph idx="1"/>
          </p:nvPr>
        </p:nvSpPr>
        <p:spPr/>
        <p:txBody>
          <a:bodyPr/>
          <a:lstStyle/>
          <a:p>
            <a:r>
              <a:rPr lang="en-US" dirty="0" smtClean="0"/>
              <a:t>3 reasons to support this first premise</a:t>
            </a:r>
          </a:p>
          <a:p>
            <a:pPr marL="800100" lvl="1" indent="-457200">
              <a:buFont typeface="+mj-lt"/>
              <a:buAutoNum type="arabicPeriod"/>
            </a:pPr>
            <a:r>
              <a:rPr lang="en-US" dirty="0" smtClean="0"/>
              <a:t>Something can not come from nothing</a:t>
            </a:r>
          </a:p>
          <a:p>
            <a:pPr marL="800100" lvl="1" indent="-457200">
              <a:buFont typeface="+mj-lt"/>
              <a:buAutoNum type="arabicPeriod"/>
            </a:pPr>
            <a:r>
              <a:rPr lang="en-US" dirty="0" smtClean="0"/>
              <a:t>If something can come into being uncaused out of nothing, then it becomes inexplicable why just anything and everything does not come into existence uncaused from nothing</a:t>
            </a:r>
          </a:p>
          <a:p>
            <a:pPr marL="800100" lvl="1" indent="-457200">
              <a:buFont typeface="+mj-lt"/>
              <a:buAutoNum type="arabicPeriod"/>
            </a:pPr>
            <a:r>
              <a:rPr lang="en-US" dirty="0" smtClean="0"/>
              <a:t>Common experience and scientific evidence constantly confirm it</a:t>
            </a:r>
          </a:p>
          <a:p>
            <a:pPr marL="800100" lvl="1" indent="-457200">
              <a:buFont typeface="+mj-lt"/>
              <a:buAutoNum type="arabicPeriod"/>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Objection to 1</a:t>
            </a:r>
            <a:r>
              <a:rPr lang="en-US" baseline="30000" dirty="0" smtClean="0"/>
              <a:t>st</a:t>
            </a:r>
            <a:r>
              <a:rPr lang="en-US" dirty="0" smtClean="0"/>
              <a:t> Premise</a:t>
            </a:r>
            <a:endParaRPr lang="en-US" dirty="0"/>
          </a:p>
        </p:txBody>
      </p:sp>
      <p:sp>
        <p:nvSpPr>
          <p:cNvPr id="3" name="Content Placeholder 2"/>
          <p:cNvSpPr>
            <a:spLocks noGrp="1"/>
          </p:cNvSpPr>
          <p:nvPr>
            <p:ph idx="1"/>
          </p:nvPr>
        </p:nvSpPr>
        <p:spPr/>
        <p:txBody>
          <a:bodyPr/>
          <a:lstStyle/>
          <a:p>
            <a:r>
              <a:rPr lang="en-US" dirty="0" smtClean="0"/>
              <a:t>Well then, what caused God?</a:t>
            </a:r>
          </a:p>
          <a:p>
            <a:r>
              <a:rPr lang="en-US" dirty="0" smtClean="0"/>
              <a:t>“The Cosmological argument, which in its simplest form states that since everything must have a cause the universe must have a cause…What caused God?”</a:t>
            </a:r>
          </a:p>
          <a:p>
            <a:pPr lvl="1" algn="r">
              <a:buNone/>
            </a:pPr>
            <a:r>
              <a:rPr lang="en-US" dirty="0" smtClean="0"/>
              <a:t>-Daniel </a:t>
            </a:r>
            <a:r>
              <a:rPr lang="en-US" dirty="0" err="1" smtClean="0"/>
              <a:t>Dennet</a:t>
            </a:r>
            <a:r>
              <a:rPr lang="en-US" dirty="0" smtClean="0"/>
              <a:t>, </a:t>
            </a:r>
            <a:r>
              <a:rPr lang="en-US" i="1" dirty="0" smtClean="0"/>
              <a:t>Breaking the Spell: Religion as a Natural Phenomenon</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Kalam</a:t>
            </a:r>
            <a:r>
              <a:rPr lang="en-US" dirty="0" smtClean="0"/>
              <a:t> Cosmological Argument</a:t>
            </a:r>
            <a:endParaRPr lang="en-US" dirty="0"/>
          </a:p>
        </p:txBody>
      </p:sp>
      <p:sp>
        <p:nvSpPr>
          <p:cNvPr id="3" name="Content Placeholder 2"/>
          <p:cNvSpPr>
            <a:spLocks noGrp="1"/>
          </p:cNvSpPr>
          <p:nvPr>
            <p:ph idx="1"/>
          </p:nvPr>
        </p:nvSpPr>
        <p:spPr/>
        <p:txBody>
          <a:bodyPr/>
          <a:lstStyle/>
          <a:p>
            <a:r>
              <a:rPr lang="en-US" dirty="0" smtClean="0"/>
              <a:t>1. Whatever begins to exist has a cause.</a:t>
            </a:r>
          </a:p>
          <a:p>
            <a:r>
              <a:rPr lang="en-US" dirty="0" smtClean="0"/>
              <a:t>2. The Universe began to exist.</a:t>
            </a:r>
          </a:p>
          <a:p>
            <a:r>
              <a:rPr lang="en-US" dirty="0" smtClean="0"/>
              <a:t>3. Therefore, the universe has a cause.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 Universe Began to Exist</a:t>
            </a:r>
            <a:endParaRPr lang="en-US" dirty="0"/>
          </a:p>
        </p:txBody>
      </p:sp>
      <p:sp>
        <p:nvSpPr>
          <p:cNvPr id="3" name="Content Placeholder 2"/>
          <p:cNvSpPr>
            <a:spLocks noGrp="1"/>
          </p:cNvSpPr>
          <p:nvPr>
            <p:ph idx="1"/>
          </p:nvPr>
        </p:nvSpPr>
        <p:spPr/>
        <p:txBody>
          <a:bodyPr/>
          <a:lstStyle/>
          <a:p>
            <a:r>
              <a:rPr lang="en-US" dirty="0" smtClean="0"/>
              <a:t>2 Philosophical arguments along with 2 scientific confirmations of these on empiric basis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1. Impossibility of the existence of an actual infinite number of “things”</a:t>
            </a:r>
            <a:endParaRPr lang="en-US" sz="2800" dirty="0"/>
          </a:p>
        </p:txBody>
      </p:sp>
      <p:sp>
        <p:nvSpPr>
          <p:cNvPr id="3" name="Content Placeholder 2"/>
          <p:cNvSpPr>
            <a:spLocks noGrp="1"/>
          </p:cNvSpPr>
          <p:nvPr>
            <p:ph idx="1"/>
          </p:nvPr>
        </p:nvSpPr>
        <p:spPr/>
        <p:txBody>
          <a:bodyPr/>
          <a:lstStyle/>
          <a:p>
            <a:pPr marL="457200" indent="-457200">
              <a:buNone/>
            </a:pPr>
            <a:r>
              <a:rPr lang="en-US" dirty="0" smtClean="0"/>
              <a:t>1.1)  An actually infinite number of things cannot exist.</a:t>
            </a:r>
          </a:p>
          <a:p>
            <a:pPr marL="457200" indent="-457200">
              <a:buNone/>
            </a:pPr>
            <a:r>
              <a:rPr lang="en-US" dirty="0" smtClean="0"/>
              <a:t>1.2)  A beginningless series of events in time entails an                  	actually infinite number of things.</a:t>
            </a:r>
          </a:p>
          <a:p>
            <a:pPr marL="457200" indent="-457200">
              <a:buNone/>
            </a:pPr>
            <a:r>
              <a:rPr lang="en-US" dirty="0" smtClean="0"/>
              <a:t>1.3) Therefore, a beginningless series of events in time cannot 	exist.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Focus">
  <a:themeElements>
    <a:clrScheme name="Focus">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Focus">
      <a:majorFont>
        <a:latin typeface="Corbel"/>
        <a:ea typeface=""/>
        <a:cs typeface=""/>
        <a:font script="Jpan" typeface="ＭＳ ゴシック"/>
      </a:majorFont>
      <a:minorFont>
        <a:latin typeface="Corbel"/>
        <a:ea typeface=""/>
        <a:cs typeface=""/>
        <a:font script="Jpan" typeface="ＭＳ ゴシック"/>
      </a:minorFont>
    </a:fontScheme>
    <a:fmtScheme name="Focus">
      <a:fillStyleLst>
        <a:solidFill>
          <a:schemeClr val="phClr"/>
        </a:solidFill>
        <a:solidFill>
          <a:schemeClr val="phClr"/>
        </a:solidFill>
        <a:solidFill>
          <a:schemeClr val="phClr">
            <a:satMod val="150000"/>
          </a:schemeClr>
        </a:solid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508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101600" dist="63500" dir="4200000" algn="br" rotWithShape="0">
              <a:srgbClr val="000000">
                <a:alpha val="50000"/>
              </a:srgbClr>
            </a:outerShdw>
          </a:effectLst>
        </a:effectStyle>
        <a:effectStyle>
          <a:effectLst>
            <a:glow rad="101600">
              <a:schemeClr val="lt1">
                <a:alpha val="40000"/>
              </a:schemeClr>
            </a:glow>
          </a:effectLst>
          <a:scene3d>
            <a:camera prst="orthographicFront">
              <a:rot lat="0" lon="0" rev="0"/>
            </a:camera>
            <a:lightRig rig="soft" dir="r">
              <a:rot lat="0" lon="0" rev="5400000"/>
            </a:lightRig>
          </a:scene3d>
          <a:sp3d prstMaterial="softmetal">
            <a:bevelT w="31750" h="63500"/>
          </a:sp3d>
        </a:effectStyle>
      </a:effectStyleLst>
      <a:bgFillStyleLst>
        <a:blipFill rotWithShape="1">
          <a:blip xmlns:r="http://schemas.openxmlformats.org/officeDocument/2006/relationships" r:embed="rId1">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2">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3">
            <a:duotone>
              <a:schemeClr val="phClr">
                <a:tint val="80000"/>
                <a:shade val="10000"/>
                <a:satMod val="250000"/>
              </a:schemeClr>
              <a:schemeClr val="phClr">
                <a:tint val="70000"/>
                <a:alpha val="80000"/>
                <a:satMod val="2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Focus.thmx</Template>
  <TotalTime>4412</TotalTime>
  <Words>2070</Words>
  <Application>Microsoft Macintosh PowerPoint</Application>
  <PresentationFormat>On-screen Show (4:3)</PresentationFormat>
  <Paragraphs>122</Paragraphs>
  <Slides>31</Slides>
  <Notes>0</Notes>
  <HiddenSlides>0</HiddenSlides>
  <MMClips>0</MMClips>
  <ScaleCrop>false</ScaleCrop>
  <HeadingPairs>
    <vt:vector size="4" baseType="variant">
      <vt:variant>
        <vt:lpstr>Design Template</vt:lpstr>
      </vt:variant>
      <vt:variant>
        <vt:i4>1</vt:i4>
      </vt:variant>
      <vt:variant>
        <vt:lpstr>Slide Titles</vt:lpstr>
      </vt:variant>
      <vt:variant>
        <vt:i4>31</vt:i4>
      </vt:variant>
    </vt:vector>
  </HeadingPairs>
  <TitlesOfParts>
    <vt:vector size="32" baseType="lpstr">
      <vt:lpstr>Focus</vt:lpstr>
      <vt:lpstr>bārā, ברא</vt:lpstr>
      <vt:lpstr>Apologetics </vt:lpstr>
      <vt:lpstr>The role of evidence</vt:lpstr>
      <vt:lpstr>Kalam Cosmological Argument</vt:lpstr>
      <vt:lpstr>1. Whatever begins to exist has a cause</vt:lpstr>
      <vt:lpstr>Objection to 1st Premise</vt:lpstr>
      <vt:lpstr>Kalam Cosmological Argument</vt:lpstr>
      <vt:lpstr>2. The Universe Began to Exist</vt:lpstr>
      <vt:lpstr>1. Impossibility of the existence of an actual infinite number of “things”</vt:lpstr>
      <vt:lpstr>1. Impossibility of the existence of an actual infinite number of “things”</vt:lpstr>
      <vt:lpstr>“The infinite is nowhere to be found in reality.  It neither exists in nature nor provides a legitimate basis for rational thought…The role that remains for the infinite to play is solely that of an idea.”</vt:lpstr>
      <vt:lpstr>Kalam Cosmological Argument</vt:lpstr>
      <vt:lpstr>2. Impossibility of forming an actually infinite collection of things by adding one member after another</vt:lpstr>
      <vt:lpstr>2. Impossibility of forming an actually infinite collection of things by adding one member after another</vt:lpstr>
      <vt:lpstr>Scientific confirmations</vt:lpstr>
      <vt:lpstr>1. The Expansion of the Universe</vt:lpstr>
      <vt:lpstr>1. The Expansion of the Universe</vt:lpstr>
      <vt:lpstr> Implications of an expanding universe  </vt:lpstr>
      <vt:lpstr>1. The Expansion of the Universe</vt:lpstr>
      <vt:lpstr>1. The Expansion of the Universe</vt:lpstr>
      <vt:lpstr>“There is nonetheless a striking point at which Big Bang cosmology and traditional theological claims intersect. The universe has not proceeded from the everlasting to the everlasting. The cosmological beginning may be obscure, but the universe is finite in time. This is something that until the twentieth century was not known. When it became known, it astonished the community of physicists--and everyone else... The hypothesis of God’s existence and the facts of contemporary cosmology are consistent.”  -David Berlinski,  The Devil’s Delusion</vt:lpstr>
      <vt:lpstr>2. The thermodynamic properties of the Universe</vt:lpstr>
      <vt:lpstr>Let’s remember that the Old Testament was written more than 2,500 years ago by people that essentially contended that God told them what He did. Gerald Schroeder notes, “These commentaries were not composed in response to cosmological discoveries as an attempt to force an agreement between theology and cosmology... Theology represents a fixed view of the universe. Science, through its progressively improved understanding of the world, has come to agree with theology.”  - What’s So Great About Christianity, p.124</vt:lpstr>
      <vt:lpstr> “For the scientist who has lived by his faith in the power of reason, the story ends like a bad dream. He has scaled the mountains of ignorance; he is about the conquer the highest peak. As he pulls himself over the final rock, he is greeted by a band of theologians who have been sitting there for centuries.”  -God and the Astronomers, p.107</vt:lpstr>
      <vt:lpstr>The Nature of the First Cause</vt:lpstr>
      <vt:lpstr>Cause must be Personal</vt:lpstr>
      <vt:lpstr>Recap</vt:lpstr>
      <vt:lpstr>Objections to Kalam</vt:lpstr>
      <vt:lpstr>Objections to Kalam</vt:lpstr>
      <vt:lpstr>More than just an Argument</vt:lpstr>
      <vt:lpstr>Slide 31</vt:lpstr>
    </vt:vector>
  </TitlesOfParts>
  <Company>Loma Linda School of Medicine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bārā</dc:title>
  <dc:creator>Eric Turner</dc:creator>
  <cp:lastModifiedBy>Eric Turner</cp:lastModifiedBy>
  <cp:revision>30</cp:revision>
  <dcterms:created xsi:type="dcterms:W3CDTF">2011-06-18T05:23:30Z</dcterms:created>
  <dcterms:modified xsi:type="dcterms:W3CDTF">2011-06-18T05:53:40Z</dcterms:modified>
</cp:coreProperties>
</file>