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80"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3" r:id="rId21"/>
    <p:sldId id="275" r:id="rId22"/>
    <p:sldId id="277" r:id="rId23"/>
    <p:sldId id="279"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1/18/2019</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singingfrogsfarm.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Minimum Till </a:t>
            </a:r>
            <a:br>
              <a:rPr lang="en-US" dirty="0" smtClean="0"/>
            </a:br>
            <a:r>
              <a:rPr lang="en-US" sz="2800" dirty="0" smtClean="0"/>
              <a:t>for Problem Solving and </a:t>
            </a:r>
            <a:r>
              <a:rPr lang="en-US" sz="2800" i="1" dirty="0" smtClean="0"/>
              <a:t>Sustainability</a:t>
            </a:r>
            <a:endParaRPr lang="en-US" sz="2800" i="1" dirty="0"/>
          </a:p>
        </p:txBody>
      </p:sp>
      <p:sp>
        <p:nvSpPr>
          <p:cNvPr id="5" name="TextBox 4"/>
          <p:cNvSpPr txBox="1"/>
          <p:nvPr/>
        </p:nvSpPr>
        <p:spPr>
          <a:xfrm>
            <a:off x="4620018" y="4947139"/>
            <a:ext cx="2941383" cy="1200329"/>
          </a:xfrm>
          <a:prstGeom prst="rect">
            <a:avLst/>
          </a:prstGeom>
          <a:noFill/>
        </p:spPr>
        <p:txBody>
          <a:bodyPr wrap="none" rtlCol="0">
            <a:spAutoFit/>
          </a:bodyPr>
          <a:lstStyle/>
          <a:p>
            <a:r>
              <a:rPr lang="en-US" dirty="0" err="1"/>
              <a:t>sus·tain·a·bil·i·ty</a:t>
            </a:r>
            <a:r>
              <a:rPr lang="en-US" dirty="0"/>
              <a:t>    </a:t>
            </a:r>
            <a:r>
              <a:rPr lang="en-US" i="1" dirty="0" smtClean="0"/>
              <a:t>noun</a:t>
            </a:r>
            <a:r>
              <a:rPr lang="en-US" dirty="0" smtClean="0"/>
              <a:t> </a:t>
            </a:r>
          </a:p>
          <a:p>
            <a:r>
              <a:rPr lang="en-US" dirty="0" smtClean="0"/>
              <a:t>the </a:t>
            </a:r>
            <a:r>
              <a:rPr lang="en-US" dirty="0"/>
              <a:t>ability to be maintained </a:t>
            </a:r>
          </a:p>
          <a:p>
            <a:endParaRPr lang="en-US" dirty="0"/>
          </a:p>
          <a:p>
            <a:endParaRPr lang="en-US" dirty="0"/>
          </a:p>
        </p:txBody>
      </p:sp>
    </p:spTree>
    <p:extLst>
      <p:ext uri="{BB962C8B-B14F-4D97-AF65-F5344CB8AC3E}">
        <p14:creationId xmlns:p14="http://schemas.microsoft.com/office/powerpoint/2010/main" val="915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Intercropping Benefits</a:t>
            </a:r>
            <a:endParaRPr lang="en-US" dirty="0"/>
          </a:p>
        </p:txBody>
      </p:sp>
      <p:sp>
        <p:nvSpPr>
          <p:cNvPr id="3" name="Content Placeholder 2"/>
          <p:cNvSpPr>
            <a:spLocks noGrp="1"/>
          </p:cNvSpPr>
          <p:nvPr>
            <p:ph idx="1"/>
          </p:nvPr>
        </p:nvSpPr>
        <p:spPr/>
        <p:txBody>
          <a:bodyPr/>
          <a:lstStyle/>
          <a:p>
            <a:r>
              <a:rPr lang="en-US" dirty="0" smtClean="0"/>
              <a:t>Soil covered more of the time—more photosynthesizing = more active biology and available nutrients</a:t>
            </a:r>
          </a:p>
          <a:p>
            <a:r>
              <a:rPr lang="en-US" dirty="0" smtClean="0"/>
              <a:t>Short period crops help fill canopy until long period crops fill out = LESS WEED PRESSURE</a:t>
            </a:r>
          </a:p>
          <a:p>
            <a:r>
              <a:rPr lang="en-US" dirty="0" smtClean="0"/>
              <a:t>Multiple crops on less space = more total production volume = more income potential</a:t>
            </a:r>
          </a:p>
          <a:p>
            <a:r>
              <a:rPr lang="en-US" dirty="0" smtClean="0"/>
              <a:t>Less space needed = less infrastructure needed.</a:t>
            </a:r>
          </a:p>
          <a:p>
            <a:r>
              <a:rPr lang="en-US" dirty="0" smtClean="0"/>
              <a:t>Possible companion plant benefits = less pest pressure or perhaps nitrogen fixation</a:t>
            </a:r>
          </a:p>
          <a:p>
            <a:pPr marL="36900" indent="0">
              <a:buNone/>
            </a:pPr>
            <a:endParaRPr lang="en-US" dirty="0" smtClean="0"/>
          </a:p>
          <a:p>
            <a:endParaRPr lang="en-US" dirty="0"/>
          </a:p>
        </p:txBody>
      </p:sp>
    </p:spTree>
    <p:extLst>
      <p:ext uri="{BB962C8B-B14F-4D97-AF65-F5344CB8AC3E}">
        <p14:creationId xmlns:p14="http://schemas.microsoft.com/office/powerpoint/2010/main" val="317410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6671" y="292192"/>
            <a:ext cx="8348009" cy="6261007"/>
          </a:xfrm>
        </p:spPr>
      </p:pic>
    </p:spTree>
    <p:extLst>
      <p:ext uri="{BB962C8B-B14F-4D97-AF65-F5344CB8AC3E}">
        <p14:creationId xmlns:p14="http://schemas.microsoft.com/office/powerpoint/2010/main" val="3749928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583" y="200207"/>
            <a:ext cx="4818185" cy="6424248"/>
          </a:xfrm>
        </p:spPr>
      </p:pic>
    </p:spTree>
    <p:extLst>
      <p:ext uri="{BB962C8B-B14F-4D97-AF65-F5344CB8AC3E}">
        <p14:creationId xmlns:p14="http://schemas.microsoft.com/office/powerpoint/2010/main" val="2127762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5661" y="234462"/>
            <a:ext cx="8550029" cy="6412522"/>
          </a:xfrm>
        </p:spPr>
      </p:pic>
    </p:spTree>
    <p:extLst>
      <p:ext uri="{BB962C8B-B14F-4D97-AF65-F5344CB8AC3E}">
        <p14:creationId xmlns:p14="http://schemas.microsoft.com/office/powerpoint/2010/main" val="4284275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6584" y="140678"/>
            <a:ext cx="8628184" cy="6471138"/>
          </a:xfrm>
        </p:spPr>
      </p:pic>
    </p:spTree>
    <p:extLst>
      <p:ext uri="{BB962C8B-B14F-4D97-AF65-F5344CB8AC3E}">
        <p14:creationId xmlns:p14="http://schemas.microsoft.com/office/powerpoint/2010/main" val="3410602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9353" y="93785"/>
            <a:ext cx="8862645" cy="6646984"/>
          </a:xfrm>
        </p:spPr>
      </p:pic>
    </p:spTree>
    <p:extLst>
      <p:ext uri="{BB962C8B-B14F-4D97-AF65-F5344CB8AC3E}">
        <p14:creationId xmlns:p14="http://schemas.microsoft.com/office/powerpoint/2010/main" val="4073740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to Crop Turnaround</a:t>
            </a:r>
            <a:endParaRPr lang="en-US" dirty="0"/>
          </a:p>
        </p:txBody>
      </p:sp>
      <p:sp>
        <p:nvSpPr>
          <p:cNvPr id="3" name="Content Placeholder 2"/>
          <p:cNvSpPr>
            <a:spLocks noGrp="1"/>
          </p:cNvSpPr>
          <p:nvPr>
            <p:ph idx="1"/>
          </p:nvPr>
        </p:nvSpPr>
        <p:spPr/>
        <p:txBody>
          <a:bodyPr/>
          <a:lstStyle/>
          <a:p>
            <a:r>
              <a:rPr lang="en-US" dirty="0" smtClean="0"/>
              <a:t>3-8 crops per year in one bed as opposed to 1-3 typical</a:t>
            </a:r>
          </a:p>
          <a:p>
            <a:r>
              <a:rPr lang="en-US" dirty="0" smtClean="0"/>
              <a:t>Same day crop-out to crop-in (depending on bed size maybe 1hour)</a:t>
            </a:r>
          </a:p>
          <a:p>
            <a:r>
              <a:rPr lang="en-US" dirty="0" smtClean="0"/>
              <a:t>Roots of previous crop STAY IN SOIL to feed next crop, add SOM, and retain </a:t>
            </a:r>
            <a:r>
              <a:rPr lang="en-US" b="1" dirty="0" smtClean="0">
                <a:effectLst/>
              </a:rPr>
              <a:t>mycorrhizal colonization </a:t>
            </a:r>
            <a:endParaRPr lang="en-US" dirty="0"/>
          </a:p>
        </p:txBody>
      </p:sp>
    </p:spTree>
    <p:extLst>
      <p:ext uri="{BB962C8B-B14F-4D97-AF65-F5344CB8AC3E}">
        <p14:creationId xmlns:p14="http://schemas.microsoft.com/office/powerpoint/2010/main" val="2572922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3" name="Content Placeholder 2"/>
          <p:cNvSpPr>
            <a:spLocks noGrp="1"/>
          </p:cNvSpPr>
          <p:nvPr>
            <p:ph idx="1"/>
          </p:nvPr>
        </p:nvSpPr>
        <p:spPr/>
        <p:txBody>
          <a:bodyPr/>
          <a:lstStyle/>
          <a:p>
            <a:r>
              <a:rPr lang="en-US" dirty="0" smtClean="0"/>
              <a:t>Clip old crop below crown with loppers</a:t>
            </a:r>
          </a:p>
          <a:p>
            <a:r>
              <a:rPr lang="en-US" dirty="0" smtClean="0"/>
              <a:t>Remove any weeds present (only pull if loping isn’t applicable) </a:t>
            </a:r>
          </a:p>
          <a:p>
            <a:r>
              <a:rPr lang="en-US" dirty="0" smtClean="0"/>
              <a:t>Lay aside drip lines</a:t>
            </a:r>
          </a:p>
          <a:p>
            <a:r>
              <a:rPr lang="en-US" dirty="0" smtClean="0"/>
              <a:t>Reshape bed if necessary with rake</a:t>
            </a:r>
          </a:p>
          <a:p>
            <a:r>
              <a:rPr lang="en-US" dirty="0" smtClean="0"/>
              <a:t>Add amendments based on good soil test ONLY AS NEEDED</a:t>
            </a:r>
          </a:p>
          <a:p>
            <a:r>
              <a:rPr lang="en-US" dirty="0" err="1" smtClean="0"/>
              <a:t>Broadfork</a:t>
            </a:r>
            <a:r>
              <a:rPr lang="en-US" dirty="0" smtClean="0"/>
              <a:t> (OFTEN AND DEEP)</a:t>
            </a:r>
          </a:p>
          <a:p>
            <a:r>
              <a:rPr lang="en-US" dirty="0" smtClean="0"/>
              <a:t>Add layer of good quality and known content compost (1/2”  to 1 ½” usually)</a:t>
            </a:r>
          </a:p>
          <a:p>
            <a:r>
              <a:rPr lang="en-US" dirty="0" smtClean="0"/>
              <a:t>Lay drip lines back into position</a:t>
            </a:r>
          </a:p>
          <a:p>
            <a:r>
              <a:rPr lang="en-US" dirty="0" smtClean="0"/>
              <a:t>Plant transplants &amp; water in</a:t>
            </a:r>
          </a:p>
          <a:p>
            <a:endParaRPr lang="en-US" dirty="0"/>
          </a:p>
        </p:txBody>
      </p:sp>
    </p:spTree>
    <p:extLst>
      <p:ext uri="{BB962C8B-B14F-4D97-AF65-F5344CB8AC3E}">
        <p14:creationId xmlns:p14="http://schemas.microsoft.com/office/powerpoint/2010/main" val="2605274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lc-record-2019-01-18-06h27m53s-No-till Farmers Elizabeth and Paul Kaiser Keynote 2017 NOFA Mass Winter Conference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3946" y="105508"/>
            <a:ext cx="10933459" cy="6149769"/>
          </a:xfrm>
        </p:spPr>
      </p:pic>
    </p:spTree>
    <p:extLst>
      <p:ext uri="{BB962C8B-B14F-4D97-AF65-F5344CB8AC3E}">
        <p14:creationId xmlns:p14="http://schemas.microsoft.com/office/powerpoint/2010/main" val="3334375098"/>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937846"/>
          </a:xfrm>
        </p:spPr>
        <p:txBody>
          <a:bodyPr>
            <a:normAutofit/>
          </a:bodyPr>
          <a:lstStyle/>
          <a:p>
            <a:r>
              <a:rPr lang="en-US" sz="4000" dirty="0" smtClean="0"/>
              <a:t>Compost</a:t>
            </a:r>
            <a:endParaRPr lang="en-US" sz="4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9642" y="1064942"/>
            <a:ext cx="7095514" cy="4726257"/>
          </a:xfrm>
        </p:spPr>
      </p:pic>
      <p:sp>
        <p:nvSpPr>
          <p:cNvPr id="4" name="Text Placeholder 3"/>
          <p:cNvSpPr>
            <a:spLocks noGrp="1"/>
          </p:cNvSpPr>
          <p:nvPr>
            <p:ph type="body" sz="half" idx="2"/>
          </p:nvPr>
        </p:nvSpPr>
        <p:spPr>
          <a:xfrm>
            <a:off x="597878" y="1899138"/>
            <a:ext cx="3833446" cy="3892061"/>
          </a:xfrm>
        </p:spPr>
        <p:txBody>
          <a:bodyPr>
            <a:normAutofit/>
          </a:bodyPr>
          <a:lstStyle/>
          <a:p>
            <a:pPr marL="342900" indent="-342900" algn="l">
              <a:buFont typeface="Wingdings" panose="05000000000000000000" pitchFamily="2" charset="2"/>
              <a:buChar char="v"/>
            </a:pPr>
            <a:r>
              <a:rPr lang="en-US" sz="2400" dirty="0" smtClean="0"/>
              <a:t>Make your own with all crop stubble, weeds, tree leaves, and recycled food waste</a:t>
            </a:r>
          </a:p>
          <a:p>
            <a:pPr marL="342900" indent="-342900" algn="l">
              <a:buFont typeface="Wingdings" panose="05000000000000000000" pitchFamily="2" charset="2"/>
              <a:buChar char="v"/>
            </a:pPr>
            <a:r>
              <a:rPr lang="en-US" sz="2400" dirty="0" smtClean="0"/>
              <a:t>Make sure it’s “finished”</a:t>
            </a:r>
          </a:p>
          <a:p>
            <a:pPr marL="342900" indent="-342900" algn="l">
              <a:buFont typeface="Wingdings" panose="05000000000000000000" pitchFamily="2" charset="2"/>
              <a:buChar char="v"/>
            </a:pPr>
            <a:r>
              <a:rPr lang="en-US" sz="2400" dirty="0" smtClean="0"/>
              <a:t>Get it tested</a:t>
            </a:r>
          </a:p>
          <a:p>
            <a:pPr marL="342900" indent="-342900" algn="l">
              <a:buFont typeface="Wingdings" panose="05000000000000000000" pitchFamily="2" charset="2"/>
              <a:buChar char="v"/>
            </a:pPr>
            <a:r>
              <a:rPr lang="en-US" sz="2400" dirty="0" smtClean="0"/>
              <a:t>Use nearby resources</a:t>
            </a:r>
            <a:endParaRPr lang="en-US" sz="2400" dirty="0"/>
          </a:p>
        </p:txBody>
      </p:sp>
    </p:spTree>
    <p:extLst>
      <p:ext uri="{BB962C8B-B14F-4D97-AF65-F5344CB8AC3E}">
        <p14:creationId xmlns:p14="http://schemas.microsoft.com/office/powerpoint/2010/main" val="2450635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The Creator is interested in us knowing the science of the soil.</a:t>
            </a:r>
            <a:endParaRPr lang="en-US" sz="2800" dirty="0"/>
          </a:p>
        </p:txBody>
      </p:sp>
      <p:sp>
        <p:nvSpPr>
          <p:cNvPr id="3" name="Content Placeholder 2"/>
          <p:cNvSpPr>
            <a:spLocks noGrp="1"/>
          </p:cNvSpPr>
          <p:nvPr>
            <p:ph idx="1"/>
          </p:nvPr>
        </p:nvSpPr>
        <p:spPr/>
        <p:txBody>
          <a:bodyPr>
            <a:normAutofit fontScale="92500" lnSpcReduction="20000"/>
          </a:bodyPr>
          <a:lstStyle/>
          <a:p>
            <a:pPr marL="36900" indent="0">
              <a:buNone/>
            </a:pPr>
            <a:r>
              <a:rPr lang="en-US" dirty="0">
                <a:effectLst/>
              </a:rPr>
              <a:t>Before I visited </a:t>
            </a:r>
            <a:r>
              <a:rPr lang="en-US" dirty="0" err="1">
                <a:effectLst/>
              </a:rPr>
              <a:t>Cooranbong</a:t>
            </a:r>
            <a:r>
              <a:rPr lang="en-US" dirty="0">
                <a:effectLst/>
              </a:rPr>
              <a:t>, </a:t>
            </a:r>
            <a:r>
              <a:rPr lang="en-US" b="1" dirty="0">
                <a:effectLst/>
              </a:rPr>
              <a:t>the</a:t>
            </a:r>
            <a:r>
              <a:rPr lang="en-US" dirty="0">
                <a:effectLst/>
              </a:rPr>
              <a:t> Lord gave me a dream. In my dream I was taken to </a:t>
            </a:r>
            <a:r>
              <a:rPr lang="en-US" b="1" dirty="0">
                <a:effectLst/>
              </a:rPr>
              <a:t>the</a:t>
            </a:r>
            <a:r>
              <a:rPr lang="en-US" dirty="0">
                <a:effectLst/>
              </a:rPr>
              <a:t> land that was for sale in </a:t>
            </a:r>
            <a:r>
              <a:rPr lang="en-US" dirty="0" err="1">
                <a:effectLst/>
              </a:rPr>
              <a:t>Cooranbong</a:t>
            </a:r>
            <a:r>
              <a:rPr lang="en-US" dirty="0">
                <a:effectLst/>
              </a:rPr>
              <a:t>. Several </a:t>
            </a:r>
            <a:r>
              <a:rPr lang="en-US" b="1" dirty="0">
                <a:effectLst/>
              </a:rPr>
              <a:t>of</a:t>
            </a:r>
            <a:r>
              <a:rPr lang="en-US" dirty="0">
                <a:effectLst/>
              </a:rPr>
              <a:t> our brethren had been solicited to visit </a:t>
            </a:r>
            <a:r>
              <a:rPr lang="en-US" b="1" dirty="0">
                <a:effectLst/>
              </a:rPr>
              <a:t>the</a:t>
            </a:r>
            <a:r>
              <a:rPr lang="en-US" dirty="0">
                <a:effectLst/>
              </a:rPr>
              <a:t> land, and I dreamed that I was walking upon </a:t>
            </a:r>
            <a:r>
              <a:rPr lang="en-US" b="1" dirty="0">
                <a:effectLst/>
              </a:rPr>
              <a:t>the</a:t>
            </a:r>
            <a:r>
              <a:rPr lang="en-US" dirty="0">
                <a:effectLst/>
              </a:rPr>
              <a:t> ground. I came to a neat-cut furrow that had been plowed one quarter </a:t>
            </a:r>
            <a:r>
              <a:rPr lang="en-US" b="1" dirty="0">
                <a:effectLst/>
              </a:rPr>
              <a:t>of</a:t>
            </a:r>
            <a:r>
              <a:rPr lang="en-US" dirty="0">
                <a:effectLst/>
              </a:rPr>
              <a:t> a yard deep and two yards in length. Two </a:t>
            </a:r>
            <a:r>
              <a:rPr lang="en-US" b="1" dirty="0">
                <a:effectLst/>
              </a:rPr>
              <a:t>of the</a:t>
            </a:r>
            <a:r>
              <a:rPr lang="en-US" dirty="0">
                <a:effectLst/>
              </a:rPr>
              <a:t> brethren who had been acquainted with </a:t>
            </a:r>
            <a:r>
              <a:rPr lang="en-US" b="1" dirty="0">
                <a:effectLst/>
              </a:rPr>
              <a:t>the</a:t>
            </a:r>
            <a:r>
              <a:rPr lang="en-US" dirty="0">
                <a:effectLst/>
              </a:rPr>
              <a:t> rich </a:t>
            </a:r>
            <a:r>
              <a:rPr lang="en-US" b="1" dirty="0">
                <a:effectLst/>
              </a:rPr>
              <a:t>soil of</a:t>
            </a:r>
            <a:r>
              <a:rPr lang="en-US" dirty="0">
                <a:effectLst/>
              </a:rPr>
              <a:t> Iowa were standing before this furrow and saying, “This is not good land; </a:t>
            </a:r>
            <a:r>
              <a:rPr lang="en-US" b="1" dirty="0">
                <a:effectLst/>
              </a:rPr>
              <a:t>the soil</a:t>
            </a:r>
            <a:r>
              <a:rPr lang="en-US" dirty="0">
                <a:effectLst/>
              </a:rPr>
              <a:t> is not favorable.” </a:t>
            </a:r>
            <a:r>
              <a:rPr lang="en-US" dirty="0">
                <a:solidFill>
                  <a:srgbClr val="92D050"/>
                </a:solidFill>
                <a:effectLst/>
              </a:rPr>
              <a:t>But One who has often spoken in counsel was present also, and He said, “False witness has been borne </a:t>
            </a:r>
            <a:r>
              <a:rPr lang="en-US" b="1" dirty="0">
                <a:solidFill>
                  <a:srgbClr val="92D050"/>
                </a:solidFill>
                <a:effectLst/>
              </a:rPr>
              <a:t>of</a:t>
            </a:r>
            <a:r>
              <a:rPr lang="en-US" dirty="0">
                <a:solidFill>
                  <a:srgbClr val="92D050"/>
                </a:solidFill>
                <a:effectLst/>
              </a:rPr>
              <a:t> this land.” Then He described </a:t>
            </a:r>
            <a:r>
              <a:rPr lang="en-US" b="1" dirty="0">
                <a:solidFill>
                  <a:srgbClr val="92D050"/>
                </a:solidFill>
                <a:effectLst/>
              </a:rPr>
              <a:t>the</a:t>
            </a:r>
            <a:r>
              <a:rPr lang="en-US" dirty="0">
                <a:solidFill>
                  <a:srgbClr val="92D050"/>
                </a:solidFill>
                <a:effectLst/>
              </a:rPr>
              <a:t> properties </a:t>
            </a:r>
            <a:r>
              <a:rPr lang="en-US" b="1" dirty="0">
                <a:solidFill>
                  <a:srgbClr val="92D050"/>
                </a:solidFill>
                <a:effectLst/>
              </a:rPr>
              <a:t>of the</a:t>
            </a:r>
            <a:r>
              <a:rPr lang="en-US" dirty="0">
                <a:solidFill>
                  <a:srgbClr val="92D050"/>
                </a:solidFill>
                <a:effectLst/>
              </a:rPr>
              <a:t> different layers </a:t>
            </a:r>
            <a:r>
              <a:rPr lang="en-US" b="1" dirty="0">
                <a:solidFill>
                  <a:srgbClr val="92D050"/>
                </a:solidFill>
                <a:effectLst/>
              </a:rPr>
              <a:t>of</a:t>
            </a:r>
            <a:r>
              <a:rPr lang="en-US" dirty="0">
                <a:solidFill>
                  <a:srgbClr val="92D050"/>
                </a:solidFill>
                <a:effectLst/>
              </a:rPr>
              <a:t> earth. He explained </a:t>
            </a:r>
            <a:r>
              <a:rPr lang="en-US" b="1" dirty="0">
                <a:solidFill>
                  <a:srgbClr val="92D050"/>
                </a:solidFill>
                <a:effectLst/>
              </a:rPr>
              <a:t>the science of the soil</a:t>
            </a:r>
            <a:r>
              <a:rPr lang="en-US" dirty="0">
                <a:solidFill>
                  <a:srgbClr val="92D050"/>
                </a:solidFill>
                <a:effectLst/>
              </a:rPr>
              <a:t>, and said that this land was adapted to </a:t>
            </a:r>
            <a:r>
              <a:rPr lang="en-US" b="1" dirty="0">
                <a:solidFill>
                  <a:srgbClr val="92D050"/>
                </a:solidFill>
                <a:effectLst/>
              </a:rPr>
              <a:t>the</a:t>
            </a:r>
            <a:r>
              <a:rPr lang="en-US" dirty="0">
                <a:solidFill>
                  <a:srgbClr val="92D050"/>
                </a:solidFill>
                <a:effectLst/>
              </a:rPr>
              <a:t> growth </a:t>
            </a:r>
            <a:r>
              <a:rPr lang="en-US" b="1" dirty="0">
                <a:solidFill>
                  <a:srgbClr val="92D050"/>
                </a:solidFill>
                <a:effectLst/>
              </a:rPr>
              <a:t>of</a:t>
            </a:r>
            <a:r>
              <a:rPr lang="en-US" dirty="0">
                <a:solidFill>
                  <a:srgbClr val="92D050"/>
                </a:solidFill>
                <a:effectLst/>
              </a:rPr>
              <a:t> fruit and vegetables, and that if well worked it would produce its treasures for </a:t>
            </a:r>
            <a:r>
              <a:rPr lang="en-US" b="1" dirty="0">
                <a:solidFill>
                  <a:srgbClr val="92D050"/>
                </a:solidFill>
                <a:effectLst/>
              </a:rPr>
              <a:t>the</a:t>
            </a:r>
            <a:r>
              <a:rPr lang="en-US" dirty="0">
                <a:solidFill>
                  <a:srgbClr val="92D050"/>
                </a:solidFill>
                <a:effectLst/>
              </a:rPr>
              <a:t> benefit </a:t>
            </a:r>
            <a:r>
              <a:rPr lang="en-US" b="1" dirty="0">
                <a:solidFill>
                  <a:srgbClr val="92D050"/>
                </a:solidFill>
                <a:effectLst/>
              </a:rPr>
              <a:t>of</a:t>
            </a:r>
            <a:r>
              <a:rPr lang="en-US" dirty="0">
                <a:solidFill>
                  <a:srgbClr val="92D050"/>
                </a:solidFill>
                <a:effectLst/>
              </a:rPr>
              <a:t> man. </a:t>
            </a:r>
            <a:r>
              <a:rPr lang="en-US" dirty="0">
                <a:effectLst/>
              </a:rPr>
              <a:t>This dream I related to Brother and Sister Starr and my family. {16MR 153.1}</a:t>
            </a:r>
          </a:p>
          <a:p>
            <a:pPr marL="36900" indent="0">
              <a:buNone/>
            </a:pPr>
            <a:r>
              <a:rPr lang="en-US" dirty="0">
                <a:effectLst/>
              </a:rPr>
              <a:t>The next day we were on the cars, on our way to meet others who were investigating the land; and as I was afterward walking on the ground where the trees had been removed, lo, there was a furrow just as I had described it, and the men also who had criticized the appearance of the land. The words were spoken just as I had dreamed. {16MR 153.2}</a:t>
            </a:r>
          </a:p>
          <a:p>
            <a:endParaRPr lang="en-US" dirty="0"/>
          </a:p>
        </p:txBody>
      </p:sp>
    </p:spTree>
    <p:extLst>
      <p:ext uri="{BB962C8B-B14F-4D97-AF65-F5344CB8AC3E}">
        <p14:creationId xmlns:p14="http://schemas.microsoft.com/office/powerpoint/2010/main" val="2108388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v"/>
            </a:pPr>
            <a:r>
              <a:rPr lang="en-US" dirty="0" smtClean="0"/>
              <a:t>Soil biology maintained = plant health maintained</a:t>
            </a:r>
          </a:p>
          <a:p>
            <a:pPr>
              <a:buFont typeface="Wingdings" panose="05000000000000000000" pitchFamily="2" charset="2"/>
              <a:buChar char="v"/>
            </a:pPr>
            <a:r>
              <a:rPr lang="en-US" dirty="0" smtClean="0"/>
              <a:t>Significantly decreases water loss and water need due to increased retention</a:t>
            </a:r>
          </a:p>
          <a:p>
            <a:pPr>
              <a:buFont typeface="Wingdings" panose="05000000000000000000" pitchFamily="2" charset="2"/>
              <a:buChar char="v"/>
            </a:pPr>
            <a:r>
              <a:rPr lang="en-US" dirty="0" smtClean="0"/>
              <a:t>In practice, SOM is increased to 8-11%</a:t>
            </a:r>
          </a:p>
          <a:p>
            <a:pPr>
              <a:buFont typeface="Wingdings" panose="05000000000000000000" pitchFamily="2" charset="2"/>
              <a:buChar char="v"/>
            </a:pPr>
            <a:r>
              <a:rPr lang="en-US" dirty="0" smtClean="0"/>
              <a:t>Every crop becomes a cover crop and directly profitable</a:t>
            </a:r>
          </a:p>
          <a:p>
            <a:pPr>
              <a:buFont typeface="Wingdings" panose="05000000000000000000" pitchFamily="2" charset="2"/>
              <a:buChar char="v"/>
            </a:pPr>
            <a:r>
              <a:rPr lang="en-US" dirty="0" smtClean="0"/>
              <a:t>Weed pressure significantly decreased due to not exposing new seeds and more canopy</a:t>
            </a:r>
          </a:p>
          <a:p>
            <a:pPr>
              <a:buFont typeface="Wingdings" panose="05000000000000000000" pitchFamily="2" charset="2"/>
              <a:buChar char="v"/>
            </a:pPr>
            <a:r>
              <a:rPr lang="en-US" dirty="0" smtClean="0"/>
              <a:t>Labor inputs become primarily crop turnover/planting and harvesting (very little weeding)</a:t>
            </a:r>
          </a:p>
          <a:p>
            <a:pPr>
              <a:buFont typeface="Wingdings" panose="05000000000000000000" pitchFamily="2" charset="2"/>
              <a:buChar char="v"/>
            </a:pPr>
            <a:r>
              <a:rPr lang="en-US" dirty="0" smtClean="0"/>
              <a:t>Potential profit in practice &gt;$100,000 per acre (proven)</a:t>
            </a:r>
          </a:p>
          <a:p>
            <a:pPr>
              <a:buFont typeface="Wingdings" panose="05000000000000000000" pitchFamily="2" charset="2"/>
              <a:buChar char="v"/>
            </a:pPr>
            <a:r>
              <a:rPr lang="en-US" dirty="0" smtClean="0"/>
              <a:t>Nutrient density</a:t>
            </a:r>
            <a:endParaRPr lang="en-US" dirty="0"/>
          </a:p>
          <a:p>
            <a:pPr>
              <a:buFont typeface="Wingdings" panose="05000000000000000000" pitchFamily="2" charset="2"/>
              <a:buChar char="v"/>
            </a:pPr>
            <a:r>
              <a:rPr lang="en-US" dirty="0" smtClean="0"/>
              <a:t>Non mechanized—anyone, anywhere;  not dependent on fuel or expensive machinery</a:t>
            </a:r>
          </a:p>
          <a:p>
            <a:pPr>
              <a:buFont typeface="Wingdings" panose="05000000000000000000" pitchFamily="2" charset="2"/>
              <a:buChar char="v"/>
            </a:pPr>
            <a:r>
              <a:rPr lang="en-US" dirty="0" smtClean="0"/>
              <a:t>Will usually produce good results on unideal soil (rocky, clay, etc.)</a:t>
            </a:r>
          </a:p>
        </p:txBody>
      </p:sp>
    </p:spTree>
    <p:extLst>
      <p:ext uri="{BB962C8B-B14F-4D97-AF65-F5344CB8AC3E}">
        <p14:creationId xmlns:p14="http://schemas.microsoft.com/office/powerpoint/2010/main" val="3045763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Synergistic Systems</a:t>
            </a:r>
            <a:endParaRPr lang="en-US" dirty="0"/>
          </a:p>
        </p:txBody>
      </p:sp>
      <p:sp>
        <p:nvSpPr>
          <p:cNvPr id="3" name="Content Placeholder 2"/>
          <p:cNvSpPr>
            <a:spLocks noGrp="1"/>
          </p:cNvSpPr>
          <p:nvPr>
            <p:ph idx="1"/>
          </p:nvPr>
        </p:nvSpPr>
        <p:spPr>
          <a:xfrm>
            <a:off x="913795" y="1732449"/>
            <a:ext cx="10353762" cy="4445613"/>
          </a:xfrm>
        </p:spPr>
        <p:txBody>
          <a:bodyPr>
            <a:normAutofit fontScale="85000" lnSpcReduction="20000"/>
          </a:bodyPr>
          <a:lstStyle/>
          <a:p>
            <a:pPr marL="36900" indent="0">
              <a:buNone/>
            </a:pPr>
            <a:r>
              <a:rPr lang="en-US" dirty="0" err="1" smtClean="0">
                <a:effectLst/>
              </a:rPr>
              <a:t>syn·er·gis·tic</a:t>
            </a:r>
            <a:r>
              <a:rPr lang="en-US" dirty="0" smtClean="0">
                <a:effectLst/>
              </a:rPr>
              <a:t>    </a:t>
            </a:r>
            <a:r>
              <a:rPr lang="en-US" i="1" dirty="0" smtClean="0">
                <a:effectLst/>
              </a:rPr>
              <a:t>adjective</a:t>
            </a:r>
            <a:endParaRPr lang="en-US" dirty="0">
              <a:effectLst/>
            </a:endParaRPr>
          </a:p>
          <a:p>
            <a:pPr marL="36900" indent="0">
              <a:buNone/>
            </a:pPr>
            <a:r>
              <a:rPr lang="en-US" dirty="0">
                <a:effectLst/>
              </a:rPr>
              <a:t>relating to the interaction or cooperation of two or more organizations, substances, or other agents to produce a combined effect greater than the sum of their separate effects</a:t>
            </a:r>
            <a:r>
              <a:rPr lang="en-US" dirty="0" smtClean="0">
                <a:effectLst/>
              </a:rPr>
              <a:t>.</a:t>
            </a:r>
          </a:p>
          <a:p>
            <a:pPr marL="36900" indent="0">
              <a:buNone/>
            </a:pPr>
            <a:endParaRPr lang="en-US" dirty="0" smtClean="0">
              <a:effectLst/>
            </a:endParaRPr>
          </a:p>
          <a:p>
            <a:r>
              <a:rPr lang="en-US" dirty="0" smtClean="0">
                <a:effectLst/>
              </a:rPr>
              <a:t>Woody perennial hedgerows</a:t>
            </a:r>
          </a:p>
          <a:p>
            <a:pPr lvl="1"/>
            <a:r>
              <a:rPr lang="en-US" dirty="0" smtClean="0">
                <a:effectLst/>
              </a:rPr>
              <a:t>Natives and fruiting species</a:t>
            </a:r>
          </a:p>
          <a:p>
            <a:pPr lvl="1"/>
            <a:r>
              <a:rPr lang="en-US" dirty="0" smtClean="0">
                <a:effectLst/>
              </a:rPr>
              <a:t>Habitat for foraging predatory species</a:t>
            </a:r>
          </a:p>
          <a:p>
            <a:pPr lvl="1"/>
            <a:r>
              <a:rPr lang="en-US" dirty="0" smtClean="0">
                <a:effectLst/>
              </a:rPr>
              <a:t>Temperature moderation effect– crop protection</a:t>
            </a:r>
          </a:p>
          <a:p>
            <a:r>
              <a:rPr lang="en-US" dirty="0" smtClean="0">
                <a:effectLst/>
              </a:rPr>
              <a:t>Pollinator/beneficial insect feeder plantings</a:t>
            </a:r>
          </a:p>
          <a:p>
            <a:r>
              <a:rPr lang="en-US" dirty="0" smtClean="0">
                <a:effectLst/>
              </a:rPr>
              <a:t>Bird houses</a:t>
            </a:r>
          </a:p>
          <a:p>
            <a:r>
              <a:rPr lang="en-US" dirty="0" smtClean="0">
                <a:effectLst/>
              </a:rPr>
              <a:t>Collection ponds</a:t>
            </a:r>
          </a:p>
          <a:p>
            <a:r>
              <a:rPr lang="en-US" dirty="0" smtClean="0">
                <a:effectLst/>
              </a:rPr>
              <a:t>Grassy strips</a:t>
            </a:r>
          </a:p>
          <a:p>
            <a:r>
              <a:rPr lang="en-US" dirty="0" smtClean="0">
                <a:effectLst/>
              </a:rPr>
              <a:t>Ducks, goats</a:t>
            </a:r>
          </a:p>
          <a:p>
            <a:endParaRPr lang="en-US" dirty="0">
              <a:effectLst/>
            </a:endParaRPr>
          </a:p>
          <a:p>
            <a:endParaRPr lang="en-US" dirty="0"/>
          </a:p>
        </p:txBody>
      </p:sp>
    </p:spTree>
    <p:extLst>
      <p:ext uri="{BB962C8B-B14F-4D97-AF65-F5344CB8AC3E}">
        <p14:creationId xmlns:p14="http://schemas.microsoft.com/office/powerpoint/2010/main" val="3643329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753" y="178984"/>
            <a:ext cx="9770509" cy="6472256"/>
          </a:xfrm>
          <a:prstGeom prst="rect">
            <a:avLst/>
          </a:prstGeom>
        </p:spPr>
      </p:pic>
    </p:spTree>
    <p:extLst>
      <p:ext uri="{BB962C8B-B14F-4D97-AF65-F5344CB8AC3E}">
        <p14:creationId xmlns:p14="http://schemas.microsoft.com/office/powerpoint/2010/main" val="23394271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Nuts &amp; Bolts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Beds: raised or not?</a:t>
            </a:r>
          </a:p>
          <a:p>
            <a:r>
              <a:rPr lang="en-US" dirty="0" smtClean="0"/>
              <a:t>Bed spacing:  approx. 30-32” wide, path 16”, = 4ft 9in center to center frequency</a:t>
            </a:r>
          </a:p>
          <a:p>
            <a:pPr lvl="1"/>
            <a:r>
              <a:rPr lang="en-US" dirty="0" smtClean="0"/>
              <a:t>Allows for sufficient wheelbarrow access</a:t>
            </a:r>
          </a:p>
          <a:p>
            <a:r>
              <a:rPr lang="en-US" dirty="0" smtClean="0"/>
              <a:t>Bed length:  75ft or 100ft</a:t>
            </a:r>
          </a:p>
          <a:p>
            <a:r>
              <a:rPr lang="en-US" dirty="0" smtClean="0"/>
              <a:t>Some direct seeding necessary</a:t>
            </a:r>
          </a:p>
          <a:p>
            <a:r>
              <a:rPr lang="en-US" dirty="0" smtClean="0"/>
              <a:t>Tools: wheelbarrow, </a:t>
            </a:r>
            <a:r>
              <a:rPr lang="en-US" dirty="0" err="1" smtClean="0"/>
              <a:t>broadfork</a:t>
            </a:r>
            <a:r>
              <a:rPr lang="en-US" dirty="0" smtClean="0"/>
              <a:t>, shovel, rake, stirrup hoe, harvest knife, long handled </a:t>
            </a:r>
            <a:r>
              <a:rPr lang="en-US" dirty="0" err="1" smtClean="0"/>
              <a:t>lopers</a:t>
            </a:r>
            <a:endParaRPr lang="en-US" dirty="0" smtClean="0"/>
          </a:p>
          <a:p>
            <a:r>
              <a:rPr lang="en-US" dirty="0" smtClean="0"/>
              <a:t>Supplies: Thule, floating row covers, woven landscape fabric, drip lines, greenhouse for starts</a:t>
            </a:r>
          </a:p>
          <a:p>
            <a:r>
              <a:rPr lang="en-US" dirty="0" smtClean="0"/>
              <a:t>Most transplants ready 4 weeks after sowing</a:t>
            </a:r>
          </a:p>
          <a:p>
            <a:r>
              <a:rPr lang="en-US" dirty="0" smtClean="0"/>
              <a:t>Pathway mulch treatments</a:t>
            </a:r>
          </a:p>
          <a:p>
            <a:r>
              <a:rPr lang="en-US" dirty="0" smtClean="0"/>
              <a:t>No compost available?  Woven row covers</a:t>
            </a:r>
            <a:endParaRPr lang="en-US" dirty="0"/>
          </a:p>
        </p:txBody>
      </p:sp>
    </p:spTree>
    <p:extLst>
      <p:ext uri="{BB962C8B-B14F-4D97-AF65-F5344CB8AC3E}">
        <p14:creationId xmlns:p14="http://schemas.microsoft.com/office/powerpoint/2010/main" val="1039551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t>Documentary: “Symphony of the Soil”</a:t>
            </a:r>
          </a:p>
          <a:p>
            <a:r>
              <a:rPr lang="en-US" dirty="0" smtClean="0"/>
              <a:t>Book:  </a:t>
            </a:r>
            <a:r>
              <a:rPr lang="en-US" u="sng" dirty="0" smtClean="0"/>
              <a:t>Teeming With Microbes</a:t>
            </a:r>
          </a:p>
          <a:p>
            <a:r>
              <a:rPr lang="en-US" dirty="0" smtClean="0"/>
              <a:t>Singing Frogs Farm</a:t>
            </a:r>
          </a:p>
          <a:p>
            <a:pPr lvl="1"/>
            <a:r>
              <a:rPr lang="en-US" dirty="0" smtClean="0">
                <a:hlinkClick r:id="rId2"/>
              </a:rPr>
              <a:t>www.singingfrogsfarm.com</a:t>
            </a:r>
            <a:endParaRPr lang="en-US" dirty="0" smtClean="0"/>
          </a:p>
          <a:p>
            <a:pPr lvl="1"/>
            <a:r>
              <a:rPr lang="en-US" dirty="0" smtClean="0"/>
              <a:t>Paul and Elizabeth’s video lectures on YouTube</a:t>
            </a:r>
          </a:p>
          <a:p>
            <a:pPr lvl="1"/>
            <a:r>
              <a:rPr lang="en-US" dirty="0" smtClean="0"/>
              <a:t>On farm workshops at the farm</a:t>
            </a:r>
          </a:p>
          <a:p>
            <a:r>
              <a:rPr lang="en-US" dirty="0" smtClean="0"/>
              <a:t>Soil Consulting: </a:t>
            </a:r>
            <a:r>
              <a:rPr lang="en-US" dirty="0" err="1" smtClean="0"/>
              <a:t>Whitmar</a:t>
            </a:r>
            <a:r>
              <a:rPr lang="en-US" smtClean="0"/>
              <a:t> McConnell</a:t>
            </a:r>
            <a:endParaRPr lang="en-US" dirty="0" smtClean="0"/>
          </a:p>
          <a:p>
            <a:r>
              <a:rPr lang="en-US" dirty="0" smtClean="0"/>
              <a:t>Books by J.M. Fortier and Elliot Coleman</a:t>
            </a:r>
          </a:p>
        </p:txBody>
      </p:sp>
    </p:spTree>
    <p:extLst>
      <p:ext uri="{BB962C8B-B14F-4D97-AF65-F5344CB8AC3E}">
        <p14:creationId xmlns:p14="http://schemas.microsoft.com/office/powerpoint/2010/main" val="2534014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it align with SOP?!</a:t>
            </a:r>
            <a:endParaRPr lang="en-US" dirty="0"/>
          </a:p>
        </p:txBody>
      </p:sp>
      <p:sp>
        <p:nvSpPr>
          <p:cNvPr id="3" name="Content Placeholder 2"/>
          <p:cNvSpPr>
            <a:spLocks noGrp="1"/>
          </p:cNvSpPr>
          <p:nvPr>
            <p:ph idx="1"/>
          </p:nvPr>
        </p:nvSpPr>
        <p:spPr/>
        <p:txBody>
          <a:bodyPr/>
          <a:lstStyle/>
          <a:p>
            <a:r>
              <a:rPr lang="en-US" dirty="0" smtClean="0"/>
              <a:t>Plow “often and deep.”  COL</a:t>
            </a:r>
          </a:p>
          <a:p>
            <a:r>
              <a:rPr lang="en-US" dirty="0" smtClean="0">
                <a:effectLst/>
              </a:rPr>
              <a:t>     That </a:t>
            </a:r>
            <a:r>
              <a:rPr lang="en-US" dirty="0">
                <a:effectLst/>
              </a:rPr>
              <a:t>is how it is, and my mind has been greatly stirred in regard to the idea, “Why, Sister White has said so and so, and Sister White has said so and so; and therefore we are going right up to it.” {3SM </a:t>
            </a:r>
            <a:r>
              <a:rPr lang="en-US" dirty="0" smtClean="0">
                <a:effectLst/>
              </a:rPr>
              <a:t>217.1}      </a:t>
            </a:r>
          </a:p>
          <a:p>
            <a:pPr marL="36900" indent="0">
              <a:buNone/>
            </a:pPr>
            <a:r>
              <a:rPr lang="en-US" b="1" dirty="0" smtClean="0">
                <a:effectLst/>
              </a:rPr>
              <a:t>	   God wants us</a:t>
            </a:r>
            <a:r>
              <a:rPr lang="en-US" dirty="0" smtClean="0">
                <a:effectLst/>
              </a:rPr>
              <a:t> all </a:t>
            </a:r>
            <a:r>
              <a:rPr lang="en-US" b="1" dirty="0" smtClean="0">
                <a:effectLst/>
              </a:rPr>
              <a:t>to have common sense</a:t>
            </a:r>
            <a:r>
              <a:rPr lang="en-US" dirty="0" smtClean="0">
                <a:effectLst/>
              </a:rPr>
              <a:t>, and he </a:t>
            </a:r>
            <a:r>
              <a:rPr lang="en-US" b="1" dirty="0" smtClean="0">
                <a:effectLst/>
              </a:rPr>
              <a:t>wants us to</a:t>
            </a:r>
            <a:r>
              <a:rPr lang="en-US" dirty="0" smtClean="0">
                <a:effectLst/>
              </a:rPr>
              <a:t> reason from </a:t>
            </a:r>
            <a:r>
              <a:rPr lang="en-US" b="1" dirty="0" smtClean="0">
                <a:effectLst/>
              </a:rPr>
              <a:t>common sense</a:t>
            </a:r>
            <a:r>
              <a:rPr lang="en-US" dirty="0" smtClean="0">
                <a:effectLst/>
              </a:rPr>
              <a:t>.        	Circumstances alter conditions. Circumstances change the relation of things. {3SM 217.2}</a:t>
            </a:r>
          </a:p>
          <a:p>
            <a:r>
              <a:rPr lang="en-US" dirty="0" smtClean="0"/>
              <a:t>PRAY and STUDY for yourself. </a:t>
            </a:r>
            <a:r>
              <a:rPr lang="en-US" dirty="0"/>
              <a:t> </a:t>
            </a:r>
            <a:r>
              <a:rPr lang="en-US" dirty="0" smtClean="0"/>
              <a:t>Understand context.  </a:t>
            </a:r>
          </a:p>
          <a:p>
            <a:r>
              <a:rPr lang="en-US" dirty="0" smtClean="0"/>
              <a:t>Most importantly seek and follow the Creator’s will for you, and leading on your heart. </a:t>
            </a:r>
            <a:endParaRPr lang="en-US" dirty="0"/>
          </a:p>
        </p:txBody>
      </p:sp>
    </p:spTree>
    <p:extLst>
      <p:ext uri="{BB962C8B-B14F-4D97-AF65-F5344CB8AC3E}">
        <p14:creationId xmlns:p14="http://schemas.microsoft.com/office/powerpoint/2010/main" val="1121766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342846"/>
            <a:ext cx="10353762" cy="970450"/>
          </a:xfrm>
        </p:spPr>
        <p:txBody>
          <a:bodyPr/>
          <a:lstStyle/>
          <a:p>
            <a:r>
              <a:rPr lang="en-US" dirty="0" smtClean="0"/>
              <a:t>What it is not</a:t>
            </a:r>
            <a:endParaRPr lang="en-US" dirty="0"/>
          </a:p>
        </p:txBody>
      </p:sp>
      <p:sp>
        <p:nvSpPr>
          <p:cNvPr id="3" name="Content Placeholder 2"/>
          <p:cNvSpPr>
            <a:spLocks noGrp="1"/>
          </p:cNvSpPr>
          <p:nvPr>
            <p:ph idx="1"/>
          </p:nvPr>
        </p:nvSpPr>
        <p:spPr>
          <a:xfrm>
            <a:off x="913795" y="3114136"/>
            <a:ext cx="10353762" cy="2677064"/>
          </a:xfrm>
        </p:spPr>
        <p:txBody>
          <a:bodyPr/>
          <a:lstStyle/>
          <a:p>
            <a:r>
              <a:rPr lang="en-US" dirty="0" smtClean="0"/>
              <a:t>It is not turning over or inverting the natural layer of the soil.</a:t>
            </a:r>
          </a:p>
          <a:p>
            <a:r>
              <a:rPr lang="en-US" dirty="0" smtClean="0"/>
              <a:t>It is not “no till” in it’s purest sense.</a:t>
            </a:r>
          </a:p>
          <a:p>
            <a:r>
              <a:rPr lang="en-US" dirty="0" smtClean="0"/>
              <a:t>It is not the method popularly known as “Back to Eden” or the “chip method.”</a:t>
            </a:r>
          </a:p>
          <a:p>
            <a:r>
              <a:rPr lang="en-US" dirty="0" smtClean="0"/>
              <a:t>It is not disregard to soil science.</a:t>
            </a:r>
          </a:p>
          <a:p>
            <a:endParaRPr lang="en-US" dirty="0"/>
          </a:p>
        </p:txBody>
      </p:sp>
    </p:spTree>
    <p:extLst>
      <p:ext uri="{BB962C8B-B14F-4D97-AF65-F5344CB8AC3E}">
        <p14:creationId xmlns:p14="http://schemas.microsoft.com/office/powerpoint/2010/main" val="1263308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Typical Production Problems</a:t>
            </a:r>
            <a:endParaRPr lang="en-US" dirty="0"/>
          </a:p>
        </p:txBody>
      </p:sp>
      <p:sp>
        <p:nvSpPr>
          <p:cNvPr id="3" name="Content Placeholder 2"/>
          <p:cNvSpPr>
            <a:spLocks noGrp="1"/>
          </p:cNvSpPr>
          <p:nvPr>
            <p:ph idx="1"/>
          </p:nvPr>
        </p:nvSpPr>
        <p:spPr/>
        <p:txBody>
          <a:bodyPr/>
          <a:lstStyle/>
          <a:p>
            <a:r>
              <a:rPr lang="en-US" dirty="0" smtClean="0"/>
              <a:t>Retention of water in the soil (amount of water needed)</a:t>
            </a:r>
          </a:p>
          <a:p>
            <a:r>
              <a:rPr lang="en-US" dirty="0" smtClean="0"/>
              <a:t>Weed pressure</a:t>
            </a:r>
          </a:p>
          <a:p>
            <a:r>
              <a:rPr lang="en-US" dirty="0" smtClean="0"/>
              <a:t>Loss of organic content in soil (poor topsoil)</a:t>
            </a:r>
          </a:p>
          <a:p>
            <a:r>
              <a:rPr lang="en-US" dirty="0" smtClean="0"/>
              <a:t>Amount of space needed to support scope of program</a:t>
            </a:r>
          </a:p>
          <a:p>
            <a:r>
              <a:rPr lang="en-US" dirty="0" smtClean="0"/>
              <a:t>Plant health problems</a:t>
            </a:r>
          </a:p>
          <a:p>
            <a:r>
              <a:rPr lang="en-US" dirty="0" smtClean="0"/>
              <a:t>Pest problems</a:t>
            </a:r>
          </a:p>
          <a:p>
            <a:r>
              <a:rPr lang="en-US" dirty="0" smtClean="0"/>
              <a:t>Soil biology problems</a:t>
            </a:r>
          </a:p>
          <a:p>
            <a:r>
              <a:rPr lang="en-US" dirty="0" smtClean="0"/>
              <a:t>Soil texture/quality problems</a:t>
            </a:r>
            <a:endParaRPr lang="en-US" dirty="0"/>
          </a:p>
        </p:txBody>
      </p:sp>
    </p:spTree>
    <p:extLst>
      <p:ext uri="{BB962C8B-B14F-4D97-AF65-F5344CB8AC3E}">
        <p14:creationId xmlns:p14="http://schemas.microsoft.com/office/powerpoint/2010/main" val="2445828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a:t>
            </a:r>
            <a:endParaRPr lang="en-US" dirty="0"/>
          </a:p>
        </p:txBody>
      </p:sp>
      <p:sp>
        <p:nvSpPr>
          <p:cNvPr id="3" name="Content Placeholder 2"/>
          <p:cNvSpPr>
            <a:spLocks noGrp="1"/>
          </p:cNvSpPr>
          <p:nvPr>
            <p:ph idx="1"/>
          </p:nvPr>
        </p:nvSpPr>
        <p:spPr/>
        <p:txBody>
          <a:bodyPr/>
          <a:lstStyle/>
          <a:p>
            <a:r>
              <a:rPr lang="en-US" dirty="0" smtClean="0"/>
              <a:t>At one time top soils in the US had 6-10% Soil Organic Matter (SOM)</a:t>
            </a:r>
          </a:p>
          <a:p>
            <a:r>
              <a:rPr lang="en-US" dirty="0" smtClean="0"/>
              <a:t>Now average agricultural lands have 1-3%</a:t>
            </a:r>
          </a:p>
          <a:p>
            <a:r>
              <a:rPr lang="en-US" dirty="0" smtClean="0"/>
              <a:t>Worldwide, </a:t>
            </a:r>
            <a:r>
              <a:rPr lang="en-US" dirty="0"/>
              <a:t>in the last </a:t>
            </a:r>
            <a:r>
              <a:rPr lang="en-US" dirty="0" smtClean="0"/>
              <a:t>century, roughly 2/3 of soil carbon (organic matter) has been depleted</a:t>
            </a:r>
          </a:p>
          <a:p>
            <a:r>
              <a:rPr lang="en-US" dirty="0" smtClean="0"/>
              <a:t>Tillage tends to deplete carbon and nitrogen</a:t>
            </a:r>
          </a:p>
          <a:p>
            <a:r>
              <a:rPr lang="en-US" dirty="0" smtClean="0"/>
              <a:t>Topsoil loss due to erosion is increased by tillage</a:t>
            </a:r>
          </a:p>
          <a:p>
            <a:r>
              <a:rPr lang="en-US" dirty="0" smtClean="0"/>
              <a:t>Tillage decreases plant available water content in soil</a:t>
            </a:r>
          </a:p>
          <a:p>
            <a:r>
              <a:rPr lang="en-US" dirty="0" smtClean="0"/>
              <a:t>Tillage is catastrophic to soil microorganism colonies that the plant depends on symbiotically</a:t>
            </a:r>
            <a:endParaRPr lang="en-US" dirty="0"/>
          </a:p>
        </p:txBody>
      </p:sp>
    </p:spTree>
    <p:extLst>
      <p:ext uri="{BB962C8B-B14F-4D97-AF65-F5344CB8AC3E}">
        <p14:creationId xmlns:p14="http://schemas.microsoft.com/office/powerpoint/2010/main" val="3329788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Principles for Soil Health</a:t>
            </a:r>
            <a:endParaRPr lang="en-US" dirty="0"/>
          </a:p>
        </p:txBody>
      </p:sp>
      <p:sp>
        <p:nvSpPr>
          <p:cNvPr id="3" name="Content Placeholder 2"/>
          <p:cNvSpPr>
            <a:spLocks noGrp="1"/>
          </p:cNvSpPr>
          <p:nvPr>
            <p:ph idx="1"/>
          </p:nvPr>
        </p:nvSpPr>
        <p:spPr/>
        <p:txBody>
          <a:bodyPr/>
          <a:lstStyle/>
          <a:p>
            <a:r>
              <a:rPr lang="en-US" dirty="0" smtClean="0"/>
              <a:t>Disturb the soil layers as little as possible (maintain microorganism colonies)</a:t>
            </a:r>
          </a:p>
          <a:p>
            <a:r>
              <a:rPr lang="en-US" dirty="0" smtClean="0"/>
              <a:t>Grow as many different plants as practical (different plants provide different system benefits)</a:t>
            </a:r>
          </a:p>
          <a:p>
            <a:r>
              <a:rPr lang="en-US" dirty="0" smtClean="0"/>
              <a:t>Keep living plants in the soil as often as possible (keep photosynthesis happening and soil biology active, keep feeding the soil)</a:t>
            </a:r>
          </a:p>
          <a:p>
            <a:r>
              <a:rPr lang="en-US" dirty="0" smtClean="0"/>
              <a:t>Keep the soil covered all the time.  (keep soil life healthy and active, and weeds down)</a:t>
            </a:r>
            <a:endParaRPr lang="en-US" dirty="0"/>
          </a:p>
        </p:txBody>
      </p:sp>
    </p:spTree>
    <p:extLst>
      <p:ext uri="{BB962C8B-B14F-4D97-AF65-F5344CB8AC3E}">
        <p14:creationId xmlns:p14="http://schemas.microsoft.com/office/powerpoint/2010/main" val="3533304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Transplants vs. Direct Seed</a:t>
            </a:r>
            <a:endParaRPr lang="en-US" dirty="0"/>
          </a:p>
        </p:txBody>
      </p:sp>
      <p:sp>
        <p:nvSpPr>
          <p:cNvPr id="3" name="Content Placeholder 2"/>
          <p:cNvSpPr>
            <a:spLocks noGrp="1"/>
          </p:cNvSpPr>
          <p:nvPr>
            <p:ph idx="1"/>
          </p:nvPr>
        </p:nvSpPr>
        <p:spPr/>
        <p:txBody>
          <a:bodyPr/>
          <a:lstStyle/>
          <a:p>
            <a:r>
              <a:rPr lang="en-US" dirty="0" smtClean="0"/>
              <a:t>Faster transition from crop to crop (more crops per year)</a:t>
            </a:r>
          </a:p>
          <a:p>
            <a:r>
              <a:rPr lang="en-US" dirty="0" smtClean="0"/>
              <a:t>Less time in garden minimizes availability to pests</a:t>
            </a:r>
          </a:p>
          <a:p>
            <a:r>
              <a:rPr lang="en-US" dirty="0" smtClean="0"/>
              <a:t>More predictable crop coverage </a:t>
            </a:r>
          </a:p>
          <a:p>
            <a:r>
              <a:rPr lang="en-US" dirty="0" smtClean="0"/>
              <a:t>Larger plants out-compete weeds</a:t>
            </a:r>
          </a:p>
          <a:p>
            <a:r>
              <a:rPr lang="en-US" dirty="0" smtClean="0"/>
              <a:t>Less water needed for establishing</a:t>
            </a:r>
          </a:p>
          <a:p>
            <a:r>
              <a:rPr lang="en-US" dirty="0" smtClean="0"/>
              <a:t>Protection during most vulnerable stage</a:t>
            </a:r>
            <a:endParaRPr lang="en-US" dirty="0"/>
          </a:p>
        </p:txBody>
      </p:sp>
    </p:spTree>
    <p:extLst>
      <p:ext uri="{BB962C8B-B14F-4D97-AF65-F5344CB8AC3E}">
        <p14:creationId xmlns:p14="http://schemas.microsoft.com/office/powerpoint/2010/main" val="364409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Intercropping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8286" y="1778855"/>
            <a:ext cx="3044427" cy="405923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605" y="1778856"/>
            <a:ext cx="3052395" cy="40698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892" y="1778855"/>
            <a:ext cx="3044428" cy="4059237"/>
          </a:xfrm>
          <a:prstGeom prst="rect">
            <a:avLst/>
          </a:prstGeom>
        </p:spPr>
      </p:pic>
    </p:spTree>
    <p:extLst>
      <p:ext uri="{BB962C8B-B14F-4D97-AF65-F5344CB8AC3E}">
        <p14:creationId xmlns:p14="http://schemas.microsoft.com/office/powerpoint/2010/main" val="342657639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381</TotalTime>
  <Words>926</Words>
  <Application>Microsoft Office PowerPoint</Application>
  <PresentationFormat>Widescreen</PresentationFormat>
  <Paragraphs>116</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Calisto MT</vt:lpstr>
      <vt:lpstr>Trebuchet MS</vt:lpstr>
      <vt:lpstr>Wingdings</vt:lpstr>
      <vt:lpstr>Wingdings 2</vt:lpstr>
      <vt:lpstr>Slate</vt:lpstr>
      <vt:lpstr>Minimum Till  for Problem Solving and Sustainability</vt:lpstr>
      <vt:lpstr>The Creator is interested in us knowing the science of the soil.</vt:lpstr>
      <vt:lpstr>Does it align with SOP?!</vt:lpstr>
      <vt:lpstr>What it is not</vt:lpstr>
      <vt:lpstr>Typical Production Problems</vt:lpstr>
      <vt:lpstr>Other Problems</vt:lpstr>
      <vt:lpstr>4 Principles for Soil Health</vt:lpstr>
      <vt:lpstr>Transplants vs. Direct Seed</vt:lpstr>
      <vt:lpstr>Intercropping</vt:lpstr>
      <vt:lpstr>Intercropping Benefits</vt:lpstr>
      <vt:lpstr>PowerPoint Presentation</vt:lpstr>
      <vt:lpstr>PowerPoint Presentation</vt:lpstr>
      <vt:lpstr>PowerPoint Presentation</vt:lpstr>
      <vt:lpstr>PowerPoint Presentation</vt:lpstr>
      <vt:lpstr>PowerPoint Presentation</vt:lpstr>
      <vt:lpstr>Crop to Crop Turnaround</vt:lpstr>
      <vt:lpstr>How?</vt:lpstr>
      <vt:lpstr>PowerPoint Presentation</vt:lpstr>
      <vt:lpstr>Compost</vt:lpstr>
      <vt:lpstr>Benefits</vt:lpstr>
      <vt:lpstr>Synergistic Systems</vt:lpstr>
      <vt:lpstr>PowerPoint Presentation</vt:lpstr>
      <vt:lpstr>Nuts &amp; Bolts</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Minimum Till  for Problem Solving</dc:title>
  <dc:creator>Jeff and Dannia Birth</dc:creator>
  <cp:lastModifiedBy>Jeff and Dannia Birth</cp:lastModifiedBy>
  <cp:revision>28</cp:revision>
  <dcterms:created xsi:type="dcterms:W3CDTF">2019-01-18T12:23:15Z</dcterms:created>
  <dcterms:modified xsi:type="dcterms:W3CDTF">2019-01-18T18:44:55Z</dcterms:modified>
</cp:coreProperties>
</file>