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92" r:id="rId4"/>
    <p:sldId id="259" r:id="rId5"/>
    <p:sldId id="260" r:id="rId6"/>
    <p:sldId id="261" r:id="rId7"/>
    <p:sldId id="270" r:id="rId8"/>
    <p:sldId id="262" r:id="rId9"/>
    <p:sldId id="263" r:id="rId10"/>
    <p:sldId id="264" r:id="rId11"/>
    <p:sldId id="265" r:id="rId12"/>
    <p:sldId id="267" r:id="rId13"/>
    <p:sldId id="268" r:id="rId14"/>
    <p:sldId id="271" r:id="rId15"/>
    <p:sldId id="272" r:id="rId16"/>
    <p:sldId id="273" r:id="rId17"/>
    <p:sldId id="275" r:id="rId18"/>
    <p:sldId id="274" r:id="rId19"/>
    <p:sldId id="276" r:id="rId20"/>
    <p:sldId id="277" r:id="rId21"/>
    <p:sldId id="278" r:id="rId22"/>
    <p:sldId id="279" r:id="rId23"/>
    <p:sldId id="280" r:id="rId24"/>
    <p:sldId id="281" r:id="rId25"/>
    <p:sldId id="282" r:id="rId26"/>
    <p:sldId id="283" r:id="rId27"/>
    <p:sldId id="284" r:id="rId28"/>
    <p:sldId id="285" r:id="rId29"/>
    <p:sldId id="286" r:id="rId30"/>
    <p:sldId id="288" r:id="rId31"/>
    <p:sldId id="289" r:id="rId32"/>
    <p:sldId id="290" r:id="rId33"/>
    <p:sldId id="291" r:id="rId34"/>
    <p:sldId id="293" r:id="rId35"/>
    <p:sldId id="294" r:id="rId36"/>
    <p:sldId id="295" r:id="rId37"/>
    <p:sldId id="297" r:id="rId38"/>
    <p:sldId id="298" r:id="rId39"/>
    <p:sldId id="299" r:id="rId40"/>
    <p:sldId id="300" r:id="rId41"/>
    <p:sldId id="301" r:id="rId42"/>
    <p:sldId id="29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autoAdjust="0"/>
    <p:restoredTop sz="94635" autoAdjust="0"/>
  </p:normalViewPr>
  <p:slideViewPr>
    <p:cSldViewPr>
      <p:cViewPr varScale="1">
        <p:scale>
          <a:sx n="89" d="100"/>
          <a:sy n="89" d="100"/>
        </p:scale>
        <p:origin x="-1099" y="-62"/>
      </p:cViewPr>
      <p:guideLst>
        <p:guide orient="horz" pos="2160"/>
        <p:guide pos="2880"/>
      </p:guideLst>
    </p:cSldViewPr>
  </p:slideViewPr>
  <p:outlineViewPr>
    <p:cViewPr>
      <p:scale>
        <a:sx n="33" d="100"/>
        <a:sy n="33" d="100"/>
      </p:scale>
      <p:origin x="0" y="226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B1878F-DA4B-4220-A608-8A49022836A4}" type="datetimeFigureOut">
              <a:rPr lang="en-US" smtClean="0"/>
              <a:t>1/17/2019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A64657-757B-4645-A183-8D74AA5A4364}" type="slidenum">
              <a:rPr lang="en-US" smtClean="0"/>
              <a:t>‹#›</a:t>
            </a:fld>
            <a:endParaRPr lang="en-US" dirty="0"/>
          </a:p>
        </p:txBody>
      </p:sp>
    </p:spTree>
    <p:extLst>
      <p:ext uri="{BB962C8B-B14F-4D97-AF65-F5344CB8AC3E}">
        <p14:creationId xmlns:p14="http://schemas.microsoft.com/office/powerpoint/2010/main" val="375931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FC4E9E-785B-472C-AD18-E39E8DDEDA85}" type="slidenum">
              <a:rPr lang="en-US" smtClean="0"/>
              <a:pPr/>
              <a:t>3</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r>
              <a:rPr lang="en-US" dirty="0"/>
              <a:t>Total water held by a soil is called water holding capacity.  However, not all soil-water is available for extraction by plant roots.  The volume of water available to plants that s soil can store is referred to as available water capacity.</a:t>
            </a:r>
          </a:p>
          <a:p>
            <a:r>
              <a:rPr lang="en-US" dirty="0"/>
              <a:t>Available water capacity (AWC)  is the amount of water held in the soil available for use by most plants.  It is </a:t>
            </a:r>
            <a:r>
              <a:rPr lang="en-US" dirty="0" smtClean="0"/>
              <a:t>dependent </a:t>
            </a:r>
            <a:r>
              <a:rPr lang="en-US" dirty="0"/>
              <a:t>of crop rooting depth and several soil characteristics.  In fine textured soils and soils affected by salinity, sodicity, or other chemicals, a considerable volume of soil water may not be available for plant use.</a:t>
            </a:r>
          </a:p>
          <a:p>
            <a:r>
              <a:rPr lang="en-US" dirty="0"/>
              <a:t>Soil-water potential is a more correct way to define water available to plants.  It is the amount of work required per unit quantity of water to transport water in soil.  In the soil, water moves continuously in the direction of decreasing potential energy or from higher water content to lower water content.  The concept of soil-water potential replaces arbitrary gravitational, capillary and hygroscopic terms.</a:t>
            </a:r>
          </a:p>
          <a:p>
            <a:r>
              <a:rPr lang="en-US" dirty="0"/>
              <a:t>Field capacity is the amount of water a well-drained soil holds after free water has drained because of gravity.  For coarse textured soils drainage occurs soon after irrigation due to large particle and low soil particle surface tension.  In fine textured soils, drainage takes much longer because of smaller pores and their horizontal shape.</a:t>
            </a:r>
          </a:p>
          <a:p>
            <a:r>
              <a:rPr lang="en-US" dirty="0"/>
              <a:t>Permanent wilting point is the soil water content at which most plants cannot extract enough moisture to prevent permanent tissue damage.</a:t>
            </a:r>
          </a:p>
          <a:p>
            <a:r>
              <a:rPr lang="en-US" dirty="0"/>
              <a:t>AWC = FC - PWP</a:t>
            </a:r>
          </a:p>
          <a:p>
            <a:endParaRPr lang="en-US" dirty="0"/>
          </a:p>
        </p:txBody>
      </p:sp>
    </p:spTree>
    <p:extLst>
      <p:ext uri="{BB962C8B-B14F-4D97-AF65-F5344CB8AC3E}">
        <p14:creationId xmlns:p14="http://schemas.microsoft.com/office/powerpoint/2010/main" val="34063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900">
                <a:solidFill>
                  <a:schemeClr val="tx1"/>
                </a:solidFill>
                <a:latin typeface="Arial" charset="0"/>
              </a:defRPr>
            </a:lvl1pPr>
            <a:lvl2pPr marL="742883" indent="-285724" eaLnBrk="0" hangingPunct="0">
              <a:defRPr sz="900">
                <a:solidFill>
                  <a:schemeClr val="tx1"/>
                </a:solidFill>
                <a:latin typeface="Arial" charset="0"/>
              </a:defRPr>
            </a:lvl2pPr>
            <a:lvl3pPr marL="1142898" indent="-228580" eaLnBrk="0" hangingPunct="0">
              <a:defRPr sz="900">
                <a:solidFill>
                  <a:schemeClr val="tx1"/>
                </a:solidFill>
                <a:latin typeface="Arial" charset="0"/>
              </a:defRPr>
            </a:lvl3pPr>
            <a:lvl4pPr marL="1600057" indent="-228580" eaLnBrk="0" hangingPunct="0">
              <a:defRPr sz="900">
                <a:solidFill>
                  <a:schemeClr val="tx1"/>
                </a:solidFill>
                <a:latin typeface="Arial" charset="0"/>
              </a:defRPr>
            </a:lvl4pPr>
            <a:lvl5pPr marL="2057217" indent="-228580" eaLnBrk="0" hangingPunct="0">
              <a:defRPr sz="900">
                <a:solidFill>
                  <a:schemeClr val="tx1"/>
                </a:solidFill>
                <a:latin typeface="Arial" charset="0"/>
              </a:defRPr>
            </a:lvl5pPr>
            <a:lvl6pPr marL="2514376" indent="-228580" eaLnBrk="0" fontAlgn="base" hangingPunct="0">
              <a:spcBef>
                <a:spcPct val="0"/>
              </a:spcBef>
              <a:spcAft>
                <a:spcPct val="0"/>
              </a:spcAft>
              <a:defRPr sz="900">
                <a:solidFill>
                  <a:schemeClr val="tx1"/>
                </a:solidFill>
                <a:latin typeface="Arial" charset="0"/>
              </a:defRPr>
            </a:lvl6pPr>
            <a:lvl7pPr marL="2971535" indent="-228580" eaLnBrk="0" fontAlgn="base" hangingPunct="0">
              <a:spcBef>
                <a:spcPct val="0"/>
              </a:spcBef>
              <a:spcAft>
                <a:spcPct val="0"/>
              </a:spcAft>
              <a:defRPr sz="900">
                <a:solidFill>
                  <a:schemeClr val="tx1"/>
                </a:solidFill>
                <a:latin typeface="Arial" charset="0"/>
              </a:defRPr>
            </a:lvl7pPr>
            <a:lvl8pPr marL="3428695" indent="-228580" eaLnBrk="0" fontAlgn="base" hangingPunct="0">
              <a:spcBef>
                <a:spcPct val="0"/>
              </a:spcBef>
              <a:spcAft>
                <a:spcPct val="0"/>
              </a:spcAft>
              <a:defRPr sz="900">
                <a:solidFill>
                  <a:schemeClr val="tx1"/>
                </a:solidFill>
                <a:latin typeface="Arial" charset="0"/>
              </a:defRPr>
            </a:lvl8pPr>
            <a:lvl9pPr marL="3885854" indent="-228580" eaLnBrk="0" fontAlgn="base" hangingPunct="0">
              <a:spcBef>
                <a:spcPct val="0"/>
              </a:spcBef>
              <a:spcAft>
                <a:spcPct val="0"/>
              </a:spcAft>
              <a:defRPr sz="900">
                <a:solidFill>
                  <a:schemeClr val="tx1"/>
                </a:solidFill>
                <a:latin typeface="Arial" charset="0"/>
              </a:defRPr>
            </a:lvl9pPr>
          </a:lstStyle>
          <a:p>
            <a:pPr eaLnBrk="1" hangingPunct="1"/>
            <a:fld id="{8B1DAD51-88F0-4934-81B2-FF1F31045BAD}" type="slidenum">
              <a:rPr lang="he-IL" sz="1200"/>
              <a:pPr eaLnBrk="1" hangingPunct="1"/>
              <a:t>27</a:t>
            </a:fld>
            <a:endParaRPr lang="en-US" sz="1200" dirty="0"/>
          </a:p>
        </p:txBody>
      </p:sp>
      <p:sp>
        <p:nvSpPr>
          <p:cNvPr id="31747" name="Rectangle 7"/>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72" tIns="45286" rIns="90572" bIns="45286" anchor="b"/>
          <a:lstStyle>
            <a:lvl1pPr defTabSz="906463" eaLnBrk="0" hangingPunct="0">
              <a:defRPr sz="900">
                <a:solidFill>
                  <a:schemeClr val="tx1"/>
                </a:solidFill>
                <a:latin typeface="Arial" charset="0"/>
              </a:defRPr>
            </a:lvl1pPr>
            <a:lvl2pPr marL="742950" indent="-285750" defTabSz="906463" eaLnBrk="0" hangingPunct="0">
              <a:defRPr sz="900">
                <a:solidFill>
                  <a:schemeClr val="tx1"/>
                </a:solidFill>
                <a:latin typeface="Arial" charset="0"/>
              </a:defRPr>
            </a:lvl2pPr>
            <a:lvl3pPr marL="1143000" indent="-228600" defTabSz="906463" eaLnBrk="0" hangingPunct="0">
              <a:defRPr sz="900">
                <a:solidFill>
                  <a:schemeClr val="tx1"/>
                </a:solidFill>
                <a:latin typeface="Arial" charset="0"/>
              </a:defRPr>
            </a:lvl3pPr>
            <a:lvl4pPr marL="1600200" indent="-228600" defTabSz="906463" eaLnBrk="0" hangingPunct="0">
              <a:defRPr sz="900">
                <a:solidFill>
                  <a:schemeClr val="tx1"/>
                </a:solidFill>
                <a:latin typeface="Arial" charset="0"/>
              </a:defRPr>
            </a:lvl4pPr>
            <a:lvl5pPr marL="2057400" indent="-228600" defTabSz="906463" eaLnBrk="0" hangingPunct="0">
              <a:defRPr sz="900">
                <a:solidFill>
                  <a:schemeClr val="tx1"/>
                </a:solidFill>
                <a:latin typeface="Arial" charset="0"/>
              </a:defRPr>
            </a:lvl5pPr>
            <a:lvl6pPr marL="2514600" indent="-228600" defTabSz="906463" eaLnBrk="0" fontAlgn="base" hangingPunct="0">
              <a:spcBef>
                <a:spcPct val="0"/>
              </a:spcBef>
              <a:spcAft>
                <a:spcPct val="0"/>
              </a:spcAft>
              <a:defRPr sz="900">
                <a:solidFill>
                  <a:schemeClr val="tx1"/>
                </a:solidFill>
                <a:latin typeface="Arial" charset="0"/>
              </a:defRPr>
            </a:lvl6pPr>
            <a:lvl7pPr marL="2971800" indent="-228600" defTabSz="906463" eaLnBrk="0" fontAlgn="base" hangingPunct="0">
              <a:spcBef>
                <a:spcPct val="0"/>
              </a:spcBef>
              <a:spcAft>
                <a:spcPct val="0"/>
              </a:spcAft>
              <a:defRPr sz="900">
                <a:solidFill>
                  <a:schemeClr val="tx1"/>
                </a:solidFill>
                <a:latin typeface="Arial" charset="0"/>
              </a:defRPr>
            </a:lvl7pPr>
            <a:lvl8pPr marL="3429000" indent="-228600" defTabSz="906463" eaLnBrk="0" fontAlgn="base" hangingPunct="0">
              <a:spcBef>
                <a:spcPct val="0"/>
              </a:spcBef>
              <a:spcAft>
                <a:spcPct val="0"/>
              </a:spcAft>
              <a:defRPr sz="900">
                <a:solidFill>
                  <a:schemeClr val="tx1"/>
                </a:solidFill>
                <a:latin typeface="Arial" charset="0"/>
              </a:defRPr>
            </a:lvl8pPr>
            <a:lvl9pPr marL="3886200" indent="-228600" defTabSz="906463" eaLnBrk="0" fontAlgn="base" hangingPunct="0">
              <a:spcBef>
                <a:spcPct val="0"/>
              </a:spcBef>
              <a:spcAft>
                <a:spcPct val="0"/>
              </a:spcAft>
              <a:defRPr sz="900">
                <a:solidFill>
                  <a:schemeClr val="tx1"/>
                </a:solidFill>
                <a:latin typeface="Arial" charset="0"/>
              </a:defRPr>
            </a:lvl9pPr>
          </a:lstStyle>
          <a:p>
            <a:pPr rtl="1" eaLnBrk="1" hangingPunct="1"/>
            <a:fld id="{519E6D59-2C85-43E7-8942-8C6DFD067E4E}" type="slidenum">
              <a:rPr lang="he-IL" sz="1200">
                <a:latin typeface="Times New Roman" pitchFamily="18" charset="0"/>
                <a:cs typeface="Times New Roman" pitchFamily="18" charset="0"/>
              </a:rPr>
              <a:pPr rtl="1" eaLnBrk="1" hangingPunct="1"/>
              <a:t>27</a:t>
            </a:fld>
            <a:endParaRPr lang="en-US" sz="1200" dirty="0">
              <a:latin typeface="Times New Roman" pitchFamily="18" charset="0"/>
              <a:cs typeface="Times New Roman" pitchFamily="18" charset="0"/>
            </a:endParaRPr>
          </a:p>
        </p:txBody>
      </p:sp>
      <p:sp>
        <p:nvSpPr>
          <p:cNvPr id="31748" name="Rectangle 2"/>
          <p:cNvSpPr>
            <a:spLocks noGrp="1" noChangeArrowheads="1"/>
          </p:cNvSpPr>
          <p:nvPr>
            <p:ph type="body" idx="1"/>
          </p:nvPr>
        </p:nvSpPr>
        <p:spPr>
          <a:xfrm>
            <a:off x="915989" y="4341813"/>
            <a:ext cx="5026025" cy="4116387"/>
          </a:xfrm>
          <a:noFill/>
        </p:spPr>
        <p:txBody>
          <a:bodyPr lIns="92774" tIns="47173" rIns="92774" bIns="47173"/>
          <a:lstStyle/>
          <a:p>
            <a:pPr eaLnBrk="1" hangingPunct="1"/>
            <a:endParaRPr lang="he-IL" dirty="0">
              <a:latin typeface="Arial" charset="0"/>
            </a:endParaRPr>
          </a:p>
        </p:txBody>
      </p:sp>
      <p:sp>
        <p:nvSpPr>
          <p:cNvPr id="31749" name="Rectangle 3"/>
          <p:cNvSpPr>
            <a:spLocks noGrp="1" noRot="1" noChangeAspect="1" noChangeArrowheads="1" noTextEdit="1"/>
          </p:cNvSpPr>
          <p:nvPr>
            <p:ph type="sldImg"/>
          </p:nvPr>
        </p:nvSpPr>
        <p:spPr>
          <a:xfrm>
            <a:off x="1152525" y="688975"/>
            <a:ext cx="4554538" cy="3417888"/>
          </a:xfrm>
          <a:ln w="12700" cap="flat">
            <a:solidFill>
              <a:schemeClr val="tx1"/>
            </a:solidFill>
          </a:ln>
        </p:spPr>
      </p:sp>
    </p:spTree>
    <p:extLst>
      <p:ext uri="{BB962C8B-B14F-4D97-AF65-F5344CB8AC3E}">
        <p14:creationId xmlns:p14="http://schemas.microsoft.com/office/powerpoint/2010/main" val="382976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1E17D6-D5E2-418D-9811-FF4E636FF17C}" type="slidenum">
              <a:rPr lang="en-US" smtClean="0"/>
              <a:pPr/>
              <a:t>30</a:t>
            </a:fld>
            <a:endParaRPr lang="en-US" dirty="0"/>
          </a:p>
        </p:txBody>
      </p:sp>
      <p:sp>
        <p:nvSpPr>
          <p:cNvPr id="60419" name="Rectangle 2"/>
          <p:cNvSpPr>
            <a:spLocks noGrp="1" noRot="1" noChangeAspect="1" noChangeArrowheads="1" noTextEdit="1"/>
          </p:cNvSpPr>
          <p:nvPr>
            <p:ph type="sldImg"/>
          </p:nvPr>
        </p:nvSpPr>
        <p:spPr>
          <a:xfrm>
            <a:off x="1154113" y="682625"/>
            <a:ext cx="4552950" cy="3414713"/>
          </a:xfrm>
          <a:ln/>
        </p:spPr>
      </p:sp>
      <p:sp>
        <p:nvSpPr>
          <p:cNvPr id="60420" name="Rectangle 3"/>
          <p:cNvSpPr>
            <a:spLocks noGrp="1" noChangeArrowheads="1"/>
          </p:cNvSpPr>
          <p:nvPr>
            <p:ph type="body" idx="1"/>
          </p:nvPr>
        </p:nvSpPr>
        <p:spPr>
          <a:xfrm>
            <a:off x="914400" y="4325938"/>
            <a:ext cx="5029200" cy="4098925"/>
          </a:xfrm>
          <a:noFill/>
        </p:spPr>
        <p:txBody>
          <a:bodyPr/>
          <a:lstStyle/>
          <a:p>
            <a:pPr eaLnBrk="1" hangingPunct="1"/>
            <a:r>
              <a:rPr lang="en-US" dirty="0"/>
              <a:t>The shank on the left  of the installation bar pictured</a:t>
            </a:r>
            <a:r>
              <a:rPr lang="en-US" baseline="0" dirty="0"/>
              <a:t> above, </a:t>
            </a:r>
            <a:r>
              <a:rPr lang="en-US" dirty="0"/>
              <a:t>allows for buring of surface applied drip</a:t>
            </a:r>
            <a:r>
              <a:rPr lang="en-US" baseline="0" dirty="0"/>
              <a:t> </a:t>
            </a:r>
            <a:r>
              <a:rPr lang="en-US" dirty="0"/>
              <a:t>line in 2</a:t>
            </a:r>
            <a:r>
              <a:rPr lang="en-US" baseline="30000" dirty="0"/>
              <a:t>nd</a:t>
            </a:r>
            <a:r>
              <a:rPr lang="en-US" dirty="0"/>
              <a:t> year of permanent crops.  This</a:t>
            </a:r>
            <a:r>
              <a:rPr lang="en-US" baseline="0" dirty="0"/>
              <a:t> a</a:t>
            </a:r>
            <a:r>
              <a:rPr lang="en-US" dirty="0"/>
              <a:t>llows for establishment of young trees with surface application of water when trees have immature root system and then moved out from the young trunks and</a:t>
            </a:r>
            <a:r>
              <a:rPr lang="en-US" baseline="0" dirty="0"/>
              <a:t> buried, </a:t>
            </a:r>
            <a:r>
              <a:rPr lang="en-US" dirty="0"/>
              <a:t>after the first growing season.</a:t>
            </a:r>
          </a:p>
          <a:p>
            <a:pPr eaLnBrk="1" hangingPunct="1"/>
            <a:endParaRPr lang="en-US" dirty="0"/>
          </a:p>
        </p:txBody>
      </p:sp>
    </p:spTree>
    <p:extLst>
      <p:ext uri="{BB962C8B-B14F-4D97-AF65-F5344CB8AC3E}">
        <p14:creationId xmlns:p14="http://schemas.microsoft.com/office/powerpoint/2010/main" val="222412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A77DB9-7E87-4E6F-910F-8A2B140CC2A0}" type="slidenum">
              <a:rPr lang="en-US" smtClean="0"/>
              <a:pPr/>
              <a:t>31</a:t>
            </a:fld>
            <a:endParaRPr lang="en-US" dirty="0"/>
          </a:p>
        </p:txBody>
      </p:sp>
      <p:sp>
        <p:nvSpPr>
          <p:cNvPr id="62467" name="Rectangle 2"/>
          <p:cNvSpPr>
            <a:spLocks noGrp="1" noRot="1" noChangeAspect="1" noChangeArrowheads="1" noTextEdit="1"/>
          </p:cNvSpPr>
          <p:nvPr>
            <p:ph type="sldImg"/>
          </p:nvPr>
        </p:nvSpPr>
        <p:spPr>
          <a:xfrm>
            <a:off x="1154113" y="682625"/>
            <a:ext cx="4552950" cy="3414713"/>
          </a:xfrm>
          <a:ln/>
        </p:spPr>
      </p:sp>
      <p:sp>
        <p:nvSpPr>
          <p:cNvPr id="62468" name="Rectangle 3"/>
          <p:cNvSpPr>
            <a:spLocks noGrp="1" noChangeArrowheads="1"/>
          </p:cNvSpPr>
          <p:nvPr>
            <p:ph type="body" idx="1"/>
          </p:nvPr>
        </p:nvSpPr>
        <p:spPr>
          <a:xfrm>
            <a:off x="914400" y="4325938"/>
            <a:ext cx="5029200" cy="4297362"/>
          </a:xfrm>
          <a:noFill/>
        </p:spPr>
        <p:txBody>
          <a:bodyPr/>
          <a:lstStyle/>
          <a:p>
            <a:pPr marL="171450" indent="-171450" eaLnBrk="1" hangingPunct="1">
              <a:lnSpc>
                <a:spcPct val="90000"/>
              </a:lnSpc>
              <a:buFont typeface="Arial" panose="020B0604020202020204" pitchFamily="34" charset="0"/>
              <a:buChar char="•"/>
            </a:pPr>
            <a:r>
              <a:rPr lang="en-US" dirty="0"/>
              <a:t>In review, we have discussed how to store and transport TWD.  2 pallets high for storage and one for in-field transport.  </a:t>
            </a:r>
          </a:p>
          <a:p>
            <a:pPr eaLnBrk="1" hangingPunct="1">
              <a:lnSpc>
                <a:spcPct val="90000"/>
              </a:lnSpc>
            </a:pPr>
            <a:endParaRPr lang="en-US" dirty="0"/>
          </a:p>
          <a:p>
            <a:pPr marL="171450" indent="-171450" eaLnBrk="1" hangingPunct="1">
              <a:lnSpc>
                <a:spcPct val="90000"/>
              </a:lnSpc>
              <a:buFont typeface="Arial" panose="020B0604020202020204" pitchFamily="34" charset="0"/>
              <a:buChar char="•"/>
            </a:pPr>
            <a:r>
              <a:rPr lang="en-US" dirty="0"/>
              <a:t>The stretch wrap provides moderate protection and should be left on pallet and coils until needed for installation.  Reels and pallets with stretch-wrap left intact, will </a:t>
            </a:r>
            <a:r>
              <a:rPr lang="en-US" u="sng" dirty="0"/>
              <a:t>not</a:t>
            </a:r>
            <a:r>
              <a:rPr lang="en-US" dirty="0"/>
              <a:t> provide protection from the rain and should be undercover, if the potential for rain exists.</a:t>
            </a:r>
          </a:p>
          <a:p>
            <a:pPr eaLnBrk="1" hangingPunct="1">
              <a:lnSpc>
                <a:spcPct val="90000"/>
              </a:lnSpc>
            </a:pPr>
            <a:endParaRPr lang="en-US" dirty="0"/>
          </a:p>
          <a:p>
            <a:pPr marL="171450" indent="-171450" eaLnBrk="1" hangingPunct="1">
              <a:lnSpc>
                <a:spcPct val="90000"/>
              </a:lnSpc>
              <a:buFont typeface="Arial" panose="020B0604020202020204" pitchFamily="34" charset="0"/>
              <a:buChar char="•"/>
            </a:pPr>
            <a:r>
              <a:rPr lang="en-US" dirty="0"/>
              <a:t>The cardboard belly wrap should be left on the reel until mounted on the installation shaft.  This will protect the dripper line from an occasional drop of the reel during loading.</a:t>
            </a:r>
          </a:p>
          <a:p>
            <a:pPr eaLnBrk="1" hangingPunct="1">
              <a:lnSpc>
                <a:spcPct val="90000"/>
              </a:lnSpc>
            </a:pPr>
            <a:endParaRPr lang="en-US" dirty="0"/>
          </a:p>
          <a:p>
            <a:pPr marL="171450" indent="-171450" eaLnBrk="1" hangingPunct="1">
              <a:lnSpc>
                <a:spcPct val="90000"/>
              </a:lnSpc>
              <a:buFont typeface="Arial" panose="020B0604020202020204" pitchFamily="34" charset="0"/>
              <a:buChar char="•"/>
            </a:pPr>
            <a:r>
              <a:rPr lang="en-US" dirty="0"/>
              <a:t>We discussed</a:t>
            </a:r>
            <a:r>
              <a:rPr lang="en-US" baseline="0" dirty="0"/>
              <a:t> the various r</a:t>
            </a:r>
            <a:r>
              <a:rPr lang="en-US" dirty="0"/>
              <a:t>eel dimensions and drip line Feeding and Support Systems</a:t>
            </a:r>
          </a:p>
          <a:p>
            <a:pPr marL="171450" indent="-171450" eaLnBrk="1" hangingPunct="1">
              <a:lnSpc>
                <a:spcPct val="90000"/>
              </a:lnSpc>
              <a:buFont typeface="Arial" panose="020B0604020202020204" pitchFamily="34" charset="0"/>
              <a:buChar char="•"/>
            </a:pPr>
            <a:r>
              <a:rPr lang="en-US" dirty="0"/>
              <a:t>We discussed the importance of spot checking alignment of reel support and mouth of shoe or feeding system, both front to back and right to left.  </a:t>
            </a:r>
          </a:p>
          <a:p>
            <a:pPr marL="171450" indent="-171450" eaLnBrk="1" hangingPunct="1">
              <a:lnSpc>
                <a:spcPct val="90000"/>
              </a:lnSpc>
              <a:buFont typeface="Arial" panose="020B0604020202020204" pitchFamily="34" charset="0"/>
              <a:buChar char="•"/>
            </a:pPr>
            <a:r>
              <a:rPr lang="en-US" dirty="0"/>
              <a:t>We discussed the height of the mounted reel over the mouth of the shoe should be between 24” and 28”</a:t>
            </a:r>
          </a:p>
          <a:p>
            <a:pPr marL="171450" indent="-171450" eaLnBrk="1" hangingPunct="1">
              <a:lnSpc>
                <a:spcPct val="90000"/>
              </a:lnSpc>
              <a:buFont typeface="Arial" panose="020B0604020202020204" pitchFamily="34" charset="0"/>
              <a:buChar char="•"/>
            </a:pPr>
            <a:r>
              <a:rPr lang="en-US" dirty="0"/>
              <a:t>We discussed the importance of an idler assembly mounted between the bottom of the reel and the flared mouth of the installation shank (shoe).</a:t>
            </a:r>
          </a:p>
          <a:p>
            <a:pPr marL="171450" indent="-171450" eaLnBrk="1" hangingPunct="1">
              <a:lnSpc>
                <a:spcPct val="90000"/>
              </a:lnSpc>
              <a:buFont typeface="Arial" panose="020B0604020202020204" pitchFamily="34" charset="0"/>
              <a:buChar char="•"/>
            </a:pPr>
            <a:r>
              <a:rPr lang="en-US" dirty="0"/>
              <a:t>All steel tubes where the drip comes into contact should be made of seamless tubing and bent into a gradual as possible radius.  This spreads the heat out along the length and does not let it build up in one ‘hot point” of tension</a:t>
            </a:r>
          </a:p>
          <a:p>
            <a:pPr eaLnBrk="1" hangingPunct="1">
              <a:lnSpc>
                <a:spcPct val="90000"/>
              </a:lnSpc>
            </a:pPr>
            <a:endParaRPr lang="en-US" dirty="0"/>
          </a:p>
          <a:p>
            <a:pPr eaLnBrk="1" hangingPunct="1">
              <a:lnSpc>
                <a:spcPct val="90000"/>
              </a:lnSpc>
            </a:pPr>
            <a:endParaRPr lang="en-US" dirty="0"/>
          </a:p>
        </p:txBody>
      </p:sp>
    </p:spTree>
    <p:extLst>
      <p:ext uri="{BB962C8B-B14F-4D97-AF65-F5344CB8AC3E}">
        <p14:creationId xmlns:p14="http://schemas.microsoft.com/office/powerpoint/2010/main" val="301064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lang="en-US" sz="2400" baseline="0" dirty="0"/>
              <a:t>These  are the usual suspects and if they are in your area they need to be considered. </a:t>
            </a:r>
          </a:p>
          <a:p>
            <a:pPr marL="0" marR="0" lvl="0" indent="0" algn="l" defTabSz="914400" rtl="0" eaLnBrk="1" fontAlgn="base" latinLnBrk="0" hangingPunct="1">
              <a:lnSpc>
                <a:spcPct val="90000"/>
              </a:lnSpc>
              <a:spcBef>
                <a:spcPct val="30000"/>
              </a:spcBef>
              <a:spcAft>
                <a:spcPct val="0"/>
              </a:spcAft>
              <a:buClrTx/>
              <a:buSzTx/>
              <a:buFontTx/>
              <a:buNone/>
              <a:tabLst/>
              <a:defRPr/>
            </a:pPr>
            <a:r>
              <a:rPr lang="en-US" sz="2400" baseline="0" dirty="0"/>
              <a:t>Start with clean fields, if you know you have a problem treat before you do the installation.</a:t>
            </a:r>
          </a:p>
          <a:p>
            <a:pPr lvl="0" eaLnBrk="1" hangingPunct="1">
              <a:lnSpc>
                <a:spcPct val="90000"/>
              </a:lnSpc>
            </a:pPr>
            <a:r>
              <a:rPr lang="en-US" sz="2400" dirty="0"/>
              <a:t>Burrowing</a:t>
            </a:r>
            <a:r>
              <a:rPr lang="en-US" sz="2400" baseline="0" dirty="0"/>
              <a:t> animals are the expected  pest but also during installation mice can follow the space left by the insertion machine and might nest and chew on the flat drip line.</a:t>
            </a:r>
          </a:p>
          <a:p>
            <a:pPr lvl="0" eaLnBrk="1" hangingPunct="1">
              <a:lnSpc>
                <a:spcPct val="90000"/>
              </a:lnSpc>
            </a:pPr>
            <a:r>
              <a:rPr lang="en-US" sz="2400" baseline="0" dirty="0"/>
              <a:t>So running a packing wheel right after installation if not during is very important. </a:t>
            </a:r>
          </a:p>
          <a:p>
            <a:pPr lvl="0" eaLnBrk="1" hangingPunct="1">
              <a:lnSpc>
                <a:spcPct val="90000"/>
              </a:lnSpc>
            </a:pPr>
            <a:r>
              <a:rPr lang="en-US" sz="2400" baseline="0" dirty="0"/>
              <a:t>Control the perimeters of your fields once you have the fields under control to prevent a re-infestation.</a:t>
            </a:r>
          </a:p>
          <a:p>
            <a:pPr lvl="0" eaLnBrk="1" hangingPunct="1">
              <a:lnSpc>
                <a:spcPct val="90000"/>
              </a:lnSpc>
            </a:pPr>
            <a:r>
              <a:rPr lang="en-US" sz="2400" dirty="0"/>
              <a:t>Pest management is a concerted effort and you should use everything at</a:t>
            </a:r>
            <a:r>
              <a:rPr lang="en-US" sz="2400" baseline="0" dirty="0"/>
              <a:t> your disposal to be proactive.  A little effort up front will save many man hours and crop production dollars later. Utilize </a:t>
            </a:r>
            <a:r>
              <a:rPr lang="en-US" sz="2400" dirty="0"/>
              <a:t>everything in your arsenal</a:t>
            </a:r>
            <a:r>
              <a:rPr lang="en-US" sz="2400" baseline="0" dirty="0"/>
              <a:t> – </a:t>
            </a:r>
            <a:r>
              <a:rPr lang="en-US" sz="2400" dirty="0"/>
              <a:t>Baits, Traps</a:t>
            </a:r>
            <a:r>
              <a:rPr lang="en-US" sz="2400" baseline="0" dirty="0"/>
              <a:t> and </a:t>
            </a:r>
            <a:r>
              <a:rPr lang="en-US" sz="2400" dirty="0"/>
              <a:t>Owl boxes.</a:t>
            </a:r>
          </a:p>
        </p:txBody>
      </p:sp>
      <p:sp>
        <p:nvSpPr>
          <p:cNvPr id="4" name="Slide Number Placeholder 3"/>
          <p:cNvSpPr>
            <a:spLocks noGrp="1"/>
          </p:cNvSpPr>
          <p:nvPr>
            <p:ph type="sldNum" sz="quarter" idx="10"/>
          </p:nvPr>
        </p:nvSpPr>
        <p:spPr/>
        <p:txBody>
          <a:bodyPr/>
          <a:lstStyle/>
          <a:p>
            <a:pPr>
              <a:defRPr/>
            </a:pPr>
            <a:fld id="{85D65C43-EDE6-42F7-AA07-5CD47A4E1748}" type="slidenum">
              <a:rPr lang="en-US" smtClean="0"/>
              <a:pPr>
                <a:defRPr/>
              </a:pPr>
              <a:t>32</a:t>
            </a:fld>
            <a:endParaRPr lang="en-US" dirty="0"/>
          </a:p>
        </p:txBody>
      </p:sp>
    </p:spTree>
    <p:extLst>
      <p:ext uri="{BB962C8B-B14F-4D97-AF65-F5344CB8AC3E}">
        <p14:creationId xmlns:p14="http://schemas.microsoft.com/office/powerpoint/2010/main" val="229835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9FB418-0A62-44AE-B3D8-DA70F8901CE5}" type="slidenum">
              <a:rPr lang="en-US" smtClean="0"/>
              <a:pPr/>
              <a:t>33</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r>
              <a:rPr lang="en-US" dirty="0"/>
              <a:t>Before and irrigation with drip, saturation level, denoted in black, covers a very small area. ( no gravitational or capillary forces exist  During irrigation gravitational and capillary forces pull the water down and out respectively, from the emission point.  When an irrigation stops, gravitational forces continue for a short  time in a sandy soil but can last up to two days in a fine clay soil.  Capillary activity continues until equilibrium as been reached, as redistribution of the moisture from high moisture content to low moisture </a:t>
            </a:r>
            <a:r>
              <a:rPr lang="en-US" dirty="0" smtClean="0"/>
              <a:t>content</a:t>
            </a:r>
            <a:endParaRPr lang="en-US" dirty="0"/>
          </a:p>
        </p:txBody>
      </p:sp>
    </p:spTree>
    <p:extLst>
      <p:ext uri="{BB962C8B-B14F-4D97-AF65-F5344CB8AC3E}">
        <p14:creationId xmlns:p14="http://schemas.microsoft.com/office/powerpoint/2010/main" val="385543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4182008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357649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380507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103598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3647293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3811797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286897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13594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161899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367265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3D1F74-CD6B-4676-8CEC-5E91F35F1702}" type="datetimeFigureOut">
              <a:rPr lang="en-US" smtClean="0"/>
              <a:t>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D4570E-83EA-49E0-8503-EAD1634C9B5B}" type="slidenum">
              <a:rPr lang="en-US" smtClean="0"/>
              <a:t>‹#›</a:t>
            </a:fld>
            <a:endParaRPr lang="en-US" dirty="0"/>
          </a:p>
        </p:txBody>
      </p:sp>
    </p:spTree>
    <p:extLst>
      <p:ext uri="{BB962C8B-B14F-4D97-AF65-F5344CB8AC3E}">
        <p14:creationId xmlns:p14="http://schemas.microsoft.com/office/powerpoint/2010/main" val="1854679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D1F74-CD6B-4676-8CEC-5E91F35F1702}" type="datetimeFigureOut">
              <a:rPr lang="en-US" smtClean="0"/>
              <a:t>1/17/2019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4570E-83EA-49E0-8503-EAD1634C9B5B}" type="slidenum">
              <a:rPr lang="en-US" smtClean="0"/>
              <a:t>‹#›</a:t>
            </a:fld>
            <a:endParaRPr lang="en-US" dirty="0"/>
          </a:p>
        </p:txBody>
      </p:sp>
    </p:spTree>
    <p:extLst>
      <p:ext uri="{BB962C8B-B14F-4D97-AF65-F5344CB8AC3E}">
        <p14:creationId xmlns:p14="http://schemas.microsoft.com/office/powerpoint/2010/main" val="3351877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2.em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599"/>
            <a:ext cx="7728721" cy="4528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SMALL CSA OR FARM IRRIGATION</a:t>
            </a:r>
            <a:endParaRPr lang="en-US" dirty="0"/>
          </a:p>
        </p:txBody>
      </p:sp>
      <p:sp>
        <p:nvSpPr>
          <p:cNvPr id="3" name="Subtitle 2"/>
          <p:cNvSpPr>
            <a:spLocks noGrp="1"/>
          </p:cNvSpPr>
          <p:nvPr>
            <p:ph type="subTitle" idx="4294967295"/>
          </p:nvPr>
        </p:nvSpPr>
        <p:spPr>
          <a:xfrm>
            <a:off x="304800" y="1295400"/>
            <a:ext cx="2971800" cy="609600"/>
          </a:xfrm>
        </p:spPr>
        <p:txBody>
          <a:bodyPr/>
          <a:lstStyle/>
          <a:p>
            <a:r>
              <a:rPr lang="en-US" dirty="0" smtClean="0"/>
              <a:t>JANUARY 2019</a:t>
            </a:r>
            <a:endParaRPr lang="en-US" dirty="0"/>
          </a:p>
        </p:txBody>
      </p:sp>
      <p:sp>
        <p:nvSpPr>
          <p:cNvPr id="4" name="TextBox 3"/>
          <p:cNvSpPr txBox="1"/>
          <p:nvPr/>
        </p:nvSpPr>
        <p:spPr>
          <a:xfrm>
            <a:off x="762000" y="76200"/>
            <a:ext cx="4140044" cy="369332"/>
          </a:xfrm>
          <a:prstGeom prst="rect">
            <a:avLst/>
          </a:prstGeom>
          <a:noFill/>
        </p:spPr>
        <p:txBody>
          <a:bodyPr wrap="none" rtlCol="0">
            <a:spAutoFit/>
          </a:bodyPr>
          <a:lstStyle/>
          <a:p>
            <a:r>
              <a:rPr lang="en-US" dirty="0" smtClean="0"/>
              <a:t>ADVENTIST  AGRICULTURAL  ASSOCIATION</a:t>
            </a:r>
            <a:endParaRPr lang="en-US" dirty="0"/>
          </a:p>
        </p:txBody>
      </p:sp>
      <p:sp>
        <p:nvSpPr>
          <p:cNvPr id="5" name="TextBox 4"/>
          <p:cNvSpPr txBox="1"/>
          <p:nvPr/>
        </p:nvSpPr>
        <p:spPr>
          <a:xfrm>
            <a:off x="4800600" y="1371600"/>
            <a:ext cx="3431132" cy="369332"/>
          </a:xfrm>
          <a:prstGeom prst="rect">
            <a:avLst/>
          </a:prstGeom>
          <a:noFill/>
        </p:spPr>
        <p:txBody>
          <a:bodyPr wrap="none" rtlCol="0">
            <a:spAutoFit/>
          </a:bodyPr>
          <a:lstStyle/>
          <a:p>
            <a:r>
              <a:rPr lang="en-US" dirty="0" smtClean="0"/>
              <a:t>PRESENTED BY VICTOR SCHNEIDER</a:t>
            </a:r>
            <a:endParaRPr lang="en-US" dirty="0"/>
          </a:p>
        </p:txBody>
      </p:sp>
    </p:spTree>
    <p:extLst>
      <p:ext uri="{BB962C8B-B14F-4D97-AF65-F5344CB8AC3E}">
        <p14:creationId xmlns:p14="http://schemas.microsoft.com/office/powerpoint/2010/main" val="427976793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7467600" cy="3655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4046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060" y="76986"/>
            <a:ext cx="6998940" cy="700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03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88423"/>
            <a:ext cx="5282923" cy="6617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195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753632" cy="552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996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993" y="1161916"/>
            <a:ext cx="8304213" cy="4792662"/>
          </a:xfrm>
        </p:spPr>
        <p:txBody>
          <a:bodyPr/>
          <a:lstStyle/>
          <a:p>
            <a:pPr marL="0" indent="0">
              <a:defRPr/>
            </a:pPr>
            <a:r>
              <a:rPr lang="en-US" sz="2800" b="0" dirty="0"/>
              <a:t>Facts &amp; Thoughts</a:t>
            </a:r>
          </a:p>
          <a:p>
            <a:pPr marL="457200" indent="-457200">
              <a:buFont typeface="Arial" panose="020B0604020202020204" pitchFamily="34" charset="0"/>
              <a:buChar char="•"/>
              <a:defRPr/>
            </a:pPr>
            <a:r>
              <a:rPr lang="en-US" sz="2000" b="0" dirty="0"/>
              <a:t>Continuing deterioration in water quality worldwide is caused by:              population growth, industrial &amp; man-made pollutions and global warming effects. </a:t>
            </a:r>
          </a:p>
          <a:p>
            <a:pPr marL="457200" indent="-457200">
              <a:buFont typeface="Arial" panose="020B0604020202020204" pitchFamily="34" charset="0"/>
              <a:buChar char="•"/>
              <a:defRPr/>
            </a:pPr>
            <a:r>
              <a:rPr lang="en-US" sz="2000" b="0" dirty="0"/>
              <a:t>The Netafim substantial cost and agronomical advantages of low flow drippers, is increasing system clogging vulnerability.   </a:t>
            </a:r>
          </a:p>
          <a:p>
            <a:pPr marL="457200" indent="-457200">
              <a:buFont typeface="Arial" panose="020B0604020202020204" pitchFamily="34" charset="0"/>
              <a:buChar char="•"/>
              <a:defRPr/>
            </a:pPr>
            <a:r>
              <a:rPr lang="en-US" sz="2000" b="0" dirty="0"/>
              <a:t>Drip irrigation system maintenance/plugging “issues” are a major hindering block in the drip technology growth and Mass Adoption acceptance.   </a:t>
            </a:r>
          </a:p>
          <a:p>
            <a:pPr marL="0" indent="0">
              <a:defRPr/>
            </a:pPr>
            <a:r>
              <a:rPr lang="en-US" sz="2000" dirty="0"/>
              <a:t> </a:t>
            </a:r>
          </a:p>
        </p:txBody>
      </p:sp>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solidFill>
                  <a:srgbClr val="000000"/>
                </a:solidFill>
                <a:latin typeface="Arial Narrow"/>
              </a:rPr>
              <a:t> </a:t>
            </a:r>
            <a:fld id="{28D44C76-B0EB-44AB-B522-52E558718AD9}" type="slidenum">
              <a:rPr lang="he-IL" b="1" smtClean="0">
                <a:solidFill>
                  <a:srgbClr val="000000"/>
                </a:solidFill>
                <a:latin typeface="Arial Narrow"/>
                <a:cs typeface="Arial" pitchFamily="34" charset="0"/>
              </a:rPr>
              <a:pPr>
                <a:defRPr/>
              </a:pPr>
              <a:t>14</a:t>
            </a:fld>
            <a:endParaRPr lang="en-US" b="1" dirty="0">
              <a:solidFill>
                <a:srgbClr val="000000"/>
              </a:solidFill>
              <a:latin typeface="Arial Narrow"/>
            </a:endParaRPr>
          </a:p>
          <a:p>
            <a:pPr>
              <a:defRPr/>
            </a:pPr>
            <a:endParaRPr lang="en-US" sz="1400" dirty="0">
              <a:solidFill>
                <a:srgbClr val="000000"/>
              </a:solidFill>
            </a:endParaRPr>
          </a:p>
        </p:txBody>
      </p:sp>
      <p:pic>
        <p:nvPicPr>
          <p:cNvPr id="5125" name="Picture 6" descr="http://1.bp.blogspot.com/-HoH4R2RLdLo/UGoM2Kz05qI/AAAAAAAAACQ/bznIVZYwFD8/s640/Water-Pol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006" y="3768601"/>
            <a:ext cx="3629436" cy="242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http://s3.amazonaws.com/kidzworld_photo/images/20121029/fcf6c264-7dac-41bf-9945-e8ae7c297dbf/gallery_POLLUTION-GALLER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073" y="3768601"/>
            <a:ext cx="33337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Global Water Quality &amp; Drip</a:t>
            </a:r>
          </a:p>
        </p:txBody>
      </p:sp>
    </p:spTree>
    <p:extLst>
      <p:ext uri="{BB962C8B-B14F-4D97-AF65-F5344CB8AC3E}">
        <p14:creationId xmlns:p14="http://schemas.microsoft.com/office/powerpoint/2010/main" val="4255805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993" y="1199093"/>
            <a:ext cx="8304213" cy="1016719"/>
          </a:xfrm>
        </p:spPr>
        <p:txBody>
          <a:bodyPr>
            <a:normAutofit lnSpcReduction="10000"/>
          </a:bodyPr>
          <a:lstStyle/>
          <a:p>
            <a:pPr marL="0" indent="0"/>
            <a:r>
              <a:rPr lang="en-US" sz="2800" b="0" dirty="0"/>
              <a:t>Water Source</a:t>
            </a:r>
          </a:p>
          <a:p>
            <a:pPr marL="0" indent="0"/>
            <a:r>
              <a:rPr lang="en-US" sz="2800" b="0" dirty="0"/>
              <a:t>Pump Intake, Straining, Settling &amp; Water Treatment</a:t>
            </a:r>
          </a:p>
          <a:p>
            <a:pPr marL="0" indent="0"/>
            <a:endParaRPr lang="en-US" dirty="0"/>
          </a:p>
        </p:txBody>
      </p:sp>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59D8194-3D5C-4F27-9ECD-25F14FEA05B3}" type="slidenum">
              <a:rPr lang="he-IL" b="1" smtClean="0">
                <a:latin typeface="+mn-lt"/>
                <a:cs typeface="Arial" pitchFamily="34" charset="0"/>
              </a:rPr>
              <a:pPr>
                <a:defRPr/>
              </a:pPr>
              <a:t>15</a:t>
            </a:fld>
            <a:endParaRPr lang="en-US" b="1" dirty="0">
              <a:latin typeface="+mn-lt"/>
            </a:endParaRPr>
          </a:p>
          <a:p>
            <a:pPr>
              <a:defRPr/>
            </a:pPr>
            <a:endParaRPr lang="en-US" sz="1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099" y="3060700"/>
            <a:ext cx="3217333" cy="241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1120" y="3060700"/>
            <a:ext cx="2052380" cy="267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3799885"/>
            <a:ext cx="3294320" cy="247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46665" y="2641262"/>
            <a:ext cx="2108200" cy="307777"/>
          </a:xfrm>
          <a:prstGeom prst="rect">
            <a:avLst/>
          </a:prstGeom>
          <a:noFill/>
        </p:spPr>
        <p:txBody>
          <a:bodyPr wrap="square" rtlCol="0">
            <a:spAutoFit/>
          </a:bodyPr>
          <a:lstStyle/>
          <a:p>
            <a:r>
              <a:rPr lang="en-US" sz="1400" dirty="0"/>
              <a:t>Pump Intake </a:t>
            </a:r>
          </a:p>
        </p:txBody>
      </p:sp>
      <p:sp>
        <p:nvSpPr>
          <p:cNvPr id="6" name="TextBox 5"/>
          <p:cNvSpPr txBox="1"/>
          <p:nvPr/>
        </p:nvSpPr>
        <p:spPr>
          <a:xfrm>
            <a:off x="4005126" y="3463742"/>
            <a:ext cx="2400300" cy="307777"/>
          </a:xfrm>
          <a:prstGeom prst="rect">
            <a:avLst/>
          </a:prstGeom>
          <a:noFill/>
        </p:spPr>
        <p:txBody>
          <a:bodyPr wrap="square" rtlCol="0">
            <a:spAutoFit/>
          </a:bodyPr>
          <a:lstStyle/>
          <a:p>
            <a:r>
              <a:rPr lang="en-US" sz="1400" dirty="0"/>
              <a:t>Settling &amp; Water Treatment</a:t>
            </a:r>
          </a:p>
        </p:txBody>
      </p:sp>
      <p:sp>
        <p:nvSpPr>
          <p:cNvPr id="7" name="TextBox 6"/>
          <p:cNvSpPr txBox="1"/>
          <p:nvPr/>
        </p:nvSpPr>
        <p:spPr>
          <a:xfrm>
            <a:off x="6955760" y="2630229"/>
            <a:ext cx="1943100" cy="307777"/>
          </a:xfrm>
          <a:prstGeom prst="rect">
            <a:avLst/>
          </a:prstGeom>
          <a:noFill/>
        </p:spPr>
        <p:txBody>
          <a:bodyPr wrap="square" rtlCol="0">
            <a:spAutoFit/>
          </a:bodyPr>
          <a:lstStyle/>
          <a:p>
            <a:r>
              <a:rPr lang="en-US" sz="1400" dirty="0"/>
              <a:t>Straining </a:t>
            </a:r>
          </a:p>
        </p:txBody>
      </p:sp>
      <p:sp>
        <p:nvSpPr>
          <p:cNvPr id="8" name="Title 7"/>
          <p:cNvSpPr>
            <a:spLocks noGrp="1"/>
          </p:cNvSpPr>
          <p:nvPr>
            <p:ph type="title"/>
          </p:nvPr>
        </p:nvSpPr>
        <p:spPr/>
        <p:txBody>
          <a:bodyPr/>
          <a:lstStyle/>
          <a:p>
            <a:r>
              <a:rPr lang="en-US" dirty="0"/>
              <a:t>The Art of Protecting Drip Systems</a:t>
            </a:r>
          </a:p>
        </p:txBody>
      </p:sp>
    </p:spTree>
    <p:extLst>
      <p:ext uri="{BB962C8B-B14F-4D97-AF65-F5344CB8AC3E}">
        <p14:creationId xmlns:p14="http://schemas.microsoft.com/office/powerpoint/2010/main" val="132067543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278" y="1243883"/>
            <a:ext cx="8458200" cy="4830763"/>
          </a:xfrm>
        </p:spPr>
        <p:txBody>
          <a:bodyPr/>
          <a:lstStyle/>
          <a:p>
            <a:r>
              <a:rPr lang="en-US" sz="2800" b="0" dirty="0"/>
              <a:t>Filtration &amp; Separation: </a:t>
            </a:r>
          </a:p>
        </p:txBody>
      </p:sp>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59D8194-3D5C-4F27-9ECD-25F14FEA05B3}" type="slidenum">
              <a:rPr lang="he-IL" b="1" smtClean="0">
                <a:latin typeface="+mn-lt"/>
                <a:cs typeface="Arial" pitchFamily="34" charset="0"/>
              </a:rPr>
              <a:pPr>
                <a:defRPr/>
              </a:pPr>
              <a:t>16</a:t>
            </a:fld>
            <a:endParaRPr lang="en-US" b="1" dirty="0">
              <a:latin typeface="+mn-lt"/>
            </a:endParaRPr>
          </a:p>
          <a:p>
            <a:pPr>
              <a:defRPr/>
            </a:pPr>
            <a:endParaRPr lang="en-US" sz="14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88" y="4372128"/>
            <a:ext cx="43624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638" y="1393407"/>
            <a:ext cx="2085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378451" y="2159480"/>
            <a:ext cx="1219200" cy="307777"/>
          </a:xfrm>
          <a:prstGeom prst="rect">
            <a:avLst/>
          </a:prstGeom>
          <a:noFill/>
        </p:spPr>
        <p:txBody>
          <a:bodyPr wrap="square" rtlCol="0">
            <a:spAutoFit/>
          </a:bodyPr>
          <a:lstStyle/>
          <a:p>
            <a:r>
              <a:rPr lang="en-US" sz="1400" dirty="0"/>
              <a:t>Disc Filters</a:t>
            </a:r>
          </a:p>
        </p:txBody>
      </p:sp>
      <p:sp>
        <p:nvSpPr>
          <p:cNvPr id="10" name="TextBox 9"/>
          <p:cNvSpPr txBox="1"/>
          <p:nvPr/>
        </p:nvSpPr>
        <p:spPr>
          <a:xfrm>
            <a:off x="3111500" y="4015539"/>
            <a:ext cx="1778000" cy="307777"/>
          </a:xfrm>
          <a:prstGeom prst="rect">
            <a:avLst/>
          </a:prstGeom>
          <a:noFill/>
        </p:spPr>
        <p:txBody>
          <a:bodyPr wrap="square" rtlCol="0">
            <a:spAutoFit/>
          </a:bodyPr>
          <a:lstStyle/>
          <a:p>
            <a:r>
              <a:rPr lang="en-US" sz="1400" dirty="0"/>
              <a:t>Screen Filters</a:t>
            </a:r>
          </a:p>
        </p:txBody>
      </p:sp>
      <p:sp>
        <p:nvSpPr>
          <p:cNvPr id="14" name="TextBox 13"/>
          <p:cNvSpPr txBox="1"/>
          <p:nvPr/>
        </p:nvSpPr>
        <p:spPr>
          <a:xfrm>
            <a:off x="5461118" y="3671818"/>
            <a:ext cx="1473200" cy="307777"/>
          </a:xfrm>
          <a:prstGeom prst="rect">
            <a:avLst/>
          </a:prstGeom>
          <a:noFill/>
        </p:spPr>
        <p:txBody>
          <a:bodyPr wrap="square" rtlCol="0">
            <a:spAutoFit/>
          </a:bodyPr>
          <a:lstStyle/>
          <a:p>
            <a:r>
              <a:rPr lang="en-US" sz="1400" dirty="0"/>
              <a:t>Media Filters</a:t>
            </a:r>
          </a:p>
        </p:txBody>
      </p:sp>
      <p:pic>
        <p:nvPicPr>
          <p:cNvPr id="5" name="Picture 4"/>
          <p:cNvPicPr>
            <a:picLocks noChangeAspect="1"/>
          </p:cNvPicPr>
          <p:nvPr/>
        </p:nvPicPr>
        <p:blipFill>
          <a:blip r:embed="rId5"/>
          <a:stretch>
            <a:fillRect/>
          </a:stretch>
        </p:blipFill>
        <p:spPr>
          <a:xfrm>
            <a:off x="620500" y="1883427"/>
            <a:ext cx="2108413" cy="2286000"/>
          </a:xfrm>
          <a:prstGeom prst="rect">
            <a:avLst/>
          </a:prstGeom>
        </p:spPr>
      </p:pic>
      <p:sp>
        <p:nvSpPr>
          <p:cNvPr id="7" name="Title 6"/>
          <p:cNvSpPr>
            <a:spLocks noGrp="1"/>
          </p:cNvSpPr>
          <p:nvPr>
            <p:ph type="title"/>
          </p:nvPr>
        </p:nvSpPr>
        <p:spPr/>
        <p:txBody>
          <a:bodyPr/>
          <a:lstStyle/>
          <a:p>
            <a:r>
              <a:rPr lang="en-US" dirty="0"/>
              <a:t>The Art of Protecting Drip Systems</a:t>
            </a:r>
          </a:p>
        </p:txBody>
      </p:sp>
      <p:sp>
        <p:nvSpPr>
          <p:cNvPr id="6" name="TextBox 5"/>
          <p:cNvSpPr txBox="1"/>
          <p:nvPr/>
        </p:nvSpPr>
        <p:spPr>
          <a:xfrm>
            <a:off x="2462078" y="2638623"/>
            <a:ext cx="2273300" cy="307777"/>
          </a:xfrm>
          <a:prstGeom prst="rect">
            <a:avLst/>
          </a:prstGeom>
          <a:noFill/>
        </p:spPr>
        <p:txBody>
          <a:bodyPr wrap="square" rtlCol="0">
            <a:spAutoFit/>
          </a:bodyPr>
          <a:lstStyle/>
          <a:p>
            <a:r>
              <a:rPr lang="en-US" sz="1400" dirty="0"/>
              <a:t>Sand Separator</a:t>
            </a:r>
          </a:p>
        </p:txBody>
      </p:sp>
      <p:graphicFrame>
        <p:nvGraphicFramePr>
          <p:cNvPr id="11" name="Object 10"/>
          <p:cNvGraphicFramePr>
            <a:graphicFrameLocks noChangeAspect="1"/>
          </p:cNvGraphicFramePr>
          <p:nvPr>
            <p:extLst>
              <p:ext uri="{D42A27DB-BD31-4B8C-83A1-F6EECF244321}">
                <p14:modId xmlns:p14="http://schemas.microsoft.com/office/powerpoint/2010/main" val="2752057337"/>
              </p:ext>
            </p:extLst>
          </p:nvPr>
        </p:nvGraphicFramePr>
        <p:xfrm>
          <a:off x="5461118" y="3979595"/>
          <a:ext cx="2703434" cy="2099847"/>
        </p:xfrm>
        <a:graphic>
          <a:graphicData uri="http://schemas.openxmlformats.org/presentationml/2006/ole">
            <mc:AlternateContent xmlns:mc="http://schemas.openxmlformats.org/markup-compatibility/2006">
              <mc:Choice xmlns:v="urn:schemas-microsoft-com:vml" Requires="v">
                <p:oleObj spid="_x0000_s1037" r:id="rId6" imgW="10806120" imgH="8393400" progId="">
                  <p:embed/>
                </p:oleObj>
              </mc:Choice>
              <mc:Fallback>
                <p:oleObj r:id="rId6" imgW="10806120" imgH="8393400" progId="">
                  <p:embed/>
                  <p:pic>
                    <p:nvPicPr>
                      <p:cNvPr id="0" name=""/>
                      <p:cNvPicPr/>
                      <p:nvPr/>
                    </p:nvPicPr>
                    <p:blipFill>
                      <a:blip r:embed="rId7"/>
                      <a:stretch>
                        <a:fillRect/>
                      </a:stretch>
                    </p:blipFill>
                    <p:spPr>
                      <a:xfrm>
                        <a:off x="5461118" y="3979595"/>
                        <a:ext cx="2703434" cy="2099847"/>
                      </a:xfrm>
                      <a:prstGeom prst="rect">
                        <a:avLst/>
                      </a:prstGeom>
                    </p:spPr>
                  </p:pic>
                </p:oleObj>
              </mc:Fallback>
            </mc:AlternateContent>
          </a:graphicData>
        </a:graphic>
      </p:graphicFrame>
    </p:spTree>
    <p:extLst>
      <p:ext uri="{BB962C8B-B14F-4D97-AF65-F5344CB8AC3E}">
        <p14:creationId xmlns:p14="http://schemas.microsoft.com/office/powerpoint/2010/main" val="142565846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0" dirty="0"/>
              <a:t> Drippers: </a:t>
            </a:r>
          </a:p>
        </p:txBody>
      </p:sp>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59D8194-3D5C-4F27-9ECD-25F14FEA05B3}" type="slidenum">
              <a:rPr lang="he-IL" b="1" smtClean="0">
                <a:latin typeface="+mn-lt"/>
                <a:cs typeface="Arial" pitchFamily="34" charset="0"/>
              </a:rPr>
              <a:pPr>
                <a:defRPr/>
              </a:pPr>
              <a:t>17</a:t>
            </a:fld>
            <a:endParaRPr lang="en-US" b="1" dirty="0">
              <a:latin typeface="+mn-lt"/>
            </a:endParaRPr>
          </a:p>
          <a:p>
            <a:pPr>
              <a:defRPr/>
            </a:pPr>
            <a:endParaRPr lang="en-US" sz="1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74" y="2454275"/>
            <a:ext cx="3095625" cy="341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3771900"/>
            <a:ext cx="284356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74" y="1882775"/>
            <a:ext cx="16192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900" y="1882775"/>
            <a:ext cx="11811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6175" y="2201862"/>
            <a:ext cx="161925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a:t>The Art of Protecting Drip Systems</a:t>
            </a:r>
          </a:p>
        </p:txBody>
      </p:sp>
    </p:spTree>
    <p:extLst>
      <p:ext uri="{BB962C8B-B14F-4D97-AF65-F5344CB8AC3E}">
        <p14:creationId xmlns:p14="http://schemas.microsoft.com/office/powerpoint/2010/main" val="1187595927"/>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b="0" dirty="0"/>
              <a:t>System Maintenance:</a:t>
            </a:r>
          </a:p>
        </p:txBody>
      </p:sp>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59D8194-3D5C-4F27-9ECD-25F14FEA05B3}" type="slidenum">
              <a:rPr lang="he-IL" b="1" smtClean="0">
                <a:latin typeface="+mn-lt"/>
                <a:cs typeface="Arial" pitchFamily="34" charset="0"/>
              </a:rPr>
              <a:pPr>
                <a:defRPr/>
              </a:pPr>
              <a:t>18</a:t>
            </a:fld>
            <a:endParaRPr lang="en-US" b="1" dirty="0">
              <a:latin typeface="+mn-lt"/>
            </a:endParaRPr>
          </a:p>
          <a:p>
            <a:pPr>
              <a:defRPr/>
            </a:pPr>
            <a:endParaRPr lang="en-US" sz="1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94" y="4201513"/>
            <a:ext cx="2816294" cy="185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5" y="2044700"/>
            <a:ext cx="19050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4016762"/>
            <a:ext cx="2463800" cy="2043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613" y="192087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59200" y="2286000"/>
            <a:ext cx="1559466" cy="307777"/>
          </a:xfrm>
          <a:prstGeom prst="rect">
            <a:avLst/>
          </a:prstGeom>
          <a:noFill/>
        </p:spPr>
        <p:txBody>
          <a:bodyPr wrap="none" rtlCol="0">
            <a:spAutoFit/>
          </a:bodyPr>
          <a:lstStyle/>
          <a:p>
            <a:r>
              <a:rPr lang="en-US" sz="1400" dirty="0"/>
              <a:t>Water Treatment </a:t>
            </a:r>
          </a:p>
        </p:txBody>
      </p:sp>
      <p:sp>
        <p:nvSpPr>
          <p:cNvPr id="6" name="TextBox 5"/>
          <p:cNvSpPr txBox="1"/>
          <p:nvPr/>
        </p:nvSpPr>
        <p:spPr>
          <a:xfrm>
            <a:off x="4538933" y="3086100"/>
            <a:ext cx="1877742" cy="307777"/>
          </a:xfrm>
          <a:prstGeom prst="rect">
            <a:avLst/>
          </a:prstGeom>
          <a:noFill/>
        </p:spPr>
        <p:txBody>
          <a:bodyPr wrap="square" rtlCol="0">
            <a:spAutoFit/>
          </a:bodyPr>
          <a:lstStyle/>
          <a:p>
            <a:r>
              <a:rPr lang="en-US" sz="1400" dirty="0"/>
              <a:t>Secondary Filtration </a:t>
            </a:r>
          </a:p>
        </p:txBody>
      </p:sp>
      <p:sp>
        <p:nvSpPr>
          <p:cNvPr id="7" name="TextBox 6"/>
          <p:cNvSpPr txBox="1"/>
          <p:nvPr/>
        </p:nvSpPr>
        <p:spPr>
          <a:xfrm>
            <a:off x="3937000" y="4660900"/>
            <a:ext cx="1905000" cy="523220"/>
          </a:xfrm>
          <a:prstGeom prst="rect">
            <a:avLst/>
          </a:prstGeom>
          <a:noFill/>
        </p:spPr>
        <p:txBody>
          <a:bodyPr wrap="square" rtlCol="0">
            <a:spAutoFit/>
          </a:bodyPr>
          <a:lstStyle/>
          <a:p>
            <a:r>
              <a:rPr lang="en-US" sz="1400" dirty="0"/>
              <a:t>Manual or Automatic Lateral Flushing</a:t>
            </a:r>
          </a:p>
        </p:txBody>
      </p:sp>
      <p:sp>
        <p:nvSpPr>
          <p:cNvPr id="8" name="Right Arrow 7"/>
          <p:cNvSpPr/>
          <p:nvPr/>
        </p:nvSpPr>
        <p:spPr bwMode="auto">
          <a:xfrm>
            <a:off x="5105400" y="3393877"/>
            <a:ext cx="978408" cy="2423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endParaRPr>
          </a:p>
        </p:txBody>
      </p:sp>
      <p:sp>
        <p:nvSpPr>
          <p:cNvPr id="9" name="Left Arrow 8"/>
          <p:cNvSpPr/>
          <p:nvPr/>
        </p:nvSpPr>
        <p:spPr bwMode="auto">
          <a:xfrm>
            <a:off x="3683000" y="2593777"/>
            <a:ext cx="978408" cy="251023"/>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endParaRPr>
          </a:p>
        </p:txBody>
      </p:sp>
      <p:sp>
        <p:nvSpPr>
          <p:cNvPr id="10" name="Left-Right Arrow 9"/>
          <p:cNvSpPr/>
          <p:nvPr/>
        </p:nvSpPr>
        <p:spPr bwMode="auto">
          <a:xfrm>
            <a:off x="4223004" y="5245100"/>
            <a:ext cx="1216152" cy="342900"/>
          </a:xfrm>
          <a:prstGeom prst="lef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endParaRPr>
          </a:p>
        </p:txBody>
      </p:sp>
      <p:sp>
        <p:nvSpPr>
          <p:cNvPr id="11" name="Title 10"/>
          <p:cNvSpPr>
            <a:spLocks noGrp="1"/>
          </p:cNvSpPr>
          <p:nvPr>
            <p:ph type="title"/>
          </p:nvPr>
        </p:nvSpPr>
        <p:spPr/>
        <p:txBody>
          <a:bodyPr/>
          <a:lstStyle/>
          <a:p>
            <a:r>
              <a:rPr lang="en-US" dirty="0"/>
              <a:t>The Art of Protecting Drip Systems</a:t>
            </a:r>
          </a:p>
        </p:txBody>
      </p:sp>
    </p:spTree>
    <p:extLst>
      <p:ext uri="{BB962C8B-B14F-4D97-AF65-F5344CB8AC3E}">
        <p14:creationId xmlns:p14="http://schemas.microsoft.com/office/powerpoint/2010/main" val="52241861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Task – Clogging Protection</a:t>
            </a:r>
          </a:p>
        </p:txBody>
      </p:sp>
      <p:pic>
        <p:nvPicPr>
          <p:cNvPr id="10244" name="Content Placeholder 4" descr="seger-2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28750" y="2653506"/>
            <a:ext cx="6362700" cy="2114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1C4AF72E-0293-4C24-9950-668F6DE29AFE}" type="slidenum">
              <a:rPr lang="he-IL" b="1" smtClean="0">
                <a:latin typeface="+mn-lt"/>
                <a:cs typeface="Arial" pitchFamily="34" charset="0"/>
              </a:rPr>
              <a:pPr>
                <a:defRPr/>
              </a:pPr>
              <a:t>19</a:t>
            </a:fld>
            <a:endParaRPr lang="en-US" b="1" dirty="0">
              <a:latin typeface="+mn-lt"/>
            </a:endParaRPr>
          </a:p>
          <a:p>
            <a:pPr>
              <a:defRPr/>
            </a:pPr>
            <a:endParaRPr lang="en-US" sz="1400" dirty="0"/>
          </a:p>
        </p:txBody>
      </p:sp>
      <p:pic>
        <p:nvPicPr>
          <p:cNvPr id="10245" name="Picture 8" descr="http://i01.i.aliimg.com/img/pb/103/381/455/455381103_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8088" y="1209675"/>
            <a:ext cx="221297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bwMode="auto">
          <a:xfrm>
            <a:off x="2899795" y="2777133"/>
            <a:ext cx="2383405" cy="1261467"/>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1" hangingPunct="1"/>
            <a:r>
              <a:rPr lang="en-US" sz="1400" dirty="0"/>
              <a:t>Sprinklers &amp; Jet’s </a:t>
            </a:r>
          </a:p>
          <a:p>
            <a:pPr eaLnBrk="1" hangingPunct="1"/>
            <a:r>
              <a:rPr lang="en-US" sz="1400" dirty="0"/>
              <a:t>High Velocity Orifice Water passage 1:2 to 1:3</a:t>
            </a:r>
          </a:p>
        </p:txBody>
      </p:sp>
      <p:sp>
        <p:nvSpPr>
          <p:cNvPr id="7" name="Oval 6"/>
          <p:cNvSpPr/>
          <p:nvPr/>
        </p:nvSpPr>
        <p:spPr bwMode="auto">
          <a:xfrm>
            <a:off x="647700" y="4597400"/>
            <a:ext cx="2565400" cy="10541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lvl="0"/>
            <a:r>
              <a:rPr lang="en-US" sz="1400" dirty="0">
                <a:solidFill>
                  <a:srgbClr val="000000"/>
                </a:solidFill>
              </a:rPr>
              <a:t>Drippers – Low Velocity water passage 1:8 to 1:10</a:t>
            </a:r>
          </a:p>
        </p:txBody>
      </p:sp>
      <p:sp>
        <p:nvSpPr>
          <p:cNvPr id="8" name="Right Arrow 7"/>
          <p:cNvSpPr/>
          <p:nvPr/>
        </p:nvSpPr>
        <p:spPr bwMode="auto">
          <a:xfrm>
            <a:off x="5283200" y="3314700"/>
            <a:ext cx="1575308" cy="2423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endParaRPr>
          </a:p>
        </p:txBody>
      </p:sp>
      <p:sp>
        <p:nvSpPr>
          <p:cNvPr id="16" name="Right Arrow 15"/>
          <p:cNvSpPr/>
          <p:nvPr/>
        </p:nvSpPr>
        <p:spPr bwMode="auto">
          <a:xfrm>
            <a:off x="3226054" y="5003292"/>
            <a:ext cx="1575308" cy="2423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endParaRPr>
          </a:p>
        </p:txBody>
      </p:sp>
      <p:sp>
        <p:nvSpPr>
          <p:cNvPr id="9" name="TextBox 8"/>
          <p:cNvSpPr txBox="1"/>
          <p:nvPr/>
        </p:nvSpPr>
        <p:spPr>
          <a:xfrm>
            <a:off x="380999" y="1209675"/>
            <a:ext cx="4989163" cy="707886"/>
          </a:xfrm>
          <a:prstGeom prst="rect">
            <a:avLst/>
          </a:prstGeom>
          <a:noFill/>
        </p:spPr>
        <p:txBody>
          <a:bodyPr wrap="square" rtlCol="0">
            <a:spAutoFit/>
          </a:bodyPr>
          <a:lstStyle/>
          <a:p>
            <a:r>
              <a:rPr lang="en-US" sz="2000" dirty="0">
                <a:latin typeface="Arial Narrow" panose="020B0606020202030204" pitchFamily="34" charset="0"/>
              </a:rPr>
              <a:t>Filtration protection ratio between 1:2 to 1:10 will depend on the velocity in the orifice to be protected.</a:t>
            </a:r>
          </a:p>
        </p:txBody>
      </p:sp>
    </p:spTree>
    <p:extLst>
      <p:ext uri="{BB962C8B-B14F-4D97-AF65-F5344CB8AC3E}">
        <p14:creationId xmlns:p14="http://schemas.microsoft.com/office/powerpoint/2010/main" val="230426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676400"/>
            <a:ext cx="4800599"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0" y="46672"/>
            <a:ext cx="5056262" cy="1477328"/>
          </a:xfrm>
          <a:prstGeom prst="rect">
            <a:avLst/>
          </a:prstGeom>
          <a:noFill/>
        </p:spPr>
        <p:txBody>
          <a:bodyPr wrap="square" rtlCol="0">
            <a:spAutoFit/>
          </a:bodyPr>
          <a:lstStyle/>
          <a:p>
            <a:endParaRPr lang="en-US" dirty="0" smtClean="0">
              <a:solidFill>
                <a:srgbClr val="002060"/>
              </a:solidFill>
            </a:endParaRPr>
          </a:p>
          <a:p>
            <a:endParaRPr lang="en-US" dirty="0" smtClean="0">
              <a:solidFill>
                <a:srgbClr val="002060"/>
              </a:solidFill>
            </a:endParaRPr>
          </a:p>
          <a:p>
            <a:pPr lvl="1"/>
            <a:r>
              <a:rPr lang="en-US" dirty="0" smtClean="0">
                <a:solidFill>
                  <a:srgbClr val="002060"/>
                </a:solidFill>
              </a:rPr>
              <a:t/>
            </a:r>
            <a:br>
              <a:rPr lang="en-US" dirty="0" smtClean="0">
                <a:solidFill>
                  <a:srgbClr val="002060"/>
                </a:solidFill>
              </a:rPr>
            </a:br>
            <a:r>
              <a:rPr lang="en-US" dirty="0" smtClean="0">
                <a:solidFill>
                  <a:srgbClr val="002060"/>
                </a:solidFill>
              </a:rPr>
              <a:t>       </a:t>
            </a:r>
            <a:r>
              <a:rPr lang="en-US" dirty="0" smtClean="0">
                <a:solidFill>
                  <a:srgbClr val="FFFF00"/>
                </a:solidFill>
              </a:rPr>
              <a:t>           </a:t>
            </a:r>
          </a:p>
          <a:p>
            <a:pPr lvl="1"/>
            <a:r>
              <a:rPr lang="en-US" dirty="0">
                <a:solidFill>
                  <a:srgbClr val="FFFF00"/>
                </a:solidFill>
              </a:rPr>
              <a:t>	</a:t>
            </a:r>
            <a:endParaRPr lang="en-US" dirty="0" smtClean="0">
              <a:solidFill>
                <a:srgbClr val="FFFF00"/>
              </a:solidFill>
            </a:endParaRPr>
          </a:p>
        </p:txBody>
      </p:sp>
      <p:sp>
        <p:nvSpPr>
          <p:cNvPr id="5" name="Title 4"/>
          <p:cNvSpPr>
            <a:spLocks noGrp="1"/>
          </p:cNvSpPr>
          <p:nvPr>
            <p:ph type="title"/>
          </p:nvPr>
        </p:nvSpPr>
        <p:spPr>
          <a:xfrm>
            <a:off x="0" y="0"/>
            <a:ext cx="3846513" cy="6477000"/>
          </a:xfrm>
        </p:spPr>
        <p:txBody>
          <a:bodyPr>
            <a:normAutofit/>
          </a:bodyPr>
          <a:lstStyle/>
          <a:p>
            <a:r>
              <a:rPr lang="en-US" dirty="0" smtClean="0"/>
              <a:t>1. WATER SOURCE </a:t>
            </a:r>
            <a:br>
              <a:rPr lang="en-US" dirty="0" smtClean="0"/>
            </a:br>
            <a:r>
              <a:rPr lang="en-US" dirty="0"/>
              <a:t> </a:t>
            </a:r>
            <a:r>
              <a:rPr lang="en-US" dirty="0" smtClean="0"/>
              <a:t>      A. WELL</a:t>
            </a:r>
            <a:br>
              <a:rPr lang="en-US" dirty="0" smtClean="0"/>
            </a:br>
            <a:r>
              <a:rPr lang="en-US" dirty="0" smtClean="0"/>
              <a:t>       b. SURFACE WATER</a:t>
            </a:r>
            <a:br>
              <a:rPr lang="en-US" dirty="0" smtClean="0"/>
            </a:br>
            <a:r>
              <a:rPr lang="en-US" dirty="0" smtClean="0"/>
              <a:t>       C. STORAGE TANKS</a:t>
            </a:r>
            <a:br>
              <a:rPr lang="en-US" dirty="0" smtClean="0"/>
            </a:br>
            <a:r>
              <a:rPr lang="en-US" dirty="0" smtClean="0"/>
              <a:t>2. CONSIDERATION FOR IRRIGATION</a:t>
            </a:r>
            <a:br>
              <a:rPr lang="en-US" dirty="0" smtClean="0"/>
            </a:br>
            <a:r>
              <a:rPr lang="en-US" dirty="0" smtClean="0"/>
              <a:t>       A. WATER QUALITY</a:t>
            </a:r>
            <a:br>
              <a:rPr lang="en-US" dirty="0" smtClean="0"/>
            </a:br>
            <a:r>
              <a:rPr lang="en-US" dirty="0" smtClean="0"/>
              <a:t>       B. CROP TO BE IRRIGATED</a:t>
            </a:r>
            <a:br>
              <a:rPr lang="en-US" dirty="0" smtClean="0"/>
            </a:br>
            <a:r>
              <a:rPr lang="en-US" dirty="0" smtClean="0"/>
              <a:t>       C. LENGTH OF SEASON</a:t>
            </a:r>
            <a:br>
              <a:rPr lang="en-US" dirty="0" smtClean="0"/>
            </a:br>
            <a:r>
              <a:rPr lang="en-US" dirty="0" smtClean="0"/>
              <a:t>3. IRRIGATION TYPE</a:t>
            </a:r>
            <a:br>
              <a:rPr lang="en-US" dirty="0" smtClean="0"/>
            </a:br>
            <a:r>
              <a:rPr lang="en-US" dirty="0" smtClean="0"/>
              <a:t>       A. BIG GUN TRAVELER</a:t>
            </a:r>
            <a:br>
              <a:rPr lang="en-US" dirty="0" smtClean="0"/>
            </a:br>
            <a:r>
              <a:rPr lang="en-US" dirty="0" smtClean="0"/>
              <a:t>       B. LINEAR OR PIVOT</a:t>
            </a:r>
            <a:br>
              <a:rPr lang="en-US" dirty="0" smtClean="0"/>
            </a:br>
            <a:r>
              <a:rPr lang="en-US" dirty="0" smtClean="0"/>
              <a:t>       C. WHEEL LINES</a:t>
            </a:r>
            <a:br>
              <a:rPr lang="en-US" dirty="0" smtClean="0"/>
            </a:br>
            <a:r>
              <a:rPr lang="en-US" dirty="0" smtClean="0"/>
              <a:t>       D. HAND LINES</a:t>
            </a:r>
            <a:br>
              <a:rPr lang="en-US" dirty="0" smtClean="0"/>
            </a:br>
            <a:r>
              <a:rPr lang="en-US" dirty="0" smtClean="0"/>
              <a:t>       E. MICRO SPRINKLERS</a:t>
            </a:r>
            <a:br>
              <a:rPr lang="en-US" dirty="0" smtClean="0"/>
            </a:br>
            <a:r>
              <a:rPr lang="en-US" dirty="0" smtClean="0"/>
              <a:t>       F. DRIP TUBE OR TAPE</a:t>
            </a:r>
            <a:br>
              <a:rPr lang="en-US" dirty="0" smtClean="0"/>
            </a:br>
            <a:r>
              <a:rPr lang="en-US" dirty="0" smtClean="0"/>
              <a:t>4. FILTRATION</a:t>
            </a:r>
            <a:br>
              <a:rPr lang="en-US" dirty="0" smtClean="0"/>
            </a:br>
            <a:r>
              <a:rPr lang="en-US" dirty="0" smtClean="0"/>
              <a:t>       A. SAND MEDIA</a:t>
            </a:r>
            <a:br>
              <a:rPr lang="en-US" dirty="0" smtClean="0"/>
            </a:br>
            <a:r>
              <a:rPr lang="en-US" dirty="0" smtClean="0"/>
              <a:t>       B. DISK</a:t>
            </a:r>
            <a:br>
              <a:rPr lang="en-US" dirty="0" smtClean="0"/>
            </a:br>
            <a:r>
              <a:rPr lang="en-US" dirty="0" smtClean="0"/>
              <a:t>       C. SCREEN</a:t>
            </a:r>
            <a:endParaRPr lang="en-US" dirty="0"/>
          </a:p>
        </p:txBody>
      </p:sp>
      <p:sp>
        <p:nvSpPr>
          <p:cNvPr id="7" name="Content Placeholder 6"/>
          <p:cNvSpPr>
            <a:spLocks noGrp="1"/>
          </p:cNvSpPr>
          <p:nvPr>
            <p:ph idx="1"/>
          </p:nvPr>
        </p:nvSpPr>
        <p:spPr>
          <a:xfrm>
            <a:off x="3575050" y="228601"/>
            <a:ext cx="5111750" cy="1524000"/>
          </a:xfrm>
        </p:spPr>
        <p:txBody>
          <a:bodyPr>
            <a:normAutofit lnSpcReduction="10000"/>
          </a:bodyPr>
          <a:lstStyle/>
          <a:p>
            <a:r>
              <a:rPr lang="en-US" dirty="0" smtClean="0"/>
              <a:t>THINGS TO CONSIDER WHEN LOOKING TO IRRIGATE</a:t>
            </a:r>
            <a:endParaRPr lang="en-US" dirty="0"/>
          </a:p>
        </p:txBody>
      </p:sp>
      <p:sp>
        <p:nvSpPr>
          <p:cNvPr id="8" name="Text Placeholder 7"/>
          <p:cNvSpPr>
            <a:spLocks noGrp="1"/>
          </p:cNvSpPr>
          <p:nvPr>
            <p:ph type="body" sz="half" idx="2"/>
          </p:nvPr>
        </p:nvSpPr>
        <p:spPr>
          <a:xfrm flipV="1">
            <a:off x="152400" y="6718177"/>
            <a:ext cx="2170113"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833211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9"/>
          <p:cNvSpPr>
            <a:spLocks noGrp="1" noChangeArrowheads="1"/>
          </p:cNvSpPr>
          <p:nvPr>
            <p:ph idx="1"/>
          </p:nvPr>
        </p:nvSpPr>
        <p:spPr>
          <a:xfrm>
            <a:off x="381000" y="1256655"/>
            <a:ext cx="8458200" cy="4830763"/>
          </a:xfrm>
        </p:spPr>
        <p:txBody>
          <a:bodyPr/>
          <a:lstStyle/>
          <a:p>
            <a:pPr marL="0" indent="0" eaLnBrk="1" hangingPunct="1">
              <a:defRPr/>
            </a:pPr>
            <a:r>
              <a:rPr lang="en-US" b="0" dirty="0"/>
              <a:t>Two Filter System Basic Facts: </a:t>
            </a:r>
          </a:p>
          <a:p>
            <a:pPr eaLnBrk="1" hangingPunct="1">
              <a:buFont typeface="Arial" pitchFamily="34" charset="0"/>
              <a:buChar char="•"/>
              <a:defRPr/>
            </a:pPr>
            <a:r>
              <a:rPr lang="en-US" sz="2800" b="0" dirty="0"/>
              <a:t>Filters are the </a:t>
            </a:r>
            <a:r>
              <a:rPr lang="en-US" sz="2800" b="0" u="sng" dirty="0"/>
              <a:t>only</a:t>
            </a:r>
            <a:r>
              <a:rPr lang="en-US" sz="2800" b="0" dirty="0"/>
              <a:t> irrigation system component that if it </a:t>
            </a:r>
            <a:r>
              <a:rPr lang="en-US" sz="2800" b="0" u="sng" dirty="0"/>
              <a:t>fails</a:t>
            </a:r>
            <a:r>
              <a:rPr lang="en-US" sz="2800" b="0" dirty="0"/>
              <a:t> or </a:t>
            </a:r>
            <a:r>
              <a:rPr lang="en-US" sz="2800" b="0" u="sng" dirty="0"/>
              <a:t>compromised</a:t>
            </a:r>
            <a:r>
              <a:rPr lang="en-US" sz="2800" b="0" dirty="0"/>
              <a:t> – can severely damage the drip system and possibly the yields. </a:t>
            </a:r>
          </a:p>
          <a:p>
            <a:pPr eaLnBrk="1" hangingPunct="1">
              <a:buFont typeface="Arial" pitchFamily="34" charset="0"/>
              <a:buChar char="•"/>
              <a:defRPr/>
            </a:pPr>
            <a:r>
              <a:rPr lang="en-US" sz="2800" b="0" dirty="0"/>
              <a:t>Farmers/Operators will not know that the filters are compromised until it’s too late!!!  </a:t>
            </a:r>
          </a:p>
        </p:txBody>
      </p:sp>
      <p:sp>
        <p:nvSpPr>
          <p:cNvPr id="8194" name="Slide Number Placeholder 5"/>
          <p:cNvSpPr>
            <a:spLocks noGrp="1"/>
          </p:cNvSpPr>
          <p:nvPr>
            <p:ph type="sldNum" sz="quarter" idx="4294967295"/>
          </p:nvPr>
        </p:nvSpPr>
        <p:spPr>
          <a:xfrm>
            <a:off x="0" y="6324600"/>
            <a:ext cx="638175" cy="476250"/>
          </a:xfrm>
          <a:prstGeom prst="rect">
            <a:avLst/>
          </a:prstGeom>
          <a:noFill/>
        </p:spPr>
        <p:txBody>
          <a:bodyPr/>
          <a:lstStyle>
            <a:lvl1pPr eaLnBrk="0" hangingPunct="0">
              <a:defRPr sz="900">
                <a:solidFill>
                  <a:schemeClr val="tx1"/>
                </a:solidFill>
                <a:latin typeface="Arial" charset="0"/>
              </a:defRPr>
            </a:lvl1pPr>
            <a:lvl2pPr marL="742950" indent="-285750" eaLnBrk="0" hangingPunct="0">
              <a:defRPr sz="900">
                <a:solidFill>
                  <a:schemeClr val="tx1"/>
                </a:solidFill>
                <a:latin typeface="Arial" charset="0"/>
              </a:defRPr>
            </a:lvl2pPr>
            <a:lvl3pPr marL="1143000" indent="-228600" eaLnBrk="0" hangingPunct="0">
              <a:defRPr sz="900">
                <a:solidFill>
                  <a:schemeClr val="tx1"/>
                </a:solidFill>
                <a:latin typeface="Arial" charset="0"/>
              </a:defRPr>
            </a:lvl3pPr>
            <a:lvl4pPr marL="1600200" indent="-228600" eaLnBrk="0" hangingPunct="0">
              <a:defRPr sz="900">
                <a:solidFill>
                  <a:schemeClr val="tx1"/>
                </a:solidFill>
                <a:latin typeface="Arial" charset="0"/>
              </a:defRPr>
            </a:lvl4pPr>
            <a:lvl5pPr marL="2057400" indent="-228600" eaLnBrk="0" hangingPunct="0">
              <a:defRPr sz="900">
                <a:solidFill>
                  <a:schemeClr val="tx1"/>
                </a:solidFill>
                <a:latin typeface="Arial" charset="0"/>
              </a:defRPr>
            </a:lvl5pPr>
            <a:lvl6pPr marL="2514600" indent="-228600" eaLnBrk="0" fontAlgn="base" hangingPunct="0">
              <a:spcBef>
                <a:spcPct val="0"/>
              </a:spcBef>
              <a:spcAft>
                <a:spcPct val="0"/>
              </a:spcAft>
              <a:defRPr sz="900">
                <a:solidFill>
                  <a:schemeClr val="tx1"/>
                </a:solidFill>
                <a:latin typeface="Arial" charset="0"/>
              </a:defRPr>
            </a:lvl6pPr>
            <a:lvl7pPr marL="2971800" indent="-228600" eaLnBrk="0" fontAlgn="base" hangingPunct="0">
              <a:spcBef>
                <a:spcPct val="0"/>
              </a:spcBef>
              <a:spcAft>
                <a:spcPct val="0"/>
              </a:spcAft>
              <a:defRPr sz="900">
                <a:solidFill>
                  <a:schemeClr val="tx1"/>
                </a:solidFill>
                <a:latin typeface="Arial" charset="0"/>
              </a:defRPr>
            </a:lvl7pPr>
            <a:lvl8pPr marL="3429000" indent="-228600" eaLnBrk="0" fontAlgn="base" hangingPunct="0">
              <a:spcBef>
                <a:spcPct val="0"/>
              </a:spcBef>
              <a:spcAft>
                <a:spcPct val="0"/>
              </a:spcAft>
              <a:defRPr sz="900">
                <a:solidFill>
                  <a:schemeClr val="tx1"/>
                </a:solidFill>
                <a:latin typeface="Arial" charset="0"/>
              </a:defRPr>
            </a:lvl8pPr>
            <a:lvl9pPr marL="3886200" indent="-228600" eaLnBrk="0" fontAlgn="base" hangingPunct="0">
              <a:spcBef>
                <a:spcPct val="0"/>
              </a:spcBef>
              <a:spcAft>
                <a:spcPct val="0"/>
              </a:spcAft>
              <a:defRPr sz="900">
                <a:solidFill>
                  <a:schemeClr val="tx1"/>
                </a:solidFill>
                <a:latin typeface="Arial" charset="0"/>
              </a:defRPr>
            </a:lvl9pPr>
          </a:lstStyle>
          <a:p>
            <a:pPr eaLnBrk="1" hangingPunct="1"/>
            <a:r>
              <a:rPr lang="en-US" sz="1200" b="1" dirty="0">
                <a:latin typeface="Arial Narrow" pitchFamily="34" charset="0"/>
              </a:rPr>
              <a:t> </a:t>
            </a:r>
            <a:fld id="{10DC81B0-8DA9-4151-AB6E-2100DC98BC73}" type="slidenum">
              <a:rPr lang="he-IL" sz="1200" b="1" smtClean="0">
                <a:latin typeface="Arial Narrow" pitchFamily="34" charset="0"/>
                <a:cs typeface="Arial" charset="0"/>
              </a:rPr>
              <a:pPr eaLnBrk="1" hangingPunct="1"/>
              <a:t>20</a:t>
            </a:fld>
            <a:endParaRPr lang="en-US" sz="1200" b="1" dirty="0">
              <a:latin typeface="Arial Narrow" pitchFamily="34" charset="0"/>
            </a:endParaRPr>
          </a:p>
          <a:p>
            <a:pPr eaLnBrk="1" hangingPunct="1"/>
            <a:endParaRPr lang="en-US" sz="1400" dirty="0"/>
          </a:p>
        </p:txBody>
      </p:sp>
      <p:pic>
        <p:nvPicPr>
          <p:cNvPr id="8198" name="Picture 8" descr="http://prodimages.vertmarkets.com/image/be90f17c/be90f17c-5049-4730-b50f-6b1e09aaff28/original/untit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579" y="3852621"/>
            <a:ext cx="24098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622842" y="4151850"/>
            <a:ext cx="2498510" cy="1974313"/>
          </a:xfrm>
          <a:prstGeom prst="rect">
            <a:avLst/>
          </a:prstGeom>
        </p:spPr>
      </p:pic>
      <p:sp>
        <p:nvSpPr>
          <p:cNvPr id="3" name="Title 2"/>
          <p:cNvSpPr>
            <a:spLocks noGrp="1"/>
          </p:cNvSpPr>
          <p:nvPr>
            <p:ph type="title"/>
          </p:nvPr>
        </p:nvSpPr>
        <p:spPr/>
        <p:txBody>
          <a:bodyPr/>
          <a:lstStyle/>
          <a:p>
            <a:r>
              <a:rPr lang="en-US" dirty="0"/>
              <a:t>The Challenges and the Risks</a:t>
            </a:r>
          </a:p>
        </p:txBody>
      </p:sp>
    </p:spTree>
    <p:extLst>
      <p:ext uri="{BB962C8B-B14F-4D97-AF65-F5344CB8AC3E}">
        <p14:creationId xmlns:p14="http://schemas.microsoft.com/office/powerpoint/2010/main" val="8140505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1630" y="2457559"/>
            <a:ext cx="2554218" cy="191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457993" y="1175719"/>
            <a:ext cx="8304213" cy="4792663"/>
          </a:xfrm>
        </p:spPr>
        <p:txBody>
          <a:bodyPr/>
          <a:lstStyle/>
          <a:p>
            <a:pPr>
              <a:defRPr/>
            </a:pPr>
            <a:r>
              <a:rPr lang="en-US" sz="2400" b="0" dirty="0"/>
              <a:t>Terminology: </a:t>
            </a:r>
          </a:p>
          <a:p>
            <a:pPr marL="457200" indent="-457200">
              <a:buFont typeface="+mj-lt"/>
              <a:buAutoNum type="alphaUcPeriod"/>
              <a:defRPr/>
            </a:pPr>
            <a:r>
              <a:rPr lang="en-US" sz="2000" b="0" dirty="0"/>
              <a:t>Mesh - The number of wires in a linear inch of a screen.</a:t>
            </a:r>
          </a:p>
          <a:p>
            <a:pPr marL="457200" indent="-457200">
              <a:buFont typeface="+mj-lt"/>
              <a:buAutoNum type="alphaUcPeriod"/>
              <a:defRPr/>
            </a:pPr>
            <a:r>
              <a:rPr lang="en-US" sz="2000" b="0" dirty="0"/>
              <a:t>Micron - One millionth of a meter; known as a micrometer (�m).</a:t>
            </a:r>
          </a:p>
          <a:p>
            <a:pPr marL="457200" indent="-457200">
              <a:buFont typeface="+mj-lt"/>
              <a:buAutoNum type="alphaUcPeriod"/>
              <a:defRPr/>
            </a:pPr>
            <a:r>
              <a:rPr lang="en-US" sz="2000" b="0" dirty="0"/>
              <a:t>TSS - Total suspended solids – Typically presented in PPM or mg/L. </a:t>
            </a:r>
          </a:p>
          <a:p>
            <a:pPr marL="457200" indent="-457200">
              <a:buFont typeface="+mj-lt"/>
              <a:buAutoNum type="alphaUcPeriod"/>
              <a:defRPr/>
            </a:pPr>
            <a:r>
              <a:rPr lang="en-US" sz="2000" b="0" dirty="0"/>
              <a:t>TDS - Total dissolved solids </a:t>
            </a:r>
          </a:p>
          <a:p>
            <a:pPr marL="457200" indent="-457200">
              <a:buFont typeface="+mj-lt"/>
              <a:buAutoNum type="alphaUcPeriod"/>
              <a:defRPr/>
            </a:pPr>
            <a:r>
              <a:rPr lang="en-US" sz="2000" b="0" dirty="0"/>
              <a:t>PSD - Particle size distribution. </a:t>
            </a:r>
          </a:p>
          <a:p>
            <a:pPr marL="457200" indent="-457200">
              <a:buFont typeface="+mj-lt"/>
              <a:buAutoNum type="alphaUcPeriod"/>
              <a:defRPr/>
            </a:pPr>
            <a:r>
              <a:rPr lang="en-US" sz="2000" b="0" dirty="0"/>
              <a:t>NTU - Measurement of water turbidity.</a:t>
            </a:r>
          </a:p>
          <a:p>
            <a:pPr marL="457200" indent="-457200">
              <a:buFont typeface="+mj-lt"/>
              <a:buAutoNum type="alphaUcPeriod"/>
              <a:defRPr/>
            </a:pPr>
            <a:r>
              <a:rPr lang="en-US" sz="2000" b="0" dirty="0"/>
              <a:t>Filter area, Effective area ,Open area and filtration ratio.        </a:t>
            </a:r>
          </a:p>
          <a:p>
            <a:pPr marL="457200" indent="-457200">
              <a:buFont typeface="+mj-lt"/>
              <a:buAutoNum type="alphaUcPeriod"/>
              <a:defRPr/>
            </a:pPr>
            <a:endParaRPr lang="en-US" dirty="0"/>
          </a:p>
          <a:p>
            <a:pPr>
              <a:defRPr/>
            </a:pPr>
            <a:endParaRPr lang="en-US" sz="1600" dirty="0"/>
          </a:p>
        </p:txBody>
      </p:sp>
      <p:sp>
        <p:nvSpPr>
          <p:cNvPr id="3" name="Slide Number Placeholder 2"/>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D62ED7ED-3053-4E65-A963-6E9FACEE8B61}" type="slidenum">
              <a:rPr lang="he-IL" b="1" smtClean="0">
                <a:latin typeface="+mn-lt"/>
                <a:cs typeface="Arial" pitchFamily="34" charset="0"/>
              </a:rPr>
              <a:pPr>
                <a:defRPr/>
              </a:pPr>
              <a:t>21</a:t>
            </a:fld>
            <a:endParaRPr lang="en-US" b="1" dirty="0">
              <a:latin typeface="+mn-lt"/>
            </a:endParaRPr>
          </a:p>
          <a:p>
            <a:pPr>
              <a:defRPr/>
            </a:pPr>
            <a:endParaRPr lang="en-US" sz="1400" dirty="0"/>
          </a:p>
        </p:txBody>
      </p:sp>
      <p:pic>
        <p:nvPicPr>
          <p:cNvPr id="1127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254" y="4248984"/>
            <a:ext cx="2855278" cy="1905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200797" y="4307354"/>
            <a:ext cx="2505836" cy="1877060"/>
            <a:chOff x="7689060" y="1959674"/>
            <a:chExt cx="2505836" cy="1877060"/>
          </a:xfrm>
        </p:grpSpPr>
        <p:pic>
          <p:nvPicPr>
            <p:cNvPr id="7" name="Picture 2" descr="NewArea2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9060" y="1959674"/>
              <a:ext cx="1070072" cy="18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New-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0" y="2075242"/>
              <a:ext cx="1050896" cy="103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8"/>
            <p:cNvSpPr>
              <a:spLocks noChangeShapeType="1"/>
            </p:cNvSpPr>
            <p:nvPr/>
          </p:nvSpPr>
          <p:spPr bwMode="auto">
            <a:xfrm flipV="1">
              <a:off x="8931061" y="3025837"/>
              <a:ext cx="404812" cy="177800"/>
            </a:xfrm>
            <a:prstGeom prst="line">
              <a:avLst/>
            </a:prstGeom>
            <a:noFill/>
            <a:ln w="60325">
              <a:solidFill>
                <a:srgbClr val="CC0000"/>
              </a:solidFill>
              <a:round/>
              <a:headEnd/>
              <a:tailEnd type="stealth" w="med" len="med"/>
            </a:ln>
            <a:effectLst/>
          </p:spPr>
          <p:txBody>
            <a:bodyPr/>
            <a:lstStyle/>
            <a:p>
              <a:pPr algn="r" rtl="1">
                <a:defRPr/>
              </a:pPr>
              <a:endParaRPr lang="he-IL" sz="7200" dirty="0">
                <a:effectLst>
                  <a:outerShdw blurRad="38100" dist="38100" dir="2700000" algn="tl">
                    <a:srgbClr val="000000">
                      <a:alpha val="43137"/>
                    </a:srgbClr>
                  </a:outerShdw>
                </a:effectLst>
                <a:cs typeface="Arial" pitchFamily="34" charset="0"/>
              </a:endParaRPr>
            </a:p>
          </p:txBody>
        </p:sp>
      </p:grpSp>
      <p:sp>
        <p:nvSpPr>
          <p:cNvPr id="2" name="Title 1"/>
          <p:cNvSpPr>
            <a:spLocks noGrp="1"/>
          </p:cNvSpPr>
          <p:nvPr>
            <p:ph type="title"/>
          </p:nvPr>
        </p:nvSpPr>
        <p:spPr/>
        <p:txBody>
          <a:bodyPr/>
          <a:lstStyle/>
          <a:p>
            <a:r>
              <a:rPr lang="en-US" dirty="0"/>
              <a:t>Filtration Technology</a:t>
            </a:r>
          </a:p>
        </p:txBody>
      </p:sp>
    </p:spTree>
    <p:extLst>
      <p:ext uri="{BB962C8B-B14F-4D97-AF65-F5344CB8AC3E}">
        <p14:creationId xmlns:p14="http://schemas.microsoft.com/office/powerpoint/2010/main" val="15576554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59D8194-3D5C-4F27-9ECD-25F14FEA05B3}" type="slidenum">
              <a:rPr lang="he-IL" b="1" smtClean="0">
                <a:latin typeface="+mn-lt"/>
                <a:cs typeface="Arial" pitchFamily="34" charset="0"/>
              </a:rPr>
              <a:pPr>
                <a:defRPr/>
              </a:pPr>
              <a:t>22</a:t>
            </a:fld>
            <a:endParaRPr lang="en-US" b="1" dirty="0">
              <a:latin typeface="+mn-lt"/>
            </a:endParaRPr>
          </a:p>
          <a:p>
            <a:pPr>
              <a:defRPr/>
            </a:pPr>
            <a:endParaRPr lang="en-US" sz="1400"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498" y="2499479"/>
            <a:ext cx="3048000"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1166813"/>
            <a:ext cx="2390775"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0557" y="3532941"/>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96498" y="1211176"/>
            <a:ext cx="4555210" cy="923330"/>
          </a:xfrm>
          <a:prstGeom prst="rect">
            <a:avLst/>
          </a:prstGeom>
          <a:noFill/>
        </p:spPr>
        <p:txBody>
          <a:bodyPr wrap="square" rtlCol="0">
            <a:spAutoFit/>
          </a:bodyPr>
          <a:lstStyle/>
          <a:p>
            <a:r>
              <a:rPr lang="en-US" sz="1800" dirty="0">
                <a:latin typeface="Arial Narrow" panose="020B0606020202030204" pitchFamily="34" charset="0"/>
              </a:rPr>
              <a:t>Use for your application the correct filter medium or separation technology to address the specific </a:t>
            </a:r>
            <a:r>
              <a:rPr lang="en-US" sz="1800" dirty="0" smtClean="0">
                <a:latin typeface="Arial Narrow" panose="020B0606020202030204" pitchFamily="34" charset="0"/>
              </a:rPr>
              <a:t>contamination </a:t>
            </a:r>
            <a:r>
              <a:rPr lang="en-US" sz="1800" dirty="0">
                <a:latin typeface="Arial Narrow" panose="020B0606020202030204" pitchFamily="34" charset="0"/>
              </a:rPr>
              <a:t>type and potential TSS levels. </a:t>
            </a:r>
          </a:p>
        </p:txBody>
      </p:sp>
      <p:sp>
        <p:nvSpPr>
          <p:cNvPr id="3" name="Title 2"/>
          <p:cNvSpPr>
            <a:spLocks noGrp="1"/>
          </p:cNvSpPr>
          <p:nvPr>
            <p:ph type="title"/>
          </p:nvPr>
        </p:nvSpPr>
        <p:spPr/>
        <p:txBody>
          <a:bodyPr/>
          <a:lstStyle/>
          <a:p>
            <a:r>
              <a:rPr lang="en-US" dirty="0"/>
              <a:t>The Secret to Success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614" y="2890838"/>
            <a:ext cx="2230299" cy="2807699"/>
          </a:xfrm>
          <a:prstGeom prst="rect">
            <a:avLst/>
          </a:prstGeom>
        </p:spPr>
      </p:pic>
    </p:spTree>
    <p:extLst>
      <p:ext uri="{BB962C8B-B14F-4D97-AF65-F5344CB8AC3E}">
        <p14:creationId xmlns:p14="http://schemas.microsoft.com/office/powerpoint/2010/main" val="3937986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r>
              <a:rPr lang="en-US" sz="2800" b="0" dirty="0"/>
              <a:t>What is the Grower Looking for:</a:t>
            </a:r>
          </a:p>
          <a:p>
            <a:pPr marL="457200" indent="-457200">
              <a:buFont typeface="Arial" panose="020B0604020202020204" pitchFamily="34" charset="0"/>
              <a:buChar char="•"/>
            </a:pPr>
            <a:r>
              <a:rPr lang="en-US" sz="2800" b="0" dirty="0"/>
              <a:t>The Lowest Price </a:t>
            </a:r>
          </a:p>
          <a:p>
            <a:pPr marL="457200" indent="-457200">
              <a:buFont typeface="Arial" panose="020B0604020202020204" pitchFamily="34" charset="0"/>
              <a:buChar char="•"/>
            </a:pPr>
            <a:r>
              <a:rPr lang="en-US" sz="2800" b="0" dirty="0"/>
              <a:t>The Best Protection for my Drip System and my Crop </a:t>
            </a:r>
          </a:p>
          <a:p>
            <a:pPr marL="457200" indent="-457200">
              <a:buFont typeface="Arial" panose="020B0604020202020204" pitchFamily="34" charset="0"/>
              <a:buChar char="•"/>
            </a:pPr>
            <a:r>
              <a:rPr lang="en-US" sz="2800" b="0" dirty="0"/>
              <a:t>No Headaches:</a:t>
            </a:r>
          </a:p>
          <a:p>
            <a:pPr marL="857250" lvl="1" indent="-457200">
              <a:buFont typeface="Arial" panose="020B0604020202020204" pitchFamily="34" charset="0"/>
              <a:buChar char="•"/>
            </a:pPr>
            <a:r>
              <a:rPr lang="en-US" sz="2100" b="0" dirty="0"/>
              <a:t>Minimum Manual Labor</a:t>
            </a:r>
          </a:p>
          <a:p>
            <a:pPr marL="857250" lvl="1" indent="-457200">
              <a:buFont typeface="Arial" panose="020B0604020202020204" pitchFamily="34" charset="0"/>
              <a:buChar char="•"/>
            </a:pPr>
            <a:r>
              <a:rPr lang="en-US" sz="2100" b="0" dirty="0"/>
              <a:t>Minimum Flush Water</a:t>
            </a:r>
          </a:p>
          <a:p>
            <a:pPr marL="857250" lvl="1" indent="-457200">
              <a:buFont typeface="Arial" panose="020B0604020202020204" pitchFamily="34" charset="0"/>
              <a:buChar char="•"/>
            </a:pPr>
            <a:r>
              <a:rPr lang="en-US" sz="2100" b="0" dirty="0"/>
              <a:t>Product/System Reliability</a:t>
            </a:r>
            <a:br>
              <a:rPr lang="en-US" sz="2100" b="0" dirty="0"/>
            </a:br>
            <a:r>
              <a:rPr lang="en-US" sz="2100" b="0" dirty="0"/>
              <a:t>and Longevity.        </a:t>
            </a:r>
          </a:p>
          <a:p>
            <a:pPr marL="0" indent="0"/>
            <a:endParaRPr lang="en-US" dirty="0"/>
          </a:p>
        </p:txBody>
      </p:sp>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59D8194-3D5C-4F27-9ECD-25F14FEA05B3}" type="slidenum">
              <a:rPr lang="he-IL" b="1" smtClean="0">
                <a:latin typeface="+mn-lt"/>
                <a:cs typeface="Arial" pitchFamily="34" charset="0"/>
              </a:rPr>
              <a:pPr>
                <a:defRPr/>
              </a:pPr>
              <a:t>23</a:t>
            </a:fld>
            <a:endParaRPr lang="en-US" b="1" dirty="0">
              <a:latin typeface="+mn-lt"/>
            </a:endParaRPr>
          </a:p>
          <a:p>
            <a:pPr>
              <a:defRPr/>
            </a:pPr>
            <a:endParaRPr lang="en-US"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200400"/>
            <a:ext cx="3740651" cy="323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a:t>When Evaluating a Filter</a:t>
            </a:r>
          </a:p>
        </p:txBody>
      </p:sp>
    </p:spTree>
    <p:extLst>
      <p:ext uri="{BB962C8B-B14F-4D97-AF65-F5344CB8AC3E}">
        <p14:creationId xmlns:p14="http://schemas.microsoft.com/office/powerpoint/2010/main" val="15600225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59D8194-3D5C-4F27-9ECD-25F14FEA05B3}" type="slidenum">
              <a:rPr lang="he-IL" b="1" smtClean="0">
                <a:latin typeface="+mn-lt"/>
                <a:cs typeface="Arial" pitchFamily="34" charset="0"/>
              </a:rPr>
              <a:pPr>
                <a:defRPr/>
              </a:pPr>
              <a:t>24</a:t>
            </a:fld>
            <a:endParaRPr lang="en-US" b="1" dirty="0">
              <a:latin typeface="+mn-lt"/>
            </a:endParaRPr>
          </a:p>
          <a:p>
            <a:pPr>
              <a:defRPr/>
            </a:pPr>
            <a:endParaRPr lang="en-US" sz="1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686" y="4705863"/>
            <a:ext cx="278674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88664"/>
            <a:ext cx="206692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7925" y="3127153"/>
            <a:ext cx="2469244" cy="2469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686" y="2201406"/>
            <a:ext cx="231457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a:t>When Evaluating Filter Medium</a:t>
            </a:r>
          </a:p>
        </p:txBody>
      </p:sp>
      <p:sp>
        <p:nvSpPr>
          <p:cNvPr id="3" name="Content Placeholder 2"/>
          <p:cNvSpPr>
            <a:spLocks noGrp="1"/>
          </p:cNvSpPr>
          <p:nvPr>
            <p:ph idx="1"/>
          </p:nvPr>
        </p:nvSpPr>
        <p:spPr>
          <a:xfrm>
            <a:off x="381000" y="1295401"/>
            <a:ext cx="5438614" cy="1812010"/>
          </a:xfrm>
        </p:spPr>
        <p:txBody>
          <a:bodyPr>
            <a:normAutofit fontScale="92500"/>
          </a:bodyPr>
          <a:lstStyle/>
          <a:p>
            <a:pPr marL="457200" indent="-457200">
              <a:buFont typeface="Arial" panose="020B0604020202020204" pitchFamily="34" charset="0"/>
              <a:buChar char="•"/>
            </a:pPr>
            <a:r>
              <a:rPr lang="en-US" sz="2800" b="0" dirty="0"/>
              <a:t>Strength of the support structure. </a:t>
            </a:r>
          </a:p>
          <a:p>
            <a:pPr marL="457200" indent="-457200">
              <a:buFont typeface="Arial" panose="020B0604020202020204" pitchFamily="34" charset="0"/>
              <a:buChar char="•"/>
            </a:pPr>
            <a:r>
              <a:rPr lang="en-US" sz="2800" b="0" dirty="0"/>
              <a:t>Strength of the actual medium.</a:t>
            </a:r>
          </a:p>
          <a:p>
            <a:pPr marL="457200" indent="-457200">
              <a:buFont typeface="Arial" panose="020B0604020202020204" pitchFamily="34" charset="0"/>
              <a:buChar char="•"/>
            </a:pPr>
            <a:r>
              <a:rPr lang="en-US" sz="2800" b="0" dirty="0"/>
              <a:t>The Effective and Open filter areas</a:t>
            </a:r>
            <a:endParaRPr lang="en-US" dirty="0"/>
          </a:p>
        </p:txBody>
      </p:sp>
      <p:pic>
        <p:nvPicPr>
          <p:cNvPr id="6" name="Picture 3" descr="C:\WINDOWS\Desktop\TamarSeminar\New Folder\wedge-3.T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0024" y="1653827"/>
            <a:ext cx="1553029" cy="24878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4857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2167813"/>
            <a:ext cx="3004262" cy="300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59D8194-3D5C-4F27-9ECD-25F14FEA05B3}" type="slidenum">
              <a:rPr lang="he-IL" b="1" smtClean="0">
                <a:latin typeface="+mn-lt"/>
                <a:cs typeface="Arial" pitchFamily="34" charset="0"/>
              </a:rPr>
              <a:pPr>
                <a:defRPr/>
              </a:pPr>
              <a:t>25</a:t>
            </a:fld>
            <a:endParaRPr lang="en-US" b="1" dirty="0">
              <a:latin typeface="+mn-lt"/>
            </a:endParaRPr>
          </a:p>
          <a:p>
            <a:pPr>
              <a:defRPr/>
            </a:pPr>
            <a:endParaRPr lang="en-US" sz="1400" dirty="0"/>
          </a:p>
        </p:txBody>
      </p:sp>
      <p:pic>
        <p:nvPicPr>
          <p:cNvPr id="14" name="Picture 4" descr="http://amiad.com/images/pages/GroovedDisc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518" y="2167813"/>
            <a:ext cx="3875863" cy="24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90600" y="1724407"/>
            <a:ext cx="2743200" cy="369332"/>
          </a:xfrm>
          <a:prstGeom prst="rect">
            <a:avLst/>
          </a:prstGeom>
          <a:noFill/>
        </p:spPr>
        <p:txBody>
          <a:bodyPr wrap="square" rtlCol="0">
            <a:spAutoFit/>
          </a:bodyPr>
          <a:lstStyle/>
          <a:p>
            <a:r>
              <a:rPr lang="en-US" sz="1800" dirty="0"/>
              <a:t>Screen</a:t>
            </a:r>
          </a:p>
        </p:txBody>
      </p:sp>
      <p:sp>
        <p:nvSpPr>
          <p:cNvPr id="7" name="TextBox 6"/>
          <p:cNvSpPr txBox="1"/>
          <p:nvPr/>
        </p:nvSpPr>
        <p:spPr>
          <a:xfrm>
            <a:off x="4710518" y="1724407"/>
            <a:ext cx="3022600" cy="369332"/>
          </a:xfrm>
          <a:prstGeom prst="rect">
            <a:avLst/>
          </a:prstGeom>
          <a:noFill/>
        </p:spPr>
        <p:txBody>
          <a:bodyPr wrap="square" rtlCol="0">
            <a:spAutoFit/>
          </a:bodyPr>
          <a:lstStyle/>
          <a:p>
            <a:r>
              <a:rPr lang="en-US" sz="1800" dirty="0"/>
              <a:t>Disc</a:t>
            </a:r>
          </a:p>
        </p:txBody>
      </p:sp>
      <p:sp>
        <p:nvSpPr>
          <p:cNvPr id="8" name="TextBox 7"/>
          <p:cNvSpPr txBox="1"/>
          <p:nvPr/>
        </p:nvSpPr>
        <p:spPr>
          <a:xfrm>
            <a:off x="1403673" y="5397500"/>
            <a:ext cx="2743200" cy="369332"/>
          </a:xfrm>
          <a:prstGeom prst="rect">
            <a:avLst/>
          </a:prstGeom>
          <a:noFill/>
        </p:spPr>
        <p:txBody>
          <a:bodyPr wrap="square" rtlCol="0">
            <a:spAutoFit/>
          </a:bodyPr>
          <a:lstStyle/>
          <a:p>
            <a:r>
              <a:rPr lang="en-US" sz="1800" dirty="0"/>
              <a:t>120 Mesh = 32%</a:t>
            </a:r>
          </a:p>
        </p:txBody>
      </p:sp>
      <p:sp>
        <p:nvSpPr>
          <p:cNvPr id="15" name="TextBox 14"/>
          <p:cNvSpPr txBox="1"/>
          <p:nvPr/>
        </p:nvSpPr>
        <p:spPr>
          <a:xfrm>
            <a:off x="5427635" y="4802743"/>
            <a:ext cx="2705100" cy="369332"/>
          </a:xfrm>
          <a:prstGeom prst="rect">
            <a:avLst/>
          </a:prstGeom>
          <a:noFill/>
        </p:spPr>
        <p:txBody>
          <a:bodyPr wrap="square" rtlCol="0">
            <a:spAutoFit/>
          </a:bodyPr>
          <a:lstStyle/>
          <a:p>
            <a:r>
              <a:rPr lang="en-US" sz="1800" dirty="0"/>
              <a:t>120 Mesh = 11%</a:t>
            </a:r>
          </a:p>
        </p:txBody>
      </p:sp>
      <p:sp>
        <p:nvSpPr>
          <p:cNvPr id="3" name="Title 2"/>
          <p:cNvSpPr>
            <a:spLocks noGrp="1"/>
          </p:cNvSpPr>
          <p:nvPr>
            <p:ph type="title"/>
          </p:nvPr>
        </p:nvSpPr>
        <p:spPr/>
        <p:txBody>
          <a:bodyPr/>
          <a:lstStyle/>
          <a:p>
            <a:r>
              <a:rPr lang="en-US" dirty="0"/>
              <a:t>Open Area</a:t>
            </a:r>
          </a:p>
        </p:txBody>
      </p:sp>
    </p:spTree>
    <p:extLst>
      <p:ext uri="{BB962C8B-B14F-4D97-AF65-F5344CB8AC3E}">
        <p14:creationId xmlns:p14="http://schemas.microsoft.com/office/powerpoint/2010/main" val="42143464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1295401"/>
            <a:ext cx="1789409" cy="626390"/>
          </a:xfrm>
        </p:spPr>
        <p:txBody>
          <a:bodyPr>
            <a:normAutofit fontScale="85000" lnSpcReduction="10000"/>
          </a:bodyPr>
          <a:lstStyle/>
          <a:p>
            <a:r>
              <a:rPr lang="en-US" sz="2800" b="0" dirty="0"/>
              <a:t>Is it Real?</a:t>
            </a:r>
          </a:p>
        </p:txBody>
      </p:sp>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59D8194-3D5C-4F27-9ECD-25F14FEA05B3}" type="slidenum">
              <a:rPr lang="he-IL" b="1" smtClean="0">
                <a:latin typeface="+mn-lt"/>
                <a:cs typeface="Arial" pitchFamily="34" charset="0"/>
              </a:rPr>
              <a:pPr>
                <a:defRPr/>
              </a:pPr>
              <a:t>26</a:t>
            </a:fld>
            <a:endParaRPr lang="en-US" b="1" dirty="0">
              <a:latin typeface="+mn-lt"/>
            </a:endParaRPr>
          </a:p>
          <a:p>
            <a:pPr>
              <a:defRPr/>
            </a:pPr>
            <a:endParaRPr lang="en-US"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409" y="1062327"/>
            <a:ext cx="6553200" cy="506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Filter Cake Effect</a:t>
            </a:r>
          </a:p>
        </p:txBody>
      </p:sp>
      <p:sp>
        <p:nvSpPr>
          <p:cNvPr id="7" name="Line 781"/>
          <p:cNvSpPr>
            <a:spLocks noChangeShapeType="1"/>
          </p:cNvSpPr>
          <p:nvPr/>
        </p:nvSpPr>
        <p:spPr bwMode="auto">
          <a:xfrm flipH="1">
            <a:off x="2344738" y="3705225"/>
            <a:ext cx="20637"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8" name="Line 781"/>
          <p:cNvSpPr>
            <a:spLocks noChangeShapeType="1"/>
          </p:cNvSpPr>
          <p:nvPr/>
        </p:nvSpPr>
        <p:spPr bwMode="auto">
          <a:xfrm flipH="1">
            <a:off x="2497138" y="3857625"/>
            <a:ext cx="20637"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9234148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Sand Filter – Flushing Process</a:t>
            </a:r>
          </a:p>
        </p:txBody>
      </p:sp>
      <p:sp>
        <p:nvSpPr>
          <p:cNvPr id="14338" name="Slide Number Placeholder 3"/>
          <p:cNvSpPr>
            <a:spLocks noGrp="1"/>
          </p:cNvSpPr>
          <p:nvPr>
            <p:ph type="sldNum" sz="quarter" idx="4294967295"/>
          </p:nvPr>
        </p:nvSpPr>
        <p:spPr>
          <a:xfrm>
            <a:off x="0" y="6324600"/>
            <a:ext cx="638175" cy="476250"/>
          </a:xfrm>
          <a:prstGeom prst="rect">
            <a:avLst/>
          </a:prstGeom>
          <a:noFill/>
        </p:spPr>
        <p:txBody>
          <a:bodyPr/>
          <a:lstStyle>
            <a:lvl1pPr eaLnBrk="0" hangingPunct="0">
              <a:defRPr sz="900">
                <a:solidFill>
                  <a:schemeClr val="tx1"/>
                </a:solidFill>
                <a:latin typeface="Arial" charset="0"/>
              </a:defRPr>
            </a:lvl1pPr>
            <a:lvl2pPr marL="742950" indent="-285750" eaLnBrk="0" hangingPunct="0">
              <a:defRPr sz="900">
                <a:solidFill>
                  <a:schemeClr val="tx1"/>
                </a:solidFill>
                <a:latin typeface="Arial" charset="0"/>
              </a:defRPr>
            </a:lvl2pPr>
            <a:lvl3pPr marL="1143000" indent="-228600" eaLnBrk="0" hangingPunct="0">
              <a:defRPr sz="900">
                <a:solidFill>
                  <a:schemeClr val="tx1"/>
                </a:solidFill>
                <a:latin typeface="Arial" charset="0"/>
              </a:defRPr>
            </a:lvl3pPr>
            <a:lvl4pPr marL="1600200" indent="-228600" eaLnBrk="0" hangingPunct="0">
              <a:defRPr sz="900">
                <a:solidFill>
                  <a:schemeClr val="tx1"/>
                </a:solidFill>
                <a:latin typeface="Arial" charset="0"/>
              </a:defRPr>
            </a:lvl4pPr>
            <a:lvl5pPr marL="2057400" indent="-228600" eaLnBrk="0" hangingPunct="0">
              <a:defRPr sz="900">
                <a:solidFill>
                  <a:schemeClr val="tx1"/>
                </a:solidFill>
                <a:latin typeface="Arial" charset="0"/>
              </a:defRPr>
            </a:lvl5pPr>
            <a:lvl6pPr marL="2514600" indent="-228600" eaLnBrk="0" fontAlgn="base" hangingPunct="0">
              <a:spcBef>
                <a:spcPct val="0"/>
              </a:spcBef>
              <a:spcAft>
                <a:spcPct val="0"/>
              </a:spcAft>
              <a:defRPr sz="900">
                <a:solidFill>
                  <a:schemeClr val="tx1"/>
                </a:solidFill>
                <a:latin typeface="Arial" charset="0"/>
              </a:defRPr>
            </a:lvl6pPr>
            <a:lvl7pPr marL="2971800" indent="-228600" eaLnBrk="0" fontAlgn="base" hangingPunct="0">
              <a:spcBef>
                <a:spcPct val="0"/>
              </a:spcBef>
              <a:spcAft>
                <a:spcPct val="0"/>
              </a:spcAft>
              <a:defRPr sz="900">
                <a:solidFill>
                  <a:schemeClr val="tx1"/>
                </a:solidFill>
                <a:latin typeface="Arial" charset="0"/>
              </a:defRPr>
            </a:lvl7pPr>
            <a:lvl8pPr marL="3429000" indent="-228600" eaLnBrk="0" fontAlgn="base" hangingPunct="0">
              <a:spcBef>
                <a:spcPct val="0"/>
              </a:spcBef>
              <a:spcAft>
                <a:spcPct val="0"/>
              </a:spcAft>
              <a:defRPr sz="900">
                <a:solidFill>
                  <a:schemeClr val="tx1"/>
                </a:solidFill>
                <a:latin typeface="Arial" charset="0"/>
              </a:defRPr>
            </a:lvl8pPr>
            <a:lvl9pPr marL="3886200" indent="-228600" eaLnBrk="0" fontAlgn="base" hangingPunct="0">
              <a:spcBef>
                <a:spcPct val="0"/>
              </a:spcBef>
              <a:spcAft>
                <a:spcPct val="0"/>
              </a:spcAft>
              <a:defRPr sz="900">
                <a:solidFill>
                  <a:schemeClr val="tx1"/>
                </a:solidFill>
                <a:latin typeface="Arial" charset="0"/>
              </a:defRPr>
            </a:lvl9pPr>
          </a:lstStyle>
          <a:p>
            <a:pPr eaLnBrk="1" hangingPunct="1"/>
            <a:r>
              <a:rPr lang="en-US" sz="1000" b="1" dirty="0">
                <a:latin typeface="Arial Narrow" pitchFamily="34" charset="0"/>
              </a:rPr>
              <a:t>pg</a:t>
            </a:r>
            <a:r>
              <a:rPr lang="en-US" sz="1200" b="1" dirty="0">
                <a:latin typeface="Arial Narrow" pitchFamily="34" charset="0"/>
              </a:rPr>
              <a:t> </a:t>
            </a:r>
            <a:fld id="{24C70033-AA3B-437E-8A38-7DEB3A0F9C18}" type="slidenum">
              <a:rPr lang="he-IL" sz="1200" b="1" smtClean="0">
                <a:latin typeface="Arial Narrow" pitchFamily="34" charset="0"/>
                <a:cs typeface="Arial" charset="0"/>
              </a:rPr>
              <a:pPr eaLnBrk="1" hangingPunct="1"/>
              <a:t>27</a:t>
            </a:fld>
            <a:endParaRPr lang="en-US" sz="1200" b="1" dirty="0">
              <a:latin typeface="Arial Narrow" pitchFamily="34" charset="0"/>
            </a:endParaRPr>
          </a:p>
          <a:p>
            <a:pPr eaLnBrk="1" hangingPunct="1"/>
            <a:endParaRPr lang="en-US" sz="1400" b="1" dirty="0"/>
          </a:p>
        </p:txBody>
      </p:sp>
      <p:sp>
        <p:nvSpPr>
          <p:cNvPr id="447493" name="Freeform 5" descr="Sand"/>
          <p:cNvSpPr>
            <a:spLocks/>
          </p:cNvSpPr>
          <p:nvPr/>
        </p:nvSpPr>
        <p:spPr bwMode="auto">
          <a:xfrm>
            <a:off x="1654175" y="3048000"/>
            <a:ext cx="2027238" cy="741363"/>
          </a:xfrm>
          <a:custGeom>
            <a:avLst/>
            <a:gdLst/>
            <a:ahLst/>
            <a:cxnLst>
              <a:cxn ang="0">
                <a:pos x="188" y="494"/>
              </a:cxn>
              <a:cxn ang="0">
                <a:pos x="189" y="495"/>
              </a:cxn>
              <a:cxn ang="0">
                <a:pos x="142" y="495"/>
              </a:cxn>
              <a:cxn ang="0">
                <a:pos x="0" y="495"/>
              </a:cxn>
              <a:cxn ang="0">
                <a:pos x="0" y="0"/>
              </a:cxn>
              <a:cxn ang="0">
                <a:pos x="1354" y="0"/>
              </a:cxn>
              <a:cxn ang="0">
                <a:pos x="1354" y="495"/>
              </a:cxn>
              <a:cxn ang="0">
                <a:pos x="189" y="495"/>
              </a:cxn>
              <a:cxn ang="0">
                <a:pos x="188" y="494"/>
              </a:cxn>
            </a:cxnLst>
            <a:rect l="0" t="0" r="r" b="b"/>
            <a:pathLst>
              <a:path w="1355" h="496">
                <a:moveTo>
                  <a:pt x="188" y="494"/>
                </a:moveTo>
                <a:lnTo>
                  <a:pt x="189" y="495"/>
                </a:lnTo>
                <a:lnTo>
                  <a:pt x="142" y="495"/>
                </a:lnTo>
                <a:lnTo>
                  <a:pt x="0" y="495"/>
                </a:lnTo>
                <a:lnTo>
                  <a:pt x="0" y="0"/>
                </a:lnTo>
                <a:lnTo>
                  <a:pt x="1354" y="0"/>
                </a:lnTo>
                <a:lnTo>
                  <a:pt x="1354" y="495"/>
                </a:lnTo>
                <a:lnTo>
                  <a:pt x="189" y="495"/>
                </a:lnTo>
                <a:lnTo>
                  <a:pt x="188" y="494"/>
                </a:lnTo>
              </a:path>
            </a:pathLst>
          </a:custGeom>
          <a:blipFill dpi="0" rotWithShape="0">
            <a:blip r:embed="rId3" cstate="print"/>
            <a:srcRect/>
            <a:tile tx="0" ty="0" sx="100000" sy="100000" flip="none" algn="tl"/>
          </a:blip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494" name="Freeform 6"/>
          <p:cNvSpPr>
            <a:spLocks/>
          </p:cNvSpPr>
          <p:nvPr/>
        </p:nvSpPr>
        <p:spPr bwMode="auto">
          <a:xfrm>
            <a:off x="1654175" y="3048000"/>
            <a:ext cx="2027238" cy="741363"/>
          </a:xfrm>
          <a:custGeom>
            <a:avLst/>
            <a:gdLst/>
            <a:ahLst/>
            <a:cxnLst>
              <a:cxn ang="0">
                <a:pos x="188" y="494"/>
              </a:cxn>
              <a:cxn ang="0">
                <a:pos x="189" y="495"/>
              </a:cxn>
              <a:cxn ang="0">
                <a:pos x="142" y="495"/>
              </a:cxn>
              <a:cxn ang="0">
                <a:pos x="0" y="495"/>
              </a:cxn>
              <a:cxn ang="0">
                <a:pos x="0" y="0"/>
              </a:cxn>
              <a:cxn ang="0">
                <a:pos x="1354" y="0"/>
              </a:cxn>
              <a:cxn ang="0">
                <a:pos x="1354" y="495"/>
              </a:cxn>
              <a:cxn ang="0">
                <a:pos x="189" y="495"/>
              </a:cxn>
              <a:cxn ang="0">
                <a:pos x="188" y="494"/>
              </a:cxn>
            </a:cxnLst>
            <a:rect l="0" t="0" r="r" b="b"/>
            <a:pathLst>
              <a:path w="1355" h="496">
                <a:moveTo>
                  <a:pt x="188" y="494"/>
                </a:moveTo>
                <a:lnTo>
                  <a:pt x="189" y="495"/>
                </a:lnTo>
                <a:lnTo>
                  <a:pt x="142" y="495"/>
                </a:lnTo>
                <a:lnTo>
                  <a:pt x="0" y="495"/>
                </a:lnTo>
                <a:lnTo>
                  <a:pt x="0" y="0"/>
                </a:lnTo>
                <a:lnTo>
                  <a:pt x="1354" y="0"/>
                </a:lnTo>
                <a:lnTo>
                  <a:pt x="1354" y="495"/>
                </a:lnTo>
                <a:lnTo>
                  <a:pt x="189" y="495"/>
                </a:lnTo>
                <a:lnTo>
                  <a:pt x="188" y="494"/>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495" name="Freeform 7"/>
          <p:cNvSpPr>
            <a:spLocks/>
          </p:cNvSpPr>
          <p:nvPr/>
        </p:nvSpPr>
        <p:spPr bwMode="auto">
          <a:xfrm>
            <a:off x="1658938" y="3911600"/>
            <a:ext cx="93662" cy="141288"/>
          </a:xfrm>
          <a:custGeom>
            <a:avLst/>
            <a:gdLst/>
            <a:ahLst/>
            <a:cxnLst>
              <a:cxn ang="0">
                <a:pos x="61" y="0"/>
              </a:cxn>
              <a:cxn ang="0">
                <a:pos x="0" y="0"/>
              </a:cxn>
              <a:cxn ang="0">
                <a:pos x="0" y="1"/>
              </a:cxn>
              <a:cxn ang="0">
                <a:pos x="0" y="2"/>
              </a:cxn>
              <a:cxn ang="0">
                <a:pos x="0" y="3"/>
              </a:cxn>
              <a:cxn ang="0">
                <a:pos x="0" y="9"/>
              </a:cxn>
              <a:cxn ang="0">
                <a:pos x="0" y="15"/>
              </a:cxn>
              <a:cxn ang="0">
                <a:pos x="1" y="20"/>
              </a:cxn>
              <a:cxn ang="0">
                <a:pos x="2" y="26"/>
              </a:cxn>
              <a:cxn ang="0">
                <a:pos x="3" y="31"/>
              </a:cxn>
              <a:cxn ang="0">
                <a:pos x="6" y="36"/>
              </a:cxn>
              <a:cxn ang="0">
                <a:pos x="7" y="41"/>
              </a:cxn>
              <a:cxn ang="0">
                <a:pos x="10" y="46"/>
              </a:cxn>
              <a:cxn ang="0">
                <a:pos x="13" y="51"/>
              </a:cxn>
              <a:cxn ang="0">
                <a:pos x="16" y="55"/>
              </a:cxn>
              <a:cxn ang="0">
                <a:pos x="19" y="60"/>
              </a:cxn>
              <a:cxn ang="0">
                <a:pos x="22" y="64"/>
              </a:cxn>
              <a:cxn ang="0">
                <a:pos x="25" y="68"/>
              </a:cxn>
              <a:cxn ang="0">
                <a:pos x="29" y="72"/>
              </a:cxn>
              <a:cxn ang="0">
                <a:pos x="34" y="75"/>
              </a:cxn>
              <a:cxn ang="0">
                <a:pos x="38" y="79"/>
              </a:cxn>
              <a:cxn ang="0">
                <a:pos x="39" y="79"/>
              </a:cxn>
              <a:cxn ang="0">
                <a:pos x="39" y="80"/>
              </a:cxn>
              <a:cxn ang="0">
                <a:pos x="40" y="80"/>
              </a:cxn>
              <a:cxn ang="0">
                <a:pos x="41" y="80"/>
              </a:cxn>
              <a:cxn ang="0">
                <a:pos x="43" y="82"/>
              </a:cxn>
              <a:cxn ang="0">
                <a:pos x="46" y="83"/>
              </a:cxn>
              <a:cxn ang="0">
                <a:pos x="48" y="85"/>
              </a:cxn>
              <a:cxn ang="0">
                <a:pos x="50" y="87"/>
              </a:cxn>
              <a:cxn ang="0">
                <a:pos x="53" y="88"/>
              </a:cxn>
              <a:cxn ang="0">
                <a:pos x="55" y="90"/>
              </a:cxn>
              <a:cxn ang="0">
                <a:pos x="58" y="92"/>
              </a:cxn>
              <a:cxn ang="0">
                <a:pos x="61" y="94"/>
              </a:cxn>
              <a:cxn ang="0">
                <a:pos x="61" y="0"/>
              </a:cxn>
            </a:cxnLst>
            <a:rect l="0" t="0" r="r" b="b"/>
            <a:pathLst>
              <a:path w="62" h="95">
                <a:moveTo>
                  <a:pt x="61" y="0"/>
                </a:moveTo>
                <a:lnTo>
                  <a:pt x="0" y="0"/>
                </a:lnTo>
                <a:lnTo>
                  <a:pt x="0" y="1"/>
                </a:lnTo>
                <a:lnTo>
                  <a:pt x="0" y="2"/>
                </a:lnTo>
                <a:lnTo>
                  <a:pt x="0" y="3"/>
                </a:lnTo>
                <a:lnTo>
                  <a:pt x="0" y="9"/>
                </a:lnTo>
                <a:lnTo>
                  <a:pt x="0" y="15"/>
                </a:lnTo>
                <a:lnTo>
                  <a:pt x="1" y="20"/>
                </a:lnTo>
                <a:lnTo>
                  <a:pt x="2" y="26"/>
                </a:lnTo>
                <a:lnTo>
                  <a:pt x="3" y="31"/>
                </a:lnTo>
                <a:lnTo>
                  <a:pt x="6" y="36"/>
                </a:lnTo>
                <a:lnTo>
                  <a:pt x="7" y="41"/>
                </a:lnTo>
                <a:lnTo>
                  <a:pt x="10" y="46"/>
                </a:lnTo>
                <a:lnTo>
                  <a:pt x="13" y="51"/>
                </a:lnTo>
                <a:lnTo>
                  <a:pt x="16" y="55"/>
                </a:lnTo>
                <a:lnTo>
                  <a:pt x="19" y="60"/>
                </a:lnTo>
                <a:lnTo>
                  <a:pt x="22" y="64"/>
                </a:lnTo>
                <a:lnTo>
                  <a:pt x="25" y="68"/>
                </a:lnTo>
                <a:lnTo>
                  <a:pt x="29" y="72"/>
                </a:lnTo>
                <a:lnTo>
                  <a:pt x="34" y="75"/>
                </a:lnTo>
                <a:lnTo>
                  <a:pt x="38" y="79"/>
                </a:lnTo>
                <a:lnTo>
                  <a:pt x="39" y="79"/>
                </a:lnTo>
                <a:lnTo>
                  <a:pt x="39" y="80"/>
                </a:lnTo>
                <a:lnTo>
                  <a:pt x="40" y="80"/>
                </a:lnTo>
                <a:lnTo>
                  <a:pt x="41" y="80"/>
                </a:lnTo>
                <a:lnTo>
                  <a:pt x="43" y="82"/>
                </a:lnTo>
                <a:lnTo>
                  <a:pt x="46" y="83"/>
                </a:lnTo>
                <a:lnTo>
                  <a:pt x="48" y="85"/>
                </a:lnTo>
                <a:lnTo>
                  <a:pt x="50" y="87"/>
                </a:lnTo>
                <a:lnTo>
                  <a:pt x="53" y="88"/>
                </a:lnTo>
                <a:lnTo>
                  <a:pt x="55" y="90"/>
                </a:lnTo>
                <a:lnTo>
                  <a:pt x="58" y="92"/>
                </a:lnTo>
                <a:lnTo>
                  <a:pt x="61" y="94"/>
                </a:lnTo>
                <a:lnTo>
                  <a:pt x="61"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496" name="Freeform 8"/>
          <p:cNvSpPr>
            <a:spLocks/>
          </p:cNvSpPr>
          <p:nvPr/>
        </p:nvSpPr>
        <p:spPr bwMode="auto">
          <a:xfrm>
            <a:off x="1701800" y="3911600"/>
            <a:ext cx="101600" cy="169863"/>
          </a:xfrm>
          <a:custGeom>
            <a:avLst/>
            <a:gdLst/>
            <a:ahLst/>
            <a:cxnLst>
              <a:cxn ang="0">
                <a:pos x="0" y="0"/>
              </a:cxn>
              <a:cxn ang="0">
                <a:pos x="67" y="0"/>
              </a:cxn>
              <a:cxn ang="0">
                <a:pos x="67" y="113"/>
              </a:cxn>
              <a:cxn ang="0">
                <a:pos x="59" y="109"/>
              </a:cxn>
              <a:cxn ang="0">
                <a:pos x="52" y="105"/>
              </a:cxn>
              <a:cxn ang="0">
                <a:pos x="46" y="101"/>
              </a:cxn>
              <a:cxn ang="0">
                <a:pos x="39" y="96"/>
              </a:cxn>
              <a:cxn ang="0">
                <a:pos x="32" y="92"/>
              </a:cxn>
              <a:cxn ang="0">
                <a:pos x="26" y="89"/>
              </a:cxn>
              <a:cxn ang="0">
                <a:pos x="19" y="84"/>
              </a:cxn>
              <a:cxn ang="0">
                <a:pos x="13" y="80"/>
              </a:cxn>
              <a:cxn ang="0">
                <a:pos x="12" y="79"/>
              </a:cxn>
              <a:cxn ang="0">
                <a:pos x="11" y="79"/>
              </a:cxn>
              <a:cxn ang="0">
                <a:pos x="11" y="78"/>
              </a:cxn>
              <a:cxn ang="0">
                <a:pos x="10" y="78"/>
              </a:cxn>
              <a:cxn ang="0">
                <a:pos x="7" y="76"/>
              </a:cxn>
              <a:cxn ang="0">
                <a:pos x="4" y="74"/>
              </a:cxn>
              <a:cxn ang="0">
                <a:pos x="2" y="71"/>
              </a:cxn>
              <a:cxn ang="0">
                <a:pos x="0" y="68"/>
              </a:cxn>
              <a:cxn ang="0">
                <a:pos x="0" y="0"/>
              </a:cxn>
            </a:cxnLst>
            <a:rect l="0" t="0" r="r" b="b"/>
            <a:pathLst>
              <a:path w="68" h="114">
                <a:moveTo>
                  <a:pt x="0" y="0"/>
                </a:moveTo>
                <a:lnTo>
                  <a:pt x="67" y="0"/>
                </a:lnTo>
                <a:lnTo>
                  <a:pt x="67" y="113"/>
                </a:lnTo>
                <a:lnTo>
                  <a:pt x="59" y="109"/>
                </a:lnTo>
                <a:lnTo>
                  <a:pt x="52" y="105"/>
                </a:lnTo>
                <a:lnTo>
                  <a:pt x="46" y="101"/>
                </a:lnTo>
                <a:lnTo>
                  <a:pt x="39" y="96"/>
                </a:lnTo>
                <a:lnTo>
                  <a:pt x="32" y="92"/>
                </a:lnTo>
                <a:lnTo>
                  <a:pt x="26" y="89"/>
                </a:lnTo>
                <a:lnTo>
                  <a:pt x="19" y="84"/>
                </a:lnTo>
                <a:lnTo>
                  <a:pt x="13" y="80"/>
                </a:lnTo>
                <a:lnTo>
                  <a:pt x="12" y="79"/>
                </a:lnTo>
                <a:lnTo>
                  <a:pt x="11" y="79"/>
                </a:lnTo>
                <a:lnTo>
                  <a:pt x="11" y="78"/>
                </a:lnTo>
                <a:lnTo>
                  <a:pt x="10" y="78"/>
                </a:lnTo>
                <a:lnTo>
                  <a:pt x="7" y="76"/>
                </a:lnTo>
                <a:lnTo>
                  <a:pt x="4" y="74"/>
                </a:lnTo>
                <a:lnTo>
                  <a:pt x="2" y="71"/>
                </a:lnTo>
                <a:lnTo>
                  <a:pt x="0" y="68"/>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497" name="Freeform 9"/>
          <p:cNvSpPr>
            <a:spLocks/>
          </p:cNvSpPr>
          <p:nvPr/>
        </p:nvSpPr>
        <p:spPr bwMode="auto">
          <a:xfrm>
            <a:off x="1751013" y="3911600"/>
            <a:ext cx="101600" cy="196850"/>
          </a:xfrm>
          <a:custGeom>
            <a:avLst/>
            <a:gdLst/>
            <a:ahLst/>
            <a:cxnLst>
              <a:cxn ang="0">
                <a:pos x="0" y="0"/>
              </a:cxn>
              <a:cxn ang="0">
                <a:pos x="67" y="0"/>
              </a:cxn>
              <a:cxn ang="0">
                <a:pos x="67" y="131"/>
              </a:cxn>
              <a:cxn ang="0">
                <a:pos x="62" y="128"/>
              </a:cxn>
              <a:cxn ang="0">
                <a:pos x="57" y="126"/>
              </a:cxn>
              <a:cxn ang="0">
                <a:pos x="53" y="124"/>
              </a:cxn>
              <a:cxn ang="0">
                <a:pos x="48" y="122"/>
              </a:cxn>
              <a:cxn ang="0">
                <a:pos x="44" y="120"/>
              </a:cxn>
              <a:cxn ang="0">
                <a:pos x="40" y="117"/>
              </a:cxn>
              <a:cxn ang="0">
                <a:pos x="35" y="115"/>
              </a:cxn>
              <a:cxn ang="0">
                <a:pos x="31" y="112"/>
              </a:cxn>
              <a:cxn ang="0">
                <a:pos x="27" y="110"/>
              </a:cxn>
              <a:cxn ang="0">
                <a:pos x="23" y="107"/>
              </a:cxn>
              <a:cxn ang="0">
                <a:pos x="19" y="105"/>
              </a:cxn>
              <a:cxn ang="0">
                <a:pos x="15" y="103"/>
              </a:cxn>
              <a:cxn ang="0">
                <a:pos x="11" y="100"/>
              </a:cxn>
              <a:cxn ang="0">
                <a:pos x="7" y="98"/>
              </a:cxn>
              <a:cxn ang="0">
                <a:pos x="3" y="96"/>
              </a:cxn>
              <a:cxn ang="0">
                <a:pos x="0" y="93"/>
              </a:cxn>
              <a:cxn ang="0">
                <a:pos x="0" y="0"/>
              </a:cxn>
            </a:cxnLst>
            <a:rect l="0" t="0" r="r" b="b"/>
            <a:pathLst>
              <a:path w="68" h="132">
                <a:moveTo>
                  <a:pt x="0" y="0"/>
                </a:moveTo>
                <a:lnTo>
                  <a:pt x="67" y="0"/>
                </a:lnTo>
                <a:lnTo>
                  <a:pt x="67" y="131"/>
                </a:lnTo>
                <a:lnTo>
                  <a:pt x="62" y="128"/>
                </a:lnTo>
                <a:lnTo>
                  <a:pt x="57" y="126"/>
                </a:lnTo>
                <a:lnTo>
                  <a:pt x="53" y="124"/>
                </a:lnTo>
                <a:lnTo>
                  <a:pt x="48" y="122"/>
                </a:lnTo>
                <a:lnTo>
                  <a:pt x="44" y="120"/>
                </a:lnTo>
                <a:lnTo>
                  <a:pt x="40" y="117"/>
                </a:lnTo>
                <a:lnTo>
                  <a:pt x="35" y="115"/>
                </a:lnTo>
                <a:lnTo>
                  <a:pt x="31" y="112"/>
                </a:lnTo>
                <a:lnTo>
                  <a:pt x="27" y="110"/>
                </a:lnTo>
                <a:lnTo>
                  <a:pt x="23" y="107"/>
                </a:lnTo>
                <a:lnTo>
                  <a:pt x="19" y="105"/>
                </a:lnTo>
                <a:lnTo>
                  <a:pt x="15" y="103"/>
                </a:lnTo>
                <a:lnTo>
                  <a:pt x="11" y="100"/>
                </a:lnTo>
                <a:lnTo>
                  <a:pt x="7" y="98"/>
                </a:lnTo>
                <a:lnTo>
                  <a:pt x="3" y="96"/>
                </a:lnTo>
                <a:lnTo>
                  <a:pt x="0" y="93"/>
                </a:lnTo>
                <a:lnTo>
                  <a:pt x="0" y="0"/>
                </a:lnTo>
              </a:path>
            </a:pathLst>
          </a:custGeom>
          <a:solidFill>
            <a:srgbClr val="FF070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498" name="Freeform 10"/>
          <p:cNvSpPr>
            <a:spLocks/>
          </p:cNvSpPr>
          <p:nvPr/>
        </p:nvSpPr>
        <p:spPr bwMode="auto">
          <a:xfrm>
            <a:off x="1801813" y="3911600"/>
            <a:ext cx="100012" cy="219075"/>
          </a:xfrm>
          <a:custGeom>
            <a:avLst/>
            <a:gdLst/>
            <a:ahLst/>
            <a:cxnLst>
              <a:cxn ang="0">
                <a:pos x="66" y="0"/>
              </a:cxn>
              <a:cxn ang="0">
                <a:pos x="65" y="0"/>
              </a:cxn>
              <a:cxn ang="0">
                <a:pos x="66" y="0"/>
              </a:cxn>
              <a:cxn ang="0">
                <a:pos x="0" y="0"/>
              </a:cxn>
              <a:cxn ang="0">
                <a:pos x="66" y="0"/>
              </a:cxn>
              <a:cxn ang="0">
                <a:pos x="66" y="146"/>
              </a:cxn>
              <a:cxn ang="0">
                <a:pos x="61" y="143"/>
              </a:cxn>
              <a:cxn ang="0">
                <a:pos x="57" y="142"/>
              </a:cxn>
              <a:cxn ang="0">
                <a:pos x="52" y="139"/>
              </a:cxn>
              <a:cxn ang="0">
                <a:pos x="48" y="138"/>
              </a:cxn>
              <a:cxn ang="0">
                <a:pos x="44" y="135"/>
              </a:cxn>
              <a:cxn ang="0">
                <a:pos x="40" y="133"/>
              </a:cxn>
              <a:cxn ang="0">
                <a:pos x="36" y="132"/>
              </a:cxn>
              <a:cxn ang="0">
                <a:pos x="31" y="129"/>
              </a:cxn>
              <a:cxn ang="0">
                <a:pos x="27" y="127"/>
              </a:cxn>
              <a:cxn ang="0">
                <a:pos x="23" y="125"/>
              </a:cxn>
              <a:cxn ang="0">
                <a:pos x="19" y="123"/>
              </a:cxn>
              <a:cxn ang="0">
                <a:pos x="14" y="122"/>
              </a:cxn>
              <a:cxn ang="0">
                <a:pos x="11" y="119"/>
              </a:cxn>
              <a:cxn ang="0">
                <a:pos x="7" y="117"/>
              </a:cxn>
              <a:cxn ang="0">
                <a:pos x="3" y="115"/>
              </a:cxn>
              <a:cxn ang="0">
                <a:pos x="0" y="112"/>
              </a:cxn>
              <a:cxn ang="0">
                <a:pos x="0" y="0"/>
              </a:cxn>
              <a:cxn ang="0">
                <a:pos x="66" y="0"/>
              </a:cxn>
            </a:cxnLst>
            <a:rect l="0" t="0" r="r" b="b"/>
            <a:pathLst>
              <a:path w="67" h="147">
                <a:moveTo>
                  <a:pt x="66" y="0"/>
                </a:moveTo>
                <a:lnTo>
                  <a:pt x="65" y="0"/>
                </a:lnTo>
                <a:lnTo>
                  <a:pt x="66" y="0"/>
                </a:lnTo>
                <a:lnTo>
                  <a:pt x="0" y="0"/>
                </a:lnTo>
                <a:lnTo>
                  <a:pt x="66" y="0"/>
                </a:lnTo>
                <a:lnTo>
                  <a:pt x="66" y="146"/>
                </a:lnTo>
                <a:lnTo>
                  <a:pt x="61" y="143"/>
                </a:lnTo>
                <a:lnTo>
                  <a:pt x="57" y="142"/>
                </a:lnTo>
                <a:lnTo>
                  <a:pt x="52" y="139"/>
                </a:lnTo>
                <a:lnTo>
                  <a:pt x="48" y="138"/>
                </a:lnTo>
                <a:lnTo>
                  <a:pt x="44" y="135"/>
                </a:lnTo>
                <a:lnTo>
                  <a:pt x="40" y="133"/>
                </a:lnTo>
                <a:lnTo>
                  <a:pt x="36" y="132"/>
                </a:lnTo>
                <a:lnTo>
                  <a:pt x="31" y="129"/>
                </a:lnTo>
                <a:lnTo>
                  <a:pt x="27" y="127"/>
                </a:lnTo>
                <a:lnTo>
                  <a:pt x="23" y="125"/>
                </a:lnTo>
                <a:lnTo>
                  <a:pt x="19" y="123"/>
                </a:lnTo>
                <a:lnTo>
                  <a:pt x="14" y="122"/>
                </a:lnTo>
                <a:lnTo>
                  <a:pt x="11" y="119"/>
                </a:lnTo>
                <a:lnTo>
                  <a:pt x="7" y="117"/>
                </a:lnTo>
                <a:lnTo>
                  <a:pt x="3" y="115"/>
                </a:lnTo>
                <a:lnTo>
                  <a:pt x="0" y="112"/>
                </a:lnTo>
                <a:lnTo>
                  <a:pt x="0" y="0"/>
                </a:lnTo>
                <a:lnTo>
                  <a:pt x="66" y="0"/>
                </a:lnTo>
              </a:path>
            </a:pathLst>
          </a:custGeom>
          <a:solidFill>
            <a:srgbClr val="FF1C1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499" name="Freeform 11"/>
          <p:cNvSpPr>
            <a:spLocks/>
          </p:cNvSpPr>
          <p:nvPr/>
        </p:nvSpPr>
        <p:spPr bwMode="auto">
          <a:xfrm>
            <a:off x="1851025" y="3910013"/>
            <a:ext cx="100013" cy="241300"/>
          </a:xfrm>
          <a:custGeom>
            <a:avLst/>
            <a:gdLst/>
            <a:ahLst/>
            <a:cxnLst>
              <a:cxn ang="0">
                <a:pos x="66" y="0"/>
              </a:cxn>
              <a:cxn ang="0">
                <a:pos x="33" y="0"/>
              </a:cxn>
              <a:cxn ang="0">
                <a:pos x="32" y="0"/>
              </a:cxn>
              <a:cxn ang="0">
                <a:pos x="32" y="1"/>
              </a:cxn>
              <a:cxn ang="0">
                <a:pos x="33" y="1"/>
              </a:cxn>
              <a:cxn ang="0">
                <a:pos x="32" y="1"/>
              </a:cxn>
              <a:cxn ang="0">
                <a:pos x="0" y="1"/>
              </a:cxn>
              <a:cxn ang="0">
                <a:pos x="0" y="132"/>
              </a:cxn>
              <a:cxn ang="0">
                <a:pos x="3" y="133"/>
              </a:cxn>
              <a:cxn ang="0">
                <a:pos x="7" y="136"/>
              </a:cxn>
              <a:cxn ang="0">
                <a:pos x="11" y="137"/>
              </a:cxn>
              <a:cxn ang="0">
                <a:pos x="14" y="140"/>
              </a:cxn>
              <a:cxn ang="0">
                <a:pos x="19" y="141"/>
              </a:cxn>
              <a:cxn ang="0">
                <a:pos x="23" y="143"/>
              </a:cxn>
              <a:cxn ang="0">
                <a:pos x="27" y="145"/>
              </a:cxn>
              <a:cxn ang="0">
                <a:pos x="31" y="147"/>
              </a:cxn>
              <a:cxn ang="0">
                <a:pos x="36" y="149"/>
              </a:cxn>
              <a:cxn ang="0">
                <a:pos x="40" y="150"/>
              </a:cxn>
              <a:cxn ang="0">
                <a:pos x="44" y="152"/>
              </a:cxn>
              <a:cxn ang="0">
                <a:pos x="48" y="154"/>
              </a:cxn>
              <a:cxn ang="0">
                <a:pos x="52" y="156"/>
              </a:cxn>
              <a:cxn ang="0">
                <a:pos x="57" y="157"/>
              </a:cxn>
              <a:cxn ang="0">
                <a:pos x="61" y="159"/>
              </a:cxn>
              <a:cxn ang="0">
                <a:pos x="66" y="161"/>
              </a:cxn>
              <a:cxn ang="0">
                <a:pos x="66" y="0"/>
              </a:cxn>
            </a:cxnLst>
            <a:rect l="0" t="0" r="r" b="b"/>
            <a:pathLst>
              <a:path w="67" h="162">
                <a:moveTo>
                  <a:pt x="66" y="0"/>
                </a:moveTo>
                <a:lnTo>
                  <a:pt x="33" y="0"/>
                </a:lnTo>
                <a:lnTo>
                  <a:pt x="32" y="0"/>
                </a:lnTo>
                <a:lnTo>
                  <a:pt x="32" y="1"/>
                </a:lnTo>
                <a:lnTo>
                  <a:pt x="33" y="1"/>
                </a:lnTo>
                <a:lnTo>
                  <a:pt x="32" y="1"/>
                </a:lnTo>
                <a:lnTo>
                  <a:pt x="0" y="1"/>
                </a:lnTo>
                <a:lnTo>
                  <a:pt x="0" y="132"/>
                </a:lnTo>
                <a:lnTo>
                  <a:pt x="3" y="133"/>
                </a:lnTo>
                <a:lnTo>
                  <a:pt x="7" y="136"/>
                </a:lnTo>
                <a:lnTo>
                  <a:pt x="11" y="137"/>
                </a:lnTo>
                <a:lnTo>
                  <a:pt x="14" y="140"/>
                </a:lnTo>
                <a:lnTo>
                  <a:pt x="19" y="141"/>
                </a:lnTo>
                <a:lnTo>
                  <a:pt x="23" y="143"/>
                </a:lnTo>
                <a:lnTo>
                  <a:pt x="27" y="145"/>
                </a:lnTo>
                <a:lnTo>
                  <a:pt x="31" y="147"/>
                </a:lnTo>
                <a:lnTo>
                  <a:pt x="36" y="149"/>
                </a:lnTo>
                <a:lnTo>
                  <a:pt x="40" y="150"/>
                </a:lnTo>
                <a:lnTo>
                  <a:pt x="44" y="152"/>
                </a:lnTo>
                <a:lnTo>
                  <a:pt x="48" y="154"/>
                </a:lnTo>
                <a:lnTo>
                  <a:pt x="52" y="156"/>
                </a:lnTo>
                <a:lnTo>
                  <a:pt x="57" y="157"/>
                </a:lnTo>
                <a:lnTo>
                  <a:pt x="61" y="159"/>
                </a:lnTo>
                <a:lnTo>
                  <a:pt x="66" y="161"/>
                </a:lnTo>
                <a:lnTo>
                  <a:pt x="66" y="0"/>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0" name="Freeform 12"/>
          <p:cNvSpPr>
            <a:spLocks/>
          </p:cNvSpPr>
          <p:nvPr/>
        </p:nvSpPr>
        <p:spPr bwMode="auto">
          <a:xfrm>
            <a:off x="1898650" y="3910013"/>
            <a:ext cx="103188" cy="258762"/>
          </a:xfrm>
          <a:custGeom>
            <a:avLst/>
            <a:gdLst/>
            <a:ahLst/>
            <a:cxnLst>
              <a:cxn ang="0">
                <a:pos x="68" y="0"/>
              </a:cxn>
              <a:cxn ang="0">
                <a:pos x="0" y="0"/>
              </a:cxn>
              <a:cxn ang="0">
                <a:pos x="0" y="1"/>
              </a:cxn>
              <a:cxn ang="0">
                <a:pos x="68" y="0"/>
              </a:cxn>
              <a:cxn ang="0">
                <a:pos x="0" y="1"/>
              </a:cxn>
              <a:cxn ang="0">
                <a:pos x="68" y="172"/>
              </a:cxn>
              <a:cxn ang="0">
                <a:pos x="63" y="170"/>
              </a:cxn>
              <a:cxn ang="0">
                <a:pos x="59" y="168"/>
              </a:cxn>
              <a:cxn ang="0">
                <a:pos x="54" y="168"/>
              </a:cxn>
              <a:cxn ang="0">
                <a:pos x="50" y="166"/>
              </a:cxn>
              <a:cxn ang="0">
                <a:pos x="45" y="165"/>
              </a:cxn>
              <a:cxn ang="0">
                <a:pos x="41" y="163"/>
              </a:cxn>
              <a:cxn ang="0">
                <a:pos x="37" y="161"/>
              </a:cxn>
              <a:cxn ang="0">
                <a:pos x="33" y="159"/>
              </a:cxn>
              <a:cxn ang="0">
                <a:pos x="29" y="158"/>
              </a:cxn>
              <a:cxn ang="0">
                <a:pos x="24" y="156"/>
              </a:cxn>
              <a:cxn ang="0">
                <a:pos x="20" y="155"/>
              </a:cxn>
              <a:cxn ang="0">
                <a:pos x="16" y="154"/>
              </a:cxn>
              <a:cxn ang="0">
                <a:pos x="12" y="151"/>
              </a:cxn>
              <a:cxn ang="0">
                <a:pos x="8" y="150"/>
              </a:cxn>
              <a:cxn ang="0">
                <a:pos x="4" y="148"/>
              </a:cxn>
              <a:cxn ang="0">
                <a:pos x="0" y="147"/>
              </a:cxn>
              <a:cxn ang="0">
                <a:pos x="0" y="1"/>
              </a:cxn>
              <a:cxn ang="0">
                <a:pos x="68" y="172"/>
              </a:cxn>
              <a:cxn ang="0">
                <a:pos x="68" y="0"/>
              </a:cxn>
            </a:cxnLst>
            <a:rect l="0" t="0" r="r" b="b"/>
            <a:pathLst>
              <a:path w="69" h="173">
                <a:moveTo>
                  <a:pt x="68" y="0"/>
                </a:moveTo>
                <a:lnTo>
                  <a:pt x="0" y="0"/>
                </a:lnTo>
                <a:lnTo>
                  <a:pt x="0" y="1"/>
                </a:lnTo>
                <a:lnTo>
                  <a:pt x="68" y="0"/>
                </a:lnTo>
                <a:lnTo>
                  <a:pt x="0" y="1"/>
                </a:lnTo>
                <a:lnTo>
                  <a:pt x="68" y="172"/>
                </a:lnTo>
                <a:lnTo>
                  <a:pt x="63" y="170"/>
                </a:lnTo>
                <a:lnTo>
                  <a:pt x="59" y="168"/>
                </a:lnTo>
                <a:lnTo>
                  <a:pt x="54" y="168"/>
                </a:lnTo>
                <a:lnTo>
                  <a:pt x="50" y="166"/>
                </a:lnTo>
                <a:lnTo>
                  <a:pt x="45" y="165"/>
                </a:lnTo>
                <a:lnTo>
                  <a:pt x="41" y="163"/>
                </a:lnTo>
                <a:lnTo>
                  <a:pt x="37" y="161"/>
                </a:lnTo>
                <a:lnTo>
                  <a:pt x="33" y="159"/>
                </a:lnTo>
                <a:lnTo>
                  <a:pt x="29" y="158"/>
                </a:lnTo>
                <a:lnTo>
                  <a:pt x="24" y="156"/>
                </a:lnTo>
                <a:lnTo>
                  <a:pt x="20" y="155"/>
                </a:lnTo>
                <a:lnTo>
                  <a:pt x="16" y="154"/>
                </a:lnTo>
                <a:lnTo>
                  <a:pt x="12" y="151"/>
                </a:lnTo>
                <a:lnTo>
                  <a:pt x="8" y="150"/>
                </a:lnTo>
                <a:lnTo>
                  <a:pt x="4" y="148"/>
                </a:lnTo>
                <a:lnTo>
                  <a:pt x="0" y="147"/>
                </a:lnTo>
                <a:lnTo>
                  <a:pt x="0" y="1"/>
                </a:lnTo>
                <a:lnTo>
                  <a:pt x="68" y="172"/>
                </a:lnTo>
                <a:lnTo>
                  <a:pt x="68" y="0"/>
                </a:lnTo>
              </a:path>
            </a:pathLst>
          </a:custGeom>
          <a:solidFill>
            <a:srgbClr val="FF3F3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1" name="Freeform 13"/>
          <p:cNvSpPr>
            <a:spLocks/>
          </p:cNvSpPr>
          <p:nvPr/>
        </p:nvSpPr>
        <p:spPr bwMode="auto">
          <a:xfrm>
            <a:off x="1949450" y="3910013"/>
            <a:ext cx="100013" cy="274637"/>
          </a:xfrm>
          <a:custGeom>
            <a:avLst/>
            <a:gdLst/>
            <a:ahLst/>
            <a:cxnLst>
              <a:cxn ang="0">
                <a:pos x="0" y="0"/>
              </a:cxn>
              <a:cxn ang="0">
                <a:pos x="66" y="0"/>
              </a:cxn>
              <a:cxn ang="0">
                <a:pos x="66" y="183"/>
              </a:cxn>
              <a:cxn ang="0">
                <a:pos x="62" y="182"/>
              </a:cxn>
              <a:cxn ang="0">
                <a:pos x="58" y="180"/>
              </a:cxn>
              <a:cxn ang="0">
                <a:pos x="53" y="179"/>
              </a:cxn>
              <a:cxn ang="0">
                <a:pos x="49" y="177"/>
              </a:cxn>
              <a:cxn ang="0">
                <a:pos x="44" y="176"/>
              </a:cxn>
              <a:cxn ang="0">
                <a:pos x="40" y="175"/>
              </a:cxn>
              <a:cxn ang="0">
                <a:pos x="36" y="173"/>
              </a:cxn>
              <a:cxn ang="0">
                <a:pos x="32" y="172"/>
              </a:cxn>
              <a:cxn ang="0">
                <a:pos x="28" y="170"/>
              </a:cxn>
              <a:cxn ang="0">
                <a:pos x="23" y="169"/>
              </a:cxn>
              <a:cxn ang="0">
                <a:pos x="19" y="167"/>
              </a:cxn>
              <a:cxn ang="0">
                <a:pos x="15" y="166"/>
              </a:cxn>
              <a:cxn ang="0">
                <a:pos x="11" y="165"/>
              </a:cxn>
              <a:cxn ang="0">
                <a:pos x="7" y="163"/>
              </a:cxn>
              <a:cxn ang="0">
                <a:pos x="3" y="162"/>
              </a:cxn>
              <a:cxn ang="0">
                <a:pos x="0" y="160"/>
              </a:cxn>
              <a:cxn ang="0">
                <a:pos x="0" y="0"/>
              </a:cxn>
            </a:cxnLst>
            <a:rect l="0" t="0" r="r" b="b"/>
            <a:pathLst>
              <a:path w="67" h="184">
                <a:moveTo>
                  <a:pt x="0" y="0"/>
                </a:moveTo>
                <a:lnTo>
                  <a:pt x="66" y="0"/>
                </a:lnTo>
                <a:lnTo>
                  <a:pt x="66" y="183"/>
                </a:lnTo>
                <a:lnTo>
                  <a:pt x="62" y="182"/>
                </a:lnTo>
                <a:lnTo>
                  <a:pt x="58" y="180"/>
                </a:lnTo>
                <a:lnTo>
                  <a:pt x="53" y="179"/>
                </a:lnTo>
                <a:lnTo>
                  <a:pt x="49" y="177"/>
                </a:lnTo>
                <a:lnTo>
                  <a:pt x="44" y="176"/>
                </a:lnTo>
                <a:lnTo>
                  <a:pt x="40" y="175"/>
                </a:lnTo>
                <a:lnTo>
                  <a:pt x="36" y="173"/>
                </a:lnTo>
                <a:lnTo>
                  <a:pt x="32" y="172"/>
                </a:lnTo>
                <a:lnTo>
                  <a:pt x="28" y="170"/>
                </a:lnTo>
                <a:lnTo>
                  <a:pt x="23" y="169"/>
                </a:lnTo>
                <a:lnTo>
                  <a:pt x="19" y="167"/>
                </a:lnTo>
                <a:lnTo>
                  <a:pt x="15" y="166"/>
                </a:lnTo>
                <a:lnTo>
                  <a:pt x="11" y="165"/>
                </a:lnTo>
                <a:lnTo>
                  <a:pt x="7" y="163"/>
                </a:lnTo>
                <a:lnTo>
                  <a:pt x="3" y="162"/>
                </a:lnTo>
                <a:lnTo>
                  <a:pt x="0" y="160"/>
                </a:lnTo>
                <a:lnTo>
                  <a:pt x="0" y="0"/>
                </a:lnTo>
              </a:path>
            </a:pathLst>
          </a:custGeom>
          <a:solidFill>
            <a:srgbClr val="FF4D4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2" name="Freeform 14"/>
          <p:cNvSpPr>
            <a:spLocks/>
          </p:cNvSpPr>
          <p:nvPr/>
        </p:nvSpPr>
        <p:spPr bwMode="auto">
          <a:xfrm>
            <a:off x="2000250" y="3910013"/>
            <a:ext cx="98425" cy="288925"/>
          </a:xfrm>
          <a:custGeom>
            <a:avLst/>
            <a:gdLst/>
            <a:ahLst/>
            <a:cxnLst>
              <a:cxn ang="0">
                <a:pos x="0" y="0"/>
              </a:cxn>
              <a:cxn ang="0">
                <a:pos x="65" y="0"/>
              </a:cxn>
              <a:cxn ang="0">
                <a:pos x="65" y="192"/>
              </a:cxn>
              <a:cxn ang="0">
                <a:pos x="61" y="190"/>
              </a:cxn>
              <a:cxn ang="0">
                <a:pos x="57" y="189"/>
              </a:cxn>
              <a:cxn ang="0">
                <a:pos x="52" y="188"/>
              </a:cxn>
              <a:cxn ang="0">
                <a:pos x="48" y="187"/>
              </a:cxn>
              <a:cxn ang="0">
                <a:pos x="43" y="185"/>
              </a:cxn>
              <a:cxn ang="0">
                <a:pos x="39" y="185"/>
              </a:cxn>
              <a:cxn ang="0">
                <a:pos x="36" y="183"/>
              </a:cxn>
              <a:cxn ang="0">
                <a:pos x="31" y="182"/>
              </a:cxn>
              <a:cxn ang="0">
                <a:pos x="28" y="181"/>
              </a:cxn>
              <a:cxn ang="0">
                <a:pos x="23" y="180"/>
              </a:cxn>
              <a:cxn ang="0">
                <a:pos x="19" y="178"/>
              </a:cxn>
              <a:cxn ang="0">
                <a:pos x="15" y="177"/>
              </a:cxn>
              <a:cxn ang="0">
                <a:pos x="11" y="175"/>
              </a:cxn>
              <a:cxn ang="0">
                <a:pos x="7" y="175"/>
              </a:cxn>
              <a:cxn ang="0">
                <a:pos x="3" y="173"/>
              </a:cxn>
              <a:cxn ang="0">
                <a:pos x="0" y="171"/>
              </a:cxn>
              <a:cxn ang="0">
                <a:pos x="0" y="0"/>
              </a:cxn>
            </a:cxnLst>
            <a:rect l="0" t="0" r="r" b="b"/>
            <a:pathLst>
              <a:path w="66" h="193">
                <a:moveTo>
                  <a:pt x="0" y="0"/>
                </a:moveTo>
                <a:lnTo>
                  <a:pt x="65" y="0"/>
                </a:lnTo>
                <a:lnTo>
                  <a:pt x="65" y="192"/>
                </a:lnTo>
                <a:lnTo>
                  <a:pt x="61" y="190"/>
                </a:lnTo>
                <a:lnTo>
                  <a:pt x="57" y="189"/>
                </a:lnTo>
                <a:lnTo>
                  <a:pt x="52" y="188"/>
                </a:lnTo>
                <a:lnTo>
                  <a:pt x="48" y="187"/>
                </a:lnTo>
                <a:lnTo>
                  <a:pt x="43" y="185"/>
                </a:lnTo>
                <a:lnTo>
                  <a:pt x="39" y="185"/>
                </a:lnTo>
                <a:lnTo>
                  <a:pt x="36" y="183"/>
                </a:lnTo>
                <a:lnTo>
                  <a:pt x="31" y="182"/>
                </a:lnTo>
                <a:lnTo>
                  <a:pt x="28" y="181"/>
                </a:lnTo>
                <a:lnTo>
                  <a:pt x="23" y="180"/>
                </a:lnTo>
                <a:lnTo>
                  <a:pt x="19" y="178"/>
                </a:lnTo>
                <a:lnTo>
                  <a:pt x="15" y="177"/>
                </a:lnTo>
                <a:lnTo>
                  <a:pt x="11" y="175"/>
                </a:lnTo>
                <a:lnTo>
                  <a:pt x="7" y="175"/>
                </a:lnTo>
                <a:lnTo>
                  <a:pt x="3" y="173"/>
                </a:lnTo>
                <a:lnTo>
                  <a:pt x="0" y="171"/>
                </a:lnTo>
                <a:lnTo>
                  <a:pt x="0" y="0"/>
                </a:lnTo>
              </a:path>
            </a:pathLst>
          </a:custGeom>
          <a:solidFill>
            <a:srgbClr val="FF636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3" name="Freeform 15"/>
          <p:cNvSpPr>
            <a:spLocks/>
          </p:cNvSpPr>
          <p:nvPr/>
        </p:nvSpPr>
        <p:spPr bwMode="auto">
          <a:xfrm>
            <a:off x="2047875" y="3910013"/>
            <a:ext cx="100013" cy="301625"/>
          </a:xfrm>
          <a:custGeom>
            <a:avLst/>
            <a:gdLst/>
            <a:ahLst/>
            <a:cxnLst>
              <a:cxn ang="0">
                <a:pos x="0" y="0"/>
              </a:cxn>
              <a:cxn ang="0">
                <a:pos x="66" y="0"/>
              </a:cxn>
              <a:cxn ang="0">
                <a:pos x="66" y="201"/>
              </a:cxn>
              <a:cxn ang="0">
                <a:pos x="62" y="199"/>
              </a:cxn>
              <a:cxn ang="0">
                <a:pos x="57" y="198"/>
              </a:cxn>
              <a:cxn ang="0">
                <a:pos x="53" y="197"/>
              </a:cxn>
              <a:cxn ang="0">
                <a:pos x="49" y="196"/>
              </a:cxn>
              <a:cxn ang="0">
                <a:pos x="45" y="195"/>
              </a:cxn>
              <a:cxn ang="0">
                <a:pos x="40" y="194"/>
              </a:cxn>
              <a:cxn ang="0">
                <a:pos x="36" y="193"/>
              </a:cxn>
              <a:cxn ang="0">
                <a:pos x="33" y="192"/>
              </a:cxn>
              <a:cxn ang="0">
                <a:pos x="28" y="190"/>
              </a:cxn>
              <a:cxn ang="0">
                <a:pos x="24" y="190"/>
              </a:cxn>
              <a:cxn ang="0">
                <a:pos x="20" y="188"/>
              </a:cxn>
              <a:cxn ang="0">
                <a:pos x="16" y="187"/>
              </a:cxn>
              <a:cxn ang="0">
                <a:pos x="12" y="186"/>
              </a:cxn>
              <a:cxn ang="0">
                <a:pos x="8" y="185"/>
              </a:cxn>
              <a:cxn ang="0">
                <a:pos x="3" y="184"/>
              </a:cxn>
              <a:cxn ang="0">
                <a:pos x="0" y="183"/>
              </a:cxn>
              <a:cxn ang="0">
                <a:pos x="0" y="0"/>
              </a:cxn>
            </a:cxnLst>
            <a:rect l="0" t="0" r="r" b="b"/>
            <a:pathLst>
              <a:path w="67" h="202">
                <a:moveTo>
                  <a:pt x="0" y="0"/>
                </a:moveTo>
                <a:lnTo>
                  <a:pt x="66" y="0"/>
                </a:lnTo>
                <a:lnTo>
                  <a:pt x="66" y="201"/>
                </a:lnTo>
                <a:lnTo>
                  <a:pt x="62" y="199"/>
                </a:lnTo>
                <a:lnTo>
                  <a:pt x="57" y="198"/>
                </a:lnTo>
                <a:lnTo>
                  <a:pt x="53" y="197"/>
                </a:lnTo>
                <a:lnTo>
                  <a:pt x="49" y="196"/>
                </a:lnTo>
                <a:lnTo>
                  <a:pt x="45" y="195"/>
                </a:lnTo>
                <a:lnTo>
                  <a:pt x="40" y="194"/>
                </a:lnTo>
                <a:lnTo>
                  <a:pt x="36" y="193"/>
                </a:lnTo>
                <a:lnTo>
                  <a:pt x="33" y="192"/>
                </a:lnTo>
                <a:lnTo>
                  <a:pt x="28" y="190"/>
                </a:lnTo>
                <a:lnTo>
                  <a:pt x="24" y="190"/>
                </a:lnTo>
                <a:lnTo>
                  <a:pt x="20" y="188"/>
                </a:lnTo>
                <a:lnTo>
                  <a:pt x="16" y="187"/>
                </a:lnTo>
                <a:lnTo>
                  <a:pt x="12" y="186"/>
                </a:lnTo>
                <a:lnTo>
                  <a:pt x="8" y="185"/>
                </a:lnTo>
                <a:lnTo>
                  <a:pt x="3" y="184"/>
                </a:lnTo>
                <a:lnTo>
                  <a:pt x="0" y="183"/>
                </a:lnTo>
                <a:lnTo>
                  <a:pt x="0" y="0"/>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4" name="Freeform 16"/>
          <p:cNvSpPr>
            <a:spLocks/>
          </p:cNvSpPr>
          <p:nvPr/>
        </p:nvSpPr>
        <p:spPr bwMode="auto">
          <a:xfrm>
            <a:off x="2097088" y="3910013"/>
            <a:ext cx="101600" cy="314325"/>
          </a:xfrm>
          <a:custGeom>
            <a:avLst/>
            <a:gdLst/>
            <a:ahLst/>
            <a:cxnLst>
              <a:cxn ang="0">
                <a:pos x="0" y="0"/>
              </a:cxn>
              <a:cxn ang="0">
                <a:pos x="67" y="0"/>
              </a:cxn>
              <a:cxn ang="0">
                <a:pos x="67" y="209"/>
              </a:cxn>
              <a:cxn ang="0">
                <a:pos x="63" y="208"/>
              </a:cxn>
              <a:cxn ang="0">
                <a:pos x="58" y="206"/>
              </a:cxn>
              <a:cxn ang="0">
                <a:pos x="54" y="205"/>
              </a:cxn>
              <a:cxn ang="0">
                <a:pos x="50" y="205"/>
              </a:cxn>
              <a:cxn ang="0">
                <a:pos x="46" y="204"/>
              </a:cxn>
              <a:cxn ang="0">
                <a:pos x="41" y="202"/>
              </a:cxn>
              <a:cxn ang="0">
                <a:pos x="37" y="202"/>
              </a:cxn>
              <a:cxn ang="0">
                <a:pos x="33" y="201"/>
              </a:cxn>
              <a:cxn ang="0">
                <a:pos x="28" y="200"/>
              </a:cxn>
              <a:cxn ang="0">
                <a:pos x="24" y="198"/>
              </a:cxn>
              <a:cxn ang="0">
                <a:pos x="20" y="198"/>
              </a:cxn>
              <a:cxn ang="0">
                <a:pos x="16" y="196"/>
              </a:cxn>
              <a:cxn ang="0">
                <a:pos x="12" y="195"/>
              </a:cxn>
              <a:cxn ang="0">
                <a:pos x="8" y="195"/>
              </a:cxn>
              <a:cxn ang="0">
                <a:pos x="3" y="193"/>
              </a:cxn>
              <a:cxn ang="0">
                <a:pos x="0" y="192"/>
              </a:cxn>
              <a:cxn ang="0">
                <a:pos x="0" y="0"/>
              </a:cxn>
            </a:cxnLst>
            <a:rect l="0" t="0" r="r" b="b"/>
            <a:pathLst>
              <a:path w="68" h="210">
                <a:moveTo>
                  <a:pt x="0" y="0"/>
                </a:moveTo>
                <a:lnTo>
                  <a:pt x="67" y="0"/>
                </a:lnTo>
                <a:lnTo>
                  <a:pt x="67" y="209"/>
                </a:lnTo>
                <a:lnTo>
                  <a:pt x="63" y="208"/>
                </a:lnTo>
                <a:lnTo>
                  <a:pt x="58" y="206"/>
                </a:lnTo>
                <a:lnTo>
                  <a:pt x="54" y="205"/>
                </a:lnTo>
                <a:lnTo>
                  <a:pt x="50" y="205"/>
                </a:lnTo>
                <a:lnTo>
                  <a:pt x="46" y="204"/>
                </a:lnTo>
                <a:lnTo>
                  <a:pt x="41" y="202"/>
                </a:lnTo>
                <a:lnTo>
                  <a:pt x="37" y="202"/>
                </a:lnTo>
                <a:lnTo>
                  <a:pt x="33" y="201"/>
                </a:lnTo>
                <a:lnTo>
                  <a:pt x="28" y="200"/>
                </a:lnTo>
                <a:lnTo>
                  <a:pt x="24" y="198"/>
                </a:lnTo>
                <a:lnTo>
                  <a:pt x="20" y="198"/>
                </a:lnTo>
                <a:lnTo>
                  <a:pt x="16" y="196"/>
                </a:lnTo>
                <a:lnTo>
                  <a:pt x="12" y="195"/>
                </a:lnTo>
                <a:lnTo>
                  <a:pt x="8" y="195"/>
                </a:lnTo>
                <a:lnTo>
                  <a:pt x="3" y="193"/>
                </a:lnTo>
                <a:lnTo>
                  <a:pt x="0" y="192"/>
                </a:lnTo>
                <a:lnTo>
                  <a:pt x="0" y="0"/>
                </a:lnTo>
              </a:path>
            </a:pathLst>
          </a:custGeom>
          <a:solidFill>
            <a:srgbClr val="FF7F7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5" name="Freeform 17"/>
          <p:cNvSpPr>
            <a:spLocks/>
          </p:cNvSpPr>
          <p:nvPr/>
        </p:nvSpPr>
        <p:spPr bwMode="auto">
          <a:xfrm>
            <a:off x="2146300" y="3910013"/>
            <a:ext cx="101600" cy="322262"/>
          </a:xfrm>
          <a:custGeom>
            <a:avLst/>
            <a:gdLst/>
            <a:ahLst/>
            <a:cxnLst>
              <a:cxn ang="0">
                <a:pos x="0" y="0"/>
              </a:cxn>
              <a:cxn ang="0">
                <a:pos x="67" y="0"/>
              </a:cxn>
              <a:cxn ang="0">
                <a:pos x="67" y="215"/>
              </a:cxn>
              <a:cxn ang="0">
                <a:pos x="63" y="214"/>
              </a:cxn>
              <a:cxn ang="0">
                <a:pos x="58" y="213"/>
              </a:cxn>
              <a:cxn ang="0">
                <a:pos x="54" y="212"/>
              </a:cxn>
              <a:cxn ang="0">
                <a:pos x="50" y="211"/>
              </a:cxn>
              <a:cxn ang="0">
                <a:pos x="46" y="211"/>
              </a:cxn>
              <a:cxn ang="0">
                <a:pos x="41" y="210"/>
              </a:cxn>
              <a:cxn ang="0">
                <a:pos x="37" y="209"/>
              </a:cxn>
              <a:cxn ang="0">
                <a:pos x="33" y="208"/>
              </a:cxn>
              <a:cxn ang="0">
                <a:pos x="28" y="207"/>
              </a:cxn>
              <a:cxn ang="0">
                <a:pos x="24" y="206"/>
              </a:cxn>
              <a:cxn ang="0">
                <a:pos x="20" y="205"/>
              </a:cxn>
              <a:cxn ang="0">
                <a:pos x="16" y="204"/>
              </a:cxn>
              <a:cxn ang="0">
                <a:pos x="12" y="204"/>
              </a:cxn>
              <a:cxn ang="0">
                <a:pos x="8" y="202"/>
              </a:cxn>
              <a:cxn ang="0">
                <a:pos x="3" y="201"/>
              </a:cxn>
              <a:cxn ang="0">
                <a:pos x="0" y="201"/>
              </a:cxn>
              <a:cxn ang="0">
                <a:pos x="0" y="0"/>
              </a:cxn>
            </a:cxnLst>
            <a:rect l="0" t="0" r="r" b="b"/>
            <a:pathLst>
              <a:path w="68" h="216">
                <a:moveTo>
                  <a:pt x="0" y="0"/>
                </a:moveTo>
                <a:lnTo>
                  <a:pt x="67" y="0"/>
                </a:lnTo>
                <a:lnTo>
                  <a:pt x="67" y="215"/>
                </a:lnTo>
                <a:lnTo>
                  <a:pt x="63" y="214"/>
                </a:lnTo>
                <a:lnTo>
                  <a:pt x="58" y="213"/>
                </a:lnTo>
                <a:lnTo>
                  <a:pt x="54" y="212"/>
                </a:lnTo>
                <a:lnTo>
                  <a:pt x="50" y="211"/>
                </a:lnTo>
                <a:lnTo>
                  <a:pt x="46" y="211"/>
                </a:lnTo>
                <a:lnTo>
                  <a:pt x="41" y="210"/>
                </a:lnTo>
                <a:lnTo>
                  <a:pt x="37" y="209"/>
                </a:lnTo>
                <a:lnTo>
                  <a:pt x="33" y="208"/>
                </a:lnTo>
                <a:lnTo>
                  <a:pt x="28" y="207"/>
                </a:lnTo>
                <a:lnTo>
                  <a:pt x="24" y="206"/>
                </a:lnTo>
                <a:lnTo>
                  <a:pt x="20" y="205"/>
                </a:lnTo>
                <a:lnTo>
                  <a:pt x="16" y="204"/>
                </a:lnTo>
                <a:lnTo>
                  <a:pt x="12" y="204"/>
                </a:lnTo>
                <a:lnTo>
                  <a:pt x="8" y="202"/>
                </a:lnTo>
                <a:lnTo>
                  <a:pt x="3" y="201"/>
                </a:lnTo>
                <a:lnTo>
                  <a:pt x="0" y="201"/>
                </a:lnTo>
                <a:lnTo>
                  <a:pt x="0" y="0"/>
                </a:lnTo>
              </a:path>
            </a:pathLst>
          </a:custGeom>
          <a:solidFill>
            <a:srgbClr val="FF949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6" name="Freeform 18"/>
          <p:cNvSpPr>
            <a:spLocks/>
          </p:cNvSpPr>
          <p:nvPr/>
        </p:nvSpPr>
        <p:spPr bwMode="auto">
          <a:xfrm>
            <a:off x="2197100" y="3910013"/>
            <a:ext cx="100013" cy="330200"/>
          </a:xfrm>
          <a:custGeom>
            <a:avLst/>
            <a:gdLst/>
            <a:ahLst/>
            <a:cxnLst>
              <a:cxn ang="0">
                <a:pos x="0" y="0"/>
              </a:cxn>
              <a:cxn ang="0">
                <a:pos x="66" y="0"/>
              </a:cxn>
              <a:cxn ang="0">
                <a:pos x="66" y="220"/>
              </a:cxn>
              <a:cxn ang="0">
                <a:pos x="62" y="219"/>
              </a:cxn>
              <a:cxn ang="0">
                <a:pos x="57" y="218"/>
              </a:cxn>
              <a:cxn ang="0">
                <a:pos x="53" y="217"/>
              </a:cxn>
              <a:cxn ang="0">
                <a:pos x="49" y="216"/>
              </a:cxn>
              <a:cxn ang="0">
                <a:pos x="45" y="216"/>
              </a:cxn>
              <a:cxn ang="0">
                <a:pos x="40" y="216"/>
              </a:cxn>
              <a:cxn ang="0">
                <a:pos x="36" y="215"/>
              </a:cxn>
              <a:cxn ang="0">
                <a:pos x="33" y="214"/>
              </a:cxn>
              <a:cxn ang="0">
                <a:pos x="28" y="213"/>
              </a:cxn>
              <a:cxn ang="0">
                <a:pos x="24" y="213"/>
              </a:cxn>
              <a:cxn ang="0">
                <a:pos x="20" y="212"/>
              </a:cxn>
              <a:cxn ang="0">
                <a:pos x="16" y="211"/>
              </a:cxn>
              <a:cxn ang="0">
                <a:pos x="12" y="210"/>
              </a:cxn>
              <a:cxn ang="0">
                <a:pos x="8" y="209"/>
              </a:cxn>
              <a:cxn ang="0">
                <a:pos x="3" y="208"/>
              </a:cxn>
              <a:cxn ang="0">
                <a:pos x="0" y="207"/>
              </a:cxn>
              <a:cxn ang="0">
                <a:pos x="0" y="0"/>
              </a:cxn>
            </a:cxnLst>
            <a:rect l="0" t="0" r="r" b="b"/>
            <a:pathLst>
              <a:path w="67" h="221">
                <a:moveTo>
                  <a:pt x="0" y="0"/>
                </a:moveTo>
                <a:lnTo>
                  <a:pt x="66" y="0"/>
                </a:lnTo>
                <a:lnTo>
                  <a:pt x="66" y="220"/>
                </a:lnTo>
                <a:lnTo>
                  <a:pt x="62" y="219"/>
                </a:lnTo>
                <a:lnTo>
                  <a:pt x="57" y="218"/>
                </a:lnTo>
                <a:lnTo>
                  <a:pt x="53" y="217"/>
                </a:lnTo>
                <a:lnTo>
                  <a:pt x="49" y="216"/>
                </a:lnTo>
                <a:lnTo>
                  <a:pt x="45" y="216"/>
                </a:lnTo>
                <a:lnTo>
                  <a:pt x="40" y="216"/>
                </a:lnTo>
                <a:lnTo>
                  <a:pt x="36" y="215"/>
                </a:lnTo>
                <a:lnTo>
                  <a:pt x="33" y="214"/>
                </a:lnTo>
                <a:lnTo>
                  <a:pt x="28" y="213"/>
                </a:lnTo>
                <a:lnTo>
                  <a:pt x="24" y="213"/>
                </a:lnTo>
                <a:lnTo>
                  <a:pt x="20" y="212"/>
                </a:lnTo>
                <a:lnTo>
                  <a:pt x="16" y="211"/>
                </a:lnTo>
                <a:lnTo>
                  <a:pt x="12" y="210"/>
                </a:lnTo>
                <a:lnTo>
                  <a:pt x="8" y="209"/>
                </a:lnTo>
                <a:lnTo>
                  <a:pt x="3" y="208"/>
                </a:lnTo>
                <a:lnTo>
                  <a:pt x="0" y="207"/>
                </a:lnTo>
                <a:lnTo>
                  <a:pt x="0" y="0"/>
                </a:lnTo>
              </a:path>
            </a:pathLst>
          </a:custGeom>
          <a:solidFill>
            <a:srgbClr val="FFA2A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7" name="Freeform 19"/>
          <p:cNvSpPr>
            <a:spLocks/>
          </p:cNvSpPr>
          <p:nvPr/>
        </p:nvSpPr>
        <p:spPr bwMode="auto">
          <a:xfrm>
            <a:off x="2246313" y="3910013"/>
            <a:ext cx="100012" cy="338137"/>
          </a:xfrm>
          <a:custGeom>
            <a:avLst/>
            <a:gdLst/>
            <a:ahLst/>
            <a:cxnLst>
              <a:cxn ang="0">
                <a:pos x="0" y="0"/>
              </a:cxn>
              <a:cxn ang="0">
                <a:pos x="66" y="0"/>
              </a:cxn>
              <a:cxn ang="0">
                <a:pos x="66" y="225"/>
              </a:cxn>
              <a:cxn ang="0">
                <a:pos x="61" y="224"/>
              </a:cxn>
              <a:cxn ang="0">
                <a:pos x="57" y="224"/>
              </a:cxn>
              <a:cxn ang="0">
                <a:pos x="53" y="223"/>
              </a:cxn>
              <a:cxn ang="0">
                <a:pos x="48" y="222"/>
              </a:cxn>
              <a:cxn ang="0">
                <a:pos x="44" y="221"/>
              </a:cxn>
              <a:cxn ang="0">
                <a:pos x="40" y="221"/>
              </a:cxn>
              <a:cxn ang="0">
                <a:pos x="36" y="221"/>
              </a:cxn>
              <a:cxn ang="0">
                <a:pos x="32" y="220"/>
              </a:cxn>
              <a:cxn ang="0">
                <a:pos x="28" y="219"/>
              </a:cxn>
              <a:cxn ang="0">
                <a:pos x="24" y="218"/>
              </a:cxn>
              <a:cxn ang="0">
                <a:pos x="20" y="218"/>
              </a:cxn>
              <a:cxn ang="0">
                <a:pos x="15" y="217"/>
              </a:cxn>
              <a:cxn ang="0">
                <a:pos x="12" y="216"/>
              </a:cxn>
              <a:cxn ang="0">
                <a:pos x="8" y="216"/>
              </a:cxn>
              <a:cxn ang="0">
                <a:pos x="3" y="215"/>
              </a:cxn>
              <a:cxn ang="0">
                <a:pos x="0" y="214"/>
              </a:cxn>
              <a:cxn ang="0">
                <a:pos x="0" y="0"/>
              </a:cxn>
            </a:cxnLst>
            <a:rect l="0" t="0" r="r" b="b"/>
            <a:pathLst>
              <a:path w="67" h="226">
                <a:moveTo>
                  <a:pt x="0" y="0"/>
                </a:moveTo>
                <a:lnTo>
                  <a:pt x="66" y="0"/>
                </a:lnTo>
                <a:lnTo>
                  <a:pt x="66" y="225"/>
                </a:lnTo>
                <a:lnTo>
                  <a:pt x="61" y="224"/>
                </a:lnTo>
                <a:lnTo>
                  <a:pt x="57" y="224"/>
                </a:lnTo>
                <a:lnTo>
                  <a:pt x="53" y="223"/>
                </a:lnTo>
                <a:lnTo>
                  <a:pt x="48" y="222"/>
                </a:lnTo>
                <a:lnTo>
                  <a:pt x="44" y="221"/>
                </a:lnTo>
                <a:lnTo>
                  <a:pt x="40" y="221"/>
                </a:lnTo>
                <a:lnTo>
                  <a:pt x="36" y="221"/>
                </a:lnTo>
                <a:lnTo>
                  <a:pt x="32" y="220"/>
                </a:lnTo>
                <a:lnTo>
                  <a:pt x="28" y="219"/>
                </a:lnTo>
                <a:lnTo>
                  <a:pt x="24" y="218"/>
                </a:lnTo>
                <a:lnTo>
                  <a:pt x="20" y="218"/>
                </a:lnTo>
                <a:lnTo>
                  <a:pt x="15" y="217"/>
                </a:lnTo>
                <a:lnTo>
                  <a:pt x="12" y="216"/>
                </a:lnTo>
                <a:lnTo>
                  <a:pt x="8" y="216"/>
                </a:lnTo>
                <a:lnTo>
                  <a:pt x="3" y="215"/>
                </a:lnTo>
                <a:lnTo>
                  <a:pt x="0" y="214"/>
                </a:lnTo>
                <a:lnTo>
                  <a:pt x="0" y="0"/>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8" name="Freeform 20"/>
          <p:cNvSpPr>
            <a:spLocks/>
          </p:cNvSpPr>
          <p:nvPr/>
        </p:nvSpPr>
        <p:spPr bwMode="auto">
          <a:xfrm>
            <a:off x="2295525" y="3910013"/>
            <a:ext cx="101600" cy="344487"/>
          </a:xfrm>
          <a:custGeom>
            <a:avLst/>
            <a:gdLst/>
            <a:ahLst/>
            <a:cxnLst>
              <a:cxn ang="0">
                <a:pos x="0" y="0"/>
              </a:cxn>
              <a:cxn ang="0">
                <a:pos x="67" y="0"/>
              </a:cxn>
              <a:cxn ang="0">
                <a:pos x="67" y="229"/>
              </a:cxn>
              <a:cxn ang="0">
                <a:pos x="62" y="228"/>
              </a:cxn>
              <a:cxn ang="0">
                <a:pos x="58" y="227"/>
              </a:cxn>
              <a:cxn ang="0">
                <a:pos x="54" y="227"/>
              </a:cxn>
              <a:cxn ang="0">
                <a:pos x="49" y="226"/>
              </a:cxn>
              <a:cxn ang="0">
                <a:pos x="45" y="225"/>
              </a:cxn>
              <a:cxn ang="0">
                <a:pos x="41" y="225"/>
              </a:cxn>
              <a:cxn ang="0">
                <a:pos x="37" y="225"/>
              </a:cxn>
              <a:cxn ang="0">
                <a:pos x="33" y="224"/>
              </a:cxn>
              <a:cxn ang="0">
                <a:pos x="28" y="223"/>
              </a:cxn>
              <a:cxn ang="0">
                <a:pos x="24" y="223"/>
              </a:cxn>
              <a:cxn ang="0">
                <a:pos x="20" y="222"/>
              </a:cxn>
              <a:cxn ang="0">
                <a:pos x="16" y="222"/>
              </a:cxn>
              <a:cxn ang="0">
                <a:pos x="11" y="221"/>
              </a:cxn>
              <a:cxn ang="0">
                <a:pos x="8" y="220"/>
              </a:cxn>
              <a:cxn ang="0">
                <a:pos x="3" y="220"/>
              </a:cxn>
              <a:cxn ang="0">
                <a:pos x="0" y="219"/>
              </a:cxn>
              <a:cxn ang="0">
                <a:pos x="0" y="0"/>
              </a:cxn>
            </a:cxnLst>
            <a:rect l="0" t="0" r="r" b="b"/>
            <a:pathLst>
              <a:path w="68" h="230">
                <a:moveTo>
                  <a:pt x="0" y="0"/>
                </a:moveTo>
                <a:lnTo>
                  <a:pt x="67" y="0"/>
                </a:lnTo>
                <a:lnTo>
                  <a:pt x="67" y="229"/>
                </a:lnTo>
                <a:lnTo>
                  <a:pt x="62" y="228"/>
                </a:lnTo>
                <a:lnTo>
                  <a:pt x="58" y="227"/>
                </a:lnTo>
                <a:lnTo>
                  <a:pt x="54" y="227"/>
                </a:lnTo>
                <a:lnTo>
                  <a:pt x="49" y="226"/>
                </a:lnTo>
                <a:lnTo>
                  <a:pt x="45" y="225"/>
                </a:lnTo>
                <a:lnTo>
                  <a:pt x="41" y="225"/>
                </a:lnTo>
                <a:lnTo>
                  <a:pt x="37" y="225"/>
                </a:lnTo>
                <a:lnTo>
                  <a:pt x="33" y="224"/>
                </a:lnTo>
                <a:lnTo>
                  <a:pt x="28" y="223"/>
                </a:lnTo>
                <a:lnTo>
                  <a:pt x="24" y="223"/>
                </a:lnTo>
                <a:lnTo>
                  <a:pt x="20" y="222"/>
                </a:lnTo>
                <a:lnTo>
                  <a:pt x="16" y="222"/>
                </a:lnTo>
                <a:lnTo>
                  <a:pt x="11" y="221"/>
                </a:lnTo>
                <a:lnTo>
                  <a:pt x="8" y="220"/>
                </a:lnTo>
                <a:lnTo>
                  <a:pt x="3" y="220"/>
                </a:lnTo>
                <a:lnTo>
                  <a:pt x="0" y="219"/>
                </a:lnTo>
                <a:lnTo>
                  <a:pt x="0" y="0"/>
                </a:lnTo>
              </a:path>
            </a:pathLst>
          </a:custGeom>
          <a:solidFill>
            <a:srgbClr val="FFC6C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09" name="Freeform 21"/>
          <p:cNvSpPr>
            <a:spLocks/>
          </p:cNvSpPr>
          <p:nvPr/>
        </p:nvSpPr>
        <p:spPr bwMode="auto">
          <a:xfrm>
            <a:off x="2346325" y="3910013"/>
            <a:ext cx="101600" cy="349250"/>
          </a:xfrm>
          <a:custGeom>
            <a:avLst/>
            <a:gdLst/>
            <a:ahLst/>
            <a:cxnLst>
              <a:cxn ang="0">
                <a:pos x="0" y="0"/>
              </a:cxn>
              <a:cxn ang="0">
                <a:pos x="67" y="0"/>
              </a:cxn>
              <a:cxn ang="0">
                <a:pos x="67" y="233"/>
              </a:cxn>
              <a:cxn ang="0">
                <a:pos x="62" y="233"/>
              </a:cxn>
              <a:cxn ang="0">
                <a:pos x="58" y="232"/>
              </a:cxn>
              <a:cxn ang="0">
                <a:pos x="54" y="232"/>
              </a:cxn>
              <a:cxn ang="0">
                <a:pos x="49" y="231"/>
              </a:cxn>
              <a:cxn ang="0">
                <a:pos x="45" y="230"/>
              </a:cxn>
              <a:cxn ang="0">
                <a:pos x="40" y="230"/>
              </a:cxn>
              <a:cxn ang="0">
                <a:pos x="37" y="229"/>
              </a:cxn>
              <a:cxn ang="0">
                <a:pos x="32" y="229"/>
              </a:cxn>
              <a:cxn ang="0">
                <a:pos x="28" y="229"/>
              </a:cxn>
              <a:cxn ang="0">
                <a:pos x="24" y="228"/>
              </a:cxn>
              <a:cxn ang="0">
                <a:pos x="20" y="228"/>
              </a:cxn>
              <a:cxn ang="0">
                <a:pos x="15" y="227"/>
              </a:cxn>
              <a:cxn ang="0">
                <a:pos x="11" y="226"/>
              </a:cxn>
              <a:cxn ang="0">
                <a:pos x="7" y="226"/>
              </a:cxn>
              <a:cxn ang="0">
                <a:pos x="3" y="226"/>
              </a:cxn>
              <a:cxn ang="0">
                <a:pos x="0" y="225"/>
              </a:cxn>
              <a:cxn ang="0">
                <a:pos x="0" y="0"/>
              </a:cxn>
            </a:cxnLst>
            <a:rect l="0" t="0" r="r" b="b"/>
            <a:pathLst>
              <a:path w="68" h="234">
                <a:moveTo>
                  <a:pt x="0" y="0"/>
                </a:moveTo>
                <a:lnTo>
                  <a:pt x="67" y="0"/>
                </a:lnTo>
                <a:lnTo>
                  <a:pt x="67" y="233"/>
                </a:lnTo>
                <a:lnTo>
                  <a:pt x="62" y="233"/>
                </a:lnTo>
                <a:lnTo>
                  <a:pt x="58" y="232"/>
                </a:lnTo>
                <a:lnTo>
                  <a:pt x="54" y="232"/>
                </a:lnTo>
                <a:lnTo>
                  <a:pt x="49" y="231"/>
                </a:lnTo>
                <a:lnTo>
                  <a:pt x="45" y="230"/>
                </a:lnTo>
                <a:lnTo>
                  <a:pt x="40" y="230"/>
                </a:lnTo>
                <a:lnTo>
                  <a:pt x="37" y="229"/>
                </a:lnTo>
                <a:lnTo>
                  <a:pt x="32" y="229"/>
                </a:lnTo>
                <a:lnTo>
                  <a:pt x="28" y="229"/>
                </a:lnTo>
                <a:lnTo>
                  <a:pt x="24" y="228"/>
                </a:lnTo>
                <a:lnTo>
                  <a:pt x="20" y="228"/>
                </a:lnTo>
                <a:lnTo>
                  <a:pt x="15" y="227"/>
                </a:lnTo>
                <a:lnTo>
                  <a:pt x="11" y="226"/>
                </a:lnTo>
                <a:lnTo>
                  <a:pt x="7" y="226"/>
                </a:lnTo>
                <a:lnTo>
                  <a:pt x="3" y="226"/>
                </a:lnTo>
                <a:lnTo>
                  <a:pt x="0" y="225"/>
                </a:lnTo>
                <a:lnTo>
                  <a:pt x="0" y="0"/>
                </a:lnTo>
              </a:path>
            </a:pathLst>
          </a:custGeom>
          <a:solidFill>
            <a:srgbClr val="FFDBD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0" name="Freeform 22"/>
          <p:cNvSpPr>
            <a:spLocks/>
          </p:cNvSpPr>
          <p:nvPr/>
        </p:nvSpPr>
        <p:spPr bwMode="auto">
          <a:xfrm>
            <a:off x="2397125" y="3910013"/>
            <a:ext cx="98425" cy="354012"/>
          </a:xfrm>
          <a:custGeom>
            <a:avLst/>
            <a:gdLst/>
            <a:ahLst/>
            <a:cxnLst>
              <a:cxn ang="0">
                <a:pos x="0" y="0"/>
              </a:cxn>
              <a:cxn ang="0">
                <a:pos x="65" y="0"/>
              </a:cxn>
              <a:cxn ang="0">
                <a:pos x="65" y="236"/>
              </a:cxn>
              <a:cxn ang="0">
                <a:pos x="61" y="235"/>
              </a:cxn>
              <a:cxn ang="0">
                <a:pos x="57" y="235"/>
              </a:cxn>
              <a:cxn ang="0">
                <a:pos x="53" y="234"/>
              </a:cxn>
              <a:cxn ang="0">
                <a:pos x="48" y="234"/>
              </a:cxn>
              <a:cxn ang="0">
                <a:pos x="44" y="233"/>
              </a:cxn>
              <a:cxn ang="0">
                <a:pos x="39" y="233"/>
              </a:cxn>
              <a:cxn ang="0">
                <a:pos x="36" y="232"/>
              </a:cxn>
              <a:cxn ang="0">
                <a:pos x="32" y="232"/>
              </a:cxn>
              <a:cxn ang="0">
                <a:pos x="28" y="232"/>
              </a:cxn>
              <a:cxn ang="0">
                <a:pos x="24" y="232"/>
              </a:cxn>
              <a:cxn ang="0">
                <a:pos x="20" y="231"/>
              </a:cxn>
              <a:cxn ang="0">
                <a:pos x="15" y="231"/>
              </a:cxn>
              <a:cxn ang="0">
                <a:pos x="11" y="230"/>
              </a:cxn>
              <a:cxn ang="0">
                <a:pos x="7" y="230"/>
              </a:cxn>
              <a:cxn ang="0">
                <a:pos x="3" y="229"/>
              </a:cxn>
              <a:cxn ang="0">
                <a:pos x="0" y="229"/>
              </a:cxn>
              <a:cxn ang="0">
                <a:pos x="0" y="0"/>
              </a:cxn>
            </a:cxnLst>
            <a:rect l="0" t="0" r="r" b="b"/>
            <a:pathLst>
              <a:path w="66" h="237">
                <a:moveTo>
                  <a:pt x="0" y="0"/>
                </a:moveTo>
                <a:lnTo>
                  <a:pt x="65" y="0"/>
                </a:lnTo>
                <a:lnTo>
                  <a:pt x="65" y="236"/>
                </a:lnTo>
                <a:lnTo>
                  <a:pt x="61" y="235"/>
                </a:lnTo>
                <a:lnTo>
                  <a:pt x="57" y="235"/>
                </a:lnTo>
                <a:lnTo>
                  <a:pt x="53" y="234"/>
                </a:lnTo>
                <a:lnTo>
                  <a:pt x="48" y="234"/>
                </a:lnTo>
                <a:lnTo>
                  <a:pt x="44" y="233"/>
                </a:lnTo>
                <a:lnTo>
                  <a:pt x="39" y="233"/>
                </a:lnTo>
                <a:lnTo>
                  <a:pt x="36" y="232"/>
                </a:lnTo>
                <a:lnTo>
                  <a:pt x="32" y="232"/>
                </a:lnTo>
                <a:lnTo>
                  <a:pt x="28" y="232"/>
                </a:lnTo>
                <a:lnTo>
                  <a:pt x="24" y="232"/>
                </a:lnTo>
                <a:lnTo>
                  <a:pt x="20" y="231"/>
                </a:lnTo>
                <a:lnTo>
                  <a:pt x="15" y="231"/>
                </a:lnTo>
                <a:lnTo>
                  <a:pt x="11" y="230"/>
                </a:lnTo>
                <a:lnTo>
                  <a:pt x="7" y="230"/>
                </a:lnTo>
                <a:lnTo>
                  <a:pt x="3" y="229"/>
                </a:lnTo>
                <a:lnTo>
                  <a:pt x="0" y="229"/>
                </a:lnTo>
                <a:lnTo>
                  <a:pt x="0" y="0"/>
                </a:lnTo>
              </a:path>
            </a:pathLst>
          </a:custGeom>
          <a:solidFill>
            <a:srgbClr val="FFE9E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1" name="Freeform 23"/>
          <p:cNvSpPr>
            <a:spLocks/>
          </p:cNvSpPr>
          <p:nvPr/>
        </p:nvSpPr>
        <p:spPr bwMode="auto">
          <a:xfrm>
            <a:off x="2446338" y="3910013"/>
            <a:ext cx="98425" cy="355600"/>
          </a:xfrm>
          <a:custGeom>
            <a:avLst/>
            <a:gdLst/>
            <a:ahLst/>
            <a:cxnLst>
              <a:cxn ang="0">
                <a:pos x="0" y="0"/>
              </a:cxn>
              <a:cxn ang="0">
                <a:pos x="65" y="0"/>
              </a:cxn>
              <a:cxn ang="0">
                <a:pos x="65" y="237"/>
              </a:cxn>
              <a:cxn ang="0">
                <a:pos x="61" y="237"/>
              </a:cxn>
              <a:cxn ang="0">
                <a:pos x="57" y="237"/>
              </a:cxn>
              <a:cxn ang="0">
                <a:pos x="53" y="236"/>
              </a:cxn>
              <a:cxn ang="0">
                <a:pos x="48" y="236"/>
              </a:cxn>
              <a:cxn ang="0">
                <a:pos x="44" y="236"/>
              </a:cxn>
              <a:cxn ang="0">
                <a:pos x="40" y="235"/>
              </a:cxn>
              <a:cxn ang="0">
                <a:pos x="36" y="235"/>
              </a:cxn>
              <a:cxn ang="0">
                <a:pos x="32" y="235"/>
              </a:cxn>
              <a:cxn ang="0">
                <a:pos x="28" y="234"/>
              </a:cxn>
              <a:cxn ang="0">
                <a:pos x="24" y="234"/>
              </a:cxn>
              <a:cxn ang="0">
                <a:pos x="20" y="233"/>
              </a:cxn>
              <a:cxn ang="0">
                <a:pos x="15" y="233"/>
              </a:cxn>
              <a:cxn ang="0">
                <a:pos x="11" y="233"/>
              </a:cxn>
              <a:cxn ang="0">
                <a:pos x="7" y="233"/>
              </a:cxn>
              <a:cxn ang="0">
                <a:pos x="3" y="233"/>
              </a:cxn>
              <a:cxn ang="0">
                <a:pos x="0" y="232"/>
              </a:cxn>
              <a:cxn ang="0">
                <a:pos x="0" y="0"/>
              </a:cxn>
            </a:cxnLst>
            <a:rect l="0" t="0" r="r" b="b"/>
            <a:pathLst>
              <a:path w="66" h="238">
                <a:moveTo>
                  <a:pt x="0" y="0"/>
                </a:moveTo>
                <a:lnTo>
                  <a:pt x="65" y="0"/>
                </a:lnTo>
                <a:lnTo>
                  <a:pt x="65" y="237"/>
                </a:lnTo>
                <a:lnTo>
                  <a:pt x="61" y="237"/>
                </a:lnTo>
                <a:lnTo>
                  <a:pt x="57" y="237"/>
                </a:lnTo>
                <a:lnTo>
                  <a:pt x="53" y="236"/>
                </a:lnTo>
                <a:lnTo>
                  <a:pt x="48" y="236"/>
                </a:lnTo>
                <a:lnTo>
                  <a:pt x="44" y="236"/>
                </a:lnTo>
                <a:lnTo>
                  <a:pt x="40" y="235"/>
                </a:lnTo>
                <a:lnTo>
                  <a:pt x="36" y="235"/>
                </a:lnTo>
                <a:lnTo>
                  <a:pt x="32" y="235"/>
                </a:lnTo>
                <a:lnTo>
                  <a:pt x="28" y="234"/>
                </a:lnTo>
                <a:lnTo>
                  <a:pt x="24" y="234"/>
                </a:lnTo>
                <a:lnTo>
                  <a:pt x="20" y="233"/>
                </a:lnTo>
                <a:lnTo>
                  <a:pt x="15" y="233"/>
                </a:lnTo>
                <a:lnTo>
                  <a:pt x="11" y="233"/>
                </a:lnTo>
                <a:lnTo>
                  <a:pt x="7" y="233"/>
                </a:lnTo>
                <a:lnTo>
                  <a:pt x="3" y="233"/>
                </a:lnTo>
                <a:lnTo>
                  <a:pt x="0" y="232"/>
                </a:lnTo>
                <a:lnTo>
                  <a:pt x="0"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2" name="Freeform 24"/>
          <p:cNvSpPr>
            <a:spLocks/>
          </p:cNvSpPr>
          <p:nvPr/>
        </p:nvSpPr>
        <p:spPr bwMode="auto">
          <a:xfrm>
            <a:off x="2493963" y="3910013"/>
            <a:ext cx="101600" cy="358775"/>
          </a:xfrm>
          <a:custGeom>
            <a:avLst/>
            <a:gdLst/>
            <a:ahLst/>
            <a:cxnLst>
              <a:cxn ang="0">
                <a:pos x="0" y="0"/>
              </a:cxn>
              <a:cxn ang="0">
                <a:pos x="67" y="0"/>
              </a:cxn>
              <a:cxn ang="0">
                <a:pos x="67" y="239"/>
              </a:cxn>
              <a:cxn ang="0">
                <a:pos x="63" y="239"/>
              </a:cxn>
              <a:cxn ang="0">
                <a:pos x="59" y="239"/>
              </a:cxn>
              <a:cxn ang="0">
                <a:pos x="55" y="238"/>
              </a:cxn>
              <a:cxn ang="0">
                <a:pos x="50" y="238"/>
              </a:cxn>
              <a:cxn ang="0">
                <a:pos x="46" y="238"/>
              </a:cxn>
              <a:cxn ang="0">
                <a:pos x="42" y="238"/>
              </a:cxn>
              <a:cxn ang="0">
                <a:pos x="37" y="238"/>
              </a:cxn>
              <a:cxn ang="0">
                <a:pos x="33" y="237"/>
              </a:cxn>
              <a:cxn ang="0">
                <a:pos x="29" y="237"/>
              </a:cxn>
              <a:cxn ang="0">
                <a:pos x="25" y="237"/>
              </a:cxn>
              <a:cxn ang="0">
                <a:pos x="21" y="236"/>
              </a:cxn>
              <a:cxn ang="0">
                <a:pos x="16" y="236"/>
              </a:cxn>
              <a:cxn ang="0">
                <a:pos x="12" y="236"/>
              </a:cxn>
              <a:cxn ang="0">
                <a:pos x="8" y="235"/>
              </a:cxn>
              <a:cxn ang="0">
                <a:pos x="4" y="235"/>
              </a:cxn>
              <a:cxn ang="0">
                <a:pos x="0" y="235"/>
              </a:cxn>
              <a:cxn ang="0">
                <a:pos x="0" y="0"/>
              </a:cxn>
            </a:cxnLst>
            <a:rect l="0" t="0" r="r" b="b"/>
            <a:pathLst>
              <a:path w="68" h="240">
                <a:moveTo>
                  <a:pt x="0" y="0"/>
                </a:moveTo>
                <a:lnTo>
                  <a:pt x="67" y="0"/>
                </a:lnTo>
                <a:lnTo>
                  <a:pt x="67" y="239"/>
                </a:lnTo>
                <a:lnTo>
                  <a:pt x="63" y="239"/>
                </a:lnTo>
                <a:lnTo>
                  <a:pt x="59" y="239"/>
                </a:lnTo>
                <a:lnTo>
                  <a:pt x="55" y="238"/>
                </a:lnTo>
                <a:lnTo>
                  <a:pt x="50" y="238"/>
                </a:lnTo>
                <a:lnTo>
                  <a:pt x="46" y="238"/>
                </a:lnTo>
                <a:lnTo>
                  <a:pt x="42" y="238"/>
                </a:lnTo>
                <a:lnTo>
                  <a:pt x="37" y="238"/>
                </a:lnTo>
                <a:lnTo>
                  <a:pt x="33" y="237"/>
                </a:lnTo>
                <a:lnTo>
                  <a:pt x="29" y="237"/>
                </a:lnTo>
                <a:lnTo>
                  <a:pt x="25" y="237"/>
                </a:lnTo>
                <a:lnTo>
                  <a:pt x="21" y="236"/>
                </a:lnTo>
                <a:lnTo>
                  <a:pt x="16" y="236"/>
                </a:lnTo>
                <a:lnTo>
                  <a:pt x="12" y="236"/>
                </a:lnTo>
                <a:lnTo>
                  <a:pt x="8" y="235"/>
                </a:lnTo>
                <a:lnTo>
                  <a:pt x="4" y="235"/>
                </a:lnTo>
                <a:lnTo>
                  <a:pt x="0" y="235"/>
                </a:lnTo>
                <a:lnTo>
                  <a:pt x="0" y="0"/>
                </a:lnTo>
              </a:path>
            </a:pathLst>
          </a:custGeom>
          <a:solidFill>
            <a:srgbClr val="FFF5F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3" name="Freeform 25"/>
          <p:cNvSpPr>
            <a:spLocks/>
          </p:cNvSpPr>
          <p:nvPr/>
        </p:nvSpPr>
        <p:spPr bwMode="auto">
          <a:xfrm>
            <a:off x="2543175" y="3910013"/>
            <a:ext cx="101600" cy="358775"/>
          </a:xfrm>
          <a:custGeom>
            <a:avLst/>
            <a:gdLst/>
            <a:ahLst/>
            <a:cxnLst>
              <a:cxn ang="0">
                <a:pos x="0" y="0"/>
              </a:cxn>
              <a:cxn ang="0">
                <a:pos x="67" y="0"/>
              </a:cxn>
              <a:cxn ang="0">
                <a:pos x="67" y="239"/>
              </a:cxn>
              <a:cxn ang="0">
                <a:pos x="63" y="239"/>
              </a:cxn>
              <a:cxn ang="0">
                <a:pos x="59" y="239"/>
              </a:cxn>
              <a:cxn ang="0">
                <a:pos x="54" y="239"/>
              </a:cxn>
              <a:cxn ang="0">
                <a:pos x="50" y="239"/>
              </a:cxn>
              <a:cxn ang="0">
                <a:pos x="46" y="238"/>
              </a:cxn>
              <a:cxn ang="0">
                <a:pos x="42" y="238"/>
              </a:cxn>
              <a:cxn ang="0">
                <a:pos x="37" y="238"/>
              </a:cxn>
              <a:cxn ang="0">
                <a:pos x="33" y="238"/>
              </a:cxn>
              <a:cxn ang="0">
                <a:pos x="29" y="238"/>
              </a:cxn>
              <a:cxn ang="0">
                <a:pos x="24" y="238"/>
              </a:cxn>
              <a:cxn ang="0">
                <a:pos x="21" y="237"/>
              </a:cxn>
              <a:cxn ang="0">
                <a:pos x="16" y="237"/>
              </a:cxn>
              <a:cxn ang="0">
                <a:pos x="12" y="237"/>
              </a:cxn>
              <a:cxn ang="0">
                <a:pos x="8" y="237"/>
              </a:cxn>
              <a:cxn ang="0">
                <a:pos x="4" y="237"/>
              </a:cxn>
              <a:cxn ang="0">
                <a:pos x="0" y="236"/>
              </a:cxn>
              <a:cxn ang="0">
                <a:pos x="0" y="0"/>
              </a:cxn>
            </a:cxnLst>
            <a:rect l="0" t="0" r="r" b="b"/>
            <a:pathLst>
              <a:path w="68" h="240">
                <a:moveTo>
                  <a:pt x="0" y="0"/>
                </a:moveTo>
                <a:lnTo>
                  <a:pt x="67" y="0"/>
                </a:lnTo>
                <a:lnTo>
                  <a:pt x="67" y="239"/>
                </a:lnTo>
                <a:lnTo>
                  <a:pt x="63" y="239"/>
                </a:lnTo>
                <a:lnTo>
                  <a:pt x="59" y="239"/>
                </a:lnTo>
                <a:lnTo>
                  <a:pt x="54" y="239"/>
                </a:lnTo>
                <a:lnTo>
                  <a:pt x="50" y="239"/>
                </a:lnTo>
                <a:lnTo>
                  <a:pt x="46" y="238"/>
                </a:lnTo>
                <a:lnTo>
                  <a:pt x="42" y="238"/>
                </a:lnTo>
                <a:lnTo>
                  <a:pt x="37" y="238"/>
                </a:lnTo>
                <a:lnTo>
                  <a:pt x="33" y="238"/>
                </a:lnTo>
                <a:lnTo>
                  <a:pt x="29" y="238"/>
                </a:lnTo>
                <a:lnTo>
                  <a:pt x="24" y="238"/>
                </a:lnTo>
                <a:lnTo>
                  <a:pt x="21" y="237"/>
                </a:lnTo>
                <a:lnTo>
                  <a:pt x="16" y="237"/>
                </a:lnTo>
                <a:lnTo>
                  <a:pt x="12" y="237"/>
                </a:lnTo>
                <a:lnTo>
                  <a:pt x="8" y="237"/>
                </a:lnTo>
                <a:lnTo>
                  <a:pt x="4" y="237"/>
                </a:lnTo>
                <a:lnTo>
                  <a:pt x="0" y="236"/>
                </a:lnTo>
                <a:lnTo>
                  <a:pt x="0" y="0"/>
                </a:lnTo>
              </a:path>
            </a:pathLst>
          </a:custGeom>
          <a:solidFill>
            <a:srgbClr val="FFEBE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4" name="Freeform 26"/>
          <p:cNvSpPr>
            <a:spLocks/>
          </p:cNvSpPr>
          <p:nvPr/>
        </p:nvSpPr>
        <p:spPr bwMode="auto">
          <a:xfrm>
            <a:off x="2593975" y="3910013"/>
            <a:ext cx="100013" cy="358775"/>
          </a:xfrm>
          <a:custGeom>
            <a:avLst/>
            <a:gdLst/>
            <a:ahLst/>
            <a:cxnLst>
              <a:cxn ang="0">
                <a:pos x="0" y="0"/>
              </a:cxn>
              <a:cxn ang="0">
                <a:pos x="66" y="0"/>
              </a:cxn>
              <a:cxn ang="0">
                <a:pos x="66" y="239"/>
              </a:cxn>
              <a:cxn ang="0">
                <a:pos x="62" y="239"/>
              </a:cxn>
              <a:cxn ang="0">
                <a:pos x="58" y="239"/>
              </a:cxn>
              <a:cxn ang="0">
                <a:pos x="53" y="239"/>
              </a:cxn>
              <a:cxn ang="0">
                <a:pos x="49" y="239"/>
              </a:cxn>
              <a:cxn ang="0">
                <a:pos x="45" y="239"/>
              </a:cxn>
              <a:cxn ang="0">
                <a:pos x="41" y="239"/>
              </a:cxn>
              <a:cxn ang="0">
                <a:pos x="36" y="239"/>
              </a:cxn>
              <a:cxn ang="0">
                <a:pos x="33" y="239"/>
              </a:cxn>
              <a:cxn ang="0">
                <a:pos x="29" y="239"/>
              </a:cxn>
              <a:cxn ang="0">
                <a:pos x="24" y="239"/>
              </a:cxn>
              <a:cxn ang="0">
                <a:pos x="20" y="239"/>
              </a:cxn>
              <a:cxn ang="0">
                <a:pos x="16" y="238"/>
              </a:cxn>
              <a:cxn ang="0">
                <a:pos x="12" y="238"/>
              </a:cxn>
              <a:cxn ang="0">
                <a:pos x="8" y="238"/>
              </a:cxn>
              <a:cxn ang="0">
                <a:pos x="4" y="238"/>
              </a:cxn>
              <a:cxn ang="0">
                <a:pos x="0" y="238"/>
              </a:cxn>
              <a:cxn ang="0">
                <a:pos x="0" y="0"/>
              </a:cxn>
            </a:cxnLst>
            <a:rect l="0" t="0" r="r" b="b"/>
            <a:pathLst>
              <a:path w="67" h="240">
                <a:moveTo>
                  <a:pt x="0" y="0"/>
                </a:moveTo>
                <a:lnTo>
                  <a:pt x="66" y="0"/>
                </a:lnTo>
                <a:lnTo>
                  <a:pt x="66" y="239"/>
                </a:lnTo>
                <a:lnTo>
                  <a:pt x="62" y="239"/>
                </a:lnTo>
                <a:lnTo>
                  <a:pt x="58" y="239"/>
                </a:lnTo>
                <a:lnTo>
                  <a:pt x="53" y="239"/>
                </a:lnTo>
                <a:lnTo>
                  <a:pt x="49" y="239"/>
                </a:lnTo>
                <a:lnTo>
                  <a:pt x="45" y="239"/>
                </a:lnTo>
                <a:lnTo>
                  <a:pt x="41" y="239"/>
                </a:lnTo>
                <a:lnTo>
                  <a:pt x="36" y="239"/>
                </a:lnTo>
                <a:lnTo>
                  <a:pt x="33" y="239"/>
                </a:lnTo>
                <a:lnTo>
                  <a:pt x="29" y="239"/>
                </a:lnTo>
                <a:lnTo>
                  <a:pt x="24" y="239"/>
                </a:lnTo>
                <a:lnTo>
                  <a:pt x="20" y="239"/>
                </a:lnTo>
                <a:lnTo>
                  <a:pt x="16" y="238"/>
                </a:lnTo>
                <a:lnTo>
                  <a:pt x="12" y="238"/>
                </a:lnTo>
                <a:lnTo>
                  <a:pt x="8" y="238"/>
                </a:lnTo>
                <a:lnTo>
                  <a:pt x="4" y="238"/>
                </a:lnTo>
                <a:lnTo>
                  <a:pt x="0" y="238"/>
                </a:lnTo>
                <a:lnTo>
                  <a:pt x="0" y="0"/>
                </a:lnTo>
              </a:path>
            </a:pathLst>
          </a:custGeom>
          <a:solidFill>
            <a:srgbClr val="FFDC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5" name="Freeform 27"/>
          <p:cNvSpPr>
            <a:spLocks/>
          </p:cNvSpPr>
          <p:nvPr/>
        </p:nvSpPr>
        <p:spPr bwMode="auto">
          <a:xfrm>
            <a:off x="2643188" y="3910013"/>
            <a:ext cx="100012" cy="358775"/>
          </a:xfrm>
          <a:custGeom>
            <a:avLst/>
            <a:gdLst/>
            <a:ahLst/>
            <a:cxnLst>
              <a:cxn ang="0">
                <a:pos x="0" y="0"/>
              </a:cxn>
              <a:cxn ang="0">
                <a:pos x="66" y="0"/>
              </a:cxn>
              <a:cxn ang="0">
                <a:pos x="66" y="238"/>
              </a:cxn>
              <a:cxn ang="0">
                <a:pos x="62" y="238"/>
              </a:cxn>
              <a:cxn ang="0">
                <a:pos x="58" y="238"/>
              </a:cxn>
              <a:cxn ang="0">
                <a:pos x="53" y="239"/>
              </a:cxn>
              <a:cxn ang="0">
                <a:pos x="49" y="239"/>
              </a:cxn>
              <a:cxn ang="0">
                <a:pos x="45" y="239"/>
              </a:cxn>
              <a:cxn ang="0">
                <a:pos x="41" y="239"/>
              </a:cxn>
              <a:cxn ang="0">
                <a:pos x="36" y="239"/>
              </a:cxn>
              <a:cxn ang="0">
                <a:pos x="33" y="239"/>
              </a:cxn>
              <a:cxn ang="0">
                <a:pos x="29" y="239"/>
              </a:cxn>
              <a:cxn ang="0">
                <a:pos x="24" y="239"/>
              </a:cxn>
              <a:cxn ang="0">
                <a:pos x="20" y="239"/>
              </a:cxn>
              <a:cxn ang="0">
                <a:pos x="16" y="239"/>
              </a:cxn>
              <a:cxn ang="0">
                <a:pos x="12" y="239"/>
              </a:cxn>
              <a:cxn ang="0">
                <a:pos x="8" y="239"/>
              </a:cxn>
              <a:cxn ang="0">
                <a:pos x="4" y="239"/>
              </a:cxn>
              <a:cxn ang="0">
                <a:pos x="0" y="239"/>
              </a:cxn>
              <a:cxn ang="0">
                <a:pos x="0" y="0"/>
              </a:cxn>
            </a:cxnLst>
            <a:rect l="0" t="0" r="r" b="b"/>
            <a:pathLst>
              <a:path w="67" h="240">
                <a:moveTo>
                  <a:pt x="0" y="0"/>
                </a:moveTo>
                <a:lnTo>
                  <a:pt x="66" y="0"/>
                </a:lnTo>
                <a:lnTo>
                  <a:pt x="66" y="238"/>
                </a:lnTo>
                <a:lnTo>
                  <a:pt x="62" y="238"/>
                </a:lnTo>
                <a:lnTo>
                  <a:pt x="58" y="238"/>
                </a:lnTo>
                <a:lnTo>
                  <a:pt x="53" y="239"/>
                </a:lnTo>
                <a:lnTo>
                  <a:pt x="49" y="239"/>
                </a:lnTo>
                <a:lnTo>
                  <a:pt x="45" y="239"/>
                </a:lnTo>
                <a:lnTo>
                  <a:pt x="41" y="239"/>
                </a:lnTo>
                <a:lnTo>
                  <a:pt x="36" y="239"/>
                </a:lnTo>
                <a:lnTo>
                  <a:pt x="33" y="239"/>
                </a:lnTo>
                <a:lnTo>
                  <a:pt x="29" y="239"/>
                </a:lnTo>
                <a:lnTo>
                  <a:pt x="24" y="239"/>
                </a:lnTo>
                <a:lnTo>
                  <a:pt x="20" y="239"/>
                </a:lnTo>
                <a:lnTo>
                  <a:pt x="16" y="239"/>
                </a:lnTo>
                <a:lnTo>
                  <a:pt x="12" y="239"/>
                </a:lnTo>
                <a:lnTo>
                  <a:pt x="8" y="239"/>
                </a:lnTo>
                <a:lnTo>
                  <a:pt x="4" y="239"/>
                </a:lnTo>
                <a:lnTo>
                  <a:pt x="0" y="239"/>
                </a:lnTo>
                <a:lnTo>
                  <a:pt x="0" y="0"/>
                </a:lnTo>
              </a:path>
            </a:pathLst>
          </a:custGeom>
          <a:solidFill>
            <a:srgbClr val="FFD2D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6" name="Freeform 28"/>
          <p:cNvSpPr>
            <a:spLocks/>
          </p:cNvSpPr>
          <p:nvPr/>
        </p:nvSpPr>
        <p:spPr bwMode="auto">
          <a:xfrm>
            <a:off x="2692400" y="3910013"/>
            <a:ext cx="101600" cy="358775"/>
          </a:xfrm>
          <a:custGeom>
            <a:avLst/>
            <a:gdLst/>
            <a:ahLst/>
            <a:cxnLst>
              <a:cxn ang="0">
                <a:pos x="0" y="0"/>
              </a:cxn>
              <a:cxn ang="0">
                <a:pos x="67" y="0"/>
              </a:cxn>
              <a:cxn ang="0">
                <a:pos x="67" y="236"/>
              </a:cxn>
              <a:cxn ang="0">
                <a:pos x="63" y="237"/>
              </a:cxn>
              <a:cxn ang="0">
                <a:pos x="59" y="237"/>
              </a:cxn>
              <a:cxn ang="0">
                <a:pos x="54" y="237"/>
              </a:cxn>
              <a:cxn ang="0">
                <a:pos x="50" y="237"/>
              </a:cxn>
              <a:cxn ang="0">
                <a:pos x="46" y="237"/>
              </a:cxn>
              <a:cxn ang="0">
                <a:pos x="42" y="238"/>
              </a:cxn>
              <a:cxn ang="0">
                <a:pos x="37" y="238"/>
              </a:cxn>
              <a:cxn ang="0">
                <a:pos x="33" y="238"/>
              </a:cxn>
              <a:cxn ang="0">
                <a:pos x="29" y="238"/>
              </a:cxn>
              <a:cxn ang="0">
                <a:pos x="24" y="238"/>
              </a:cxn>
              <a:cxn ang="0">
                <a:pos x="20" y="238"/>
              </a:cxn>
              <a:cxn ang="0">
                <a:pos x="16" y="239"/>
              </a:cxn>
              <a:cxn ang="0">
                <a:pos x="12" y="239"/>
              </a:cxn>
              <a:cxn ang="0">
                <a:pos x="8" y="239"/>
              </a:cxn>
              <a:cxn ang="0">
                <a:pos x="4" y="239"/>
              </a:cxn>
              <a:cxn ang="0">
                <a:pos x="0" y="239"/>
              </a:cxn>
              <a:cxn ang="0">
                <a:pos x="0" y="0"/>
              </a:cxn>
            </a:cxnLst>
            <a:rect l="0" t="0" r="r" b="b"/>
            <a:pathLst>
              <a:path w="68" h="240">
                <a:moveTo>
                  <a:pt x="0" y="0"/>
                </a:moveTo>
                <a:lnTo>
                  <a:pt x="67" y="0"/>
                </a:lnTo>
                <a:lnTo>
                  <a:pt x="67" y="236"/>
                </a:lnTo>
                <a:lnTo>
                  <a:pt x="63" y="237"/>
                </a:lnTo>
                <a:lnTo>
                  <a:pt x="59" y="237"/>
                </a:lnTo>
                <a:lnTo>
                  <a:pt x="54" y="237"/>
                </a:lnTo>
                <a:lnTo>
                  <a:pt x="50" y="237"/>
                </a:lnTo>
                <a:lnTo>
                  <a:pt x="46" y="237"/>
                </a:lnTo>
                <a:lnTo>
                  <a:pt x="42" y="238"/>
                </a:lnTo>
                <a:lnTo>
                  <a:pt x="37" y="238"/>
                </a:lnTo>
                <a:lnTo>
                  <a:pt x="33" y="238"/>
                </a:lnTo>
                <a:lnTo>
                  <a:pt x="29" y="238"/>
                </a:lnTo>
                <a:lnTo>
                  <a:pt x="24" y="238"/>
                </a:lnTo>
                <a:lnTo>
                  <a:pt x="20" y="238"/>
                </a:lnTo>
                <a:lnTo>
                  <a:pt x="16" y="239"/>
                </a:lnTo>
                <a:lnTo>
                  <a:pt x="12" y="239"/>
                </a:lnTo>
                <a:lnTo>
                  <a:pt x="8" y="239"/>
                </a:lnTo>
                <a:lnTo>
                  <a:pt x="4" y="239"/>
                </a:lnTo>
                <a:lnTo>
                  <a:pt x="0" y="239"/>
                </a:lnTo>
                <a:lnTo>
                  <a:pt x="0" y="0"/>
                </a:lnTo>
              </a:path>
            </a:pathLst>
          </a:custGeom>
          <a:solidFill>
            <a:srgbClr val="FFC2C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7" name="Freeform 29"/>
          <p:cNvSpPr>
            <a:spLocks/>
          </p:cNvSpPr>
          <p:nvPr/>
        </p:nvSpPr>
        <p:spPr bwMode="auto">
          <a:xfrm>
            <a:off x="2741613" y="3910013"/>
            <a:ext cx="101600" cy="358775"/>
          </a:xfrm>
          <a:custGeom>
            <a:avLst/>
            <a:gdLst/>
            <a:ahLst/>
            <a:cxnLst>
              <a:cxn ang="0">
                <a:pos x="0" y="0"/>
              </a:cxn>
              <a:cxn ang="0">
                <a:pos x="67" y="0"/>
              </a:cxn>
              <a:cxn ang="0">
                <a:pos x="67" y="235"/>
              </a:cxn>
              <a:cxn ang="0">
                <a:pos x="63" y="235"/>
              </a:cxn>
              <a:cxn ang="0">
                <a:pos x="59" y="235"/>
              </a:cxn>
              <a:cxn ang="0">
                <a:pos x="54" y="236"/>
              </a:cxn>
              <a:cxn ang="0">
                <a:pos x="50" y="236"/>
              </a:cxn>
              <a:cxn ang="0">
                <a:pos x="46" y="236"/>
              </a:cxn>
              <a:cxn ang="0">
                <a:pos x="41" y="237"/>
              </a:cxn>
              <a:cxn ang="0">
                <a:pos x="37" y="237"/>
              </a:cxn>
              <a:cxn ang="0">
                <a:pos x="33" y="237"/>
              </a:cxn>
              <a:cxn ang="0">
                <a:pos x="29" y="238"/>
              </a:cxn>
              <a:cxn ang="0">
                <a:pos x="24" y="238"/>
              </a:cxn>
              <a:cxn ang="0">
                <a:pos x="20" y="238"/>
              </a:cxn>
              <a:cxn ang="0">
                <a:pos x="16" y="238"/>
              </a:cxn>
              <a:cxn ang="0">
                <a:pos x="12" y="239"/>
              </a:cxn>
              <a:cxn ang="0">
                <a:pos x="8" y="239"/>
              </a:cxn>
              <a:cxn ang="0">
                <a:pos x="4" y="239"/>
              </a:cxn>
              <a:cxn ang="0">
                <a:pos x="0" y="239"/>
              </a:cxn>
              <a:cxn ang="0">
                <a:pos x="0" y="0"/>
              </a:cxn>
            </a:cxnLst>
            <a:rect l="0" t="0" r="r" b="b"/>
            <a:pathLst>
              <a:path w="68" h="240">
                <a:moveTo>
                  <a:pt x="0" y="0"/>
                </a:moveTo>
                <a:lnTo>
                  <a:pt x="67" y="0"/>
                </a:lnTo>
                <a:lnTo>
                  <a:pt x="67" y="235"/>
                </a:lnTo>
                <a:lnTo>
                  <a:pt x="63" y="235"/>
                </a:lnTo>
                <a:lnTo>
                  <a:pt x="59" y="235"/>
                </a:lnTo>
                <a:lnTo>
                  <a:pt x="54" y="236"/>
                </a:lnTo>
                <a:lnTo>
                  <a:pt x="50" y="236"/>
                </a:lnTo>
                <a:lnTo>
                  <a:pt x="46" y="236"/>
                </a:lnTo>
                <a:lnTo>
                  <a:pt x="41" y="237"/>
                </a:lnTo>
                <a:lnTo>
                  <a:pt x="37" y="237"/>
                </a:lnTo>
                <a:lnTo>
                  <a:pt x="33" y="237"/>
                </a:lnTo>
                <a:lnTo>
                  <a:pt x="29" y="238"/>
                </a:lnTo>
                <a:lnTo>
                  <a:pt x="24" y="238"/>
                </a:lnTo>
                <a:lnTo>
                  <a:pt x="20" y="238"/>
                </a:lnTo>
                <a:lnTo>
                  <a:pt x="16" y="238"/>
                </a:lnTo>
                <a:lnTo>
                  <a:pt x="12" y="239"/>
                </a:lnTo>
                <a:lnTo>
                  <a:pt x="8" y="239"/>
                </a:lnTo>
                <a:lnTo>
                  <a:pt x="4" y="239"/>
                </a:lnTo>
                <a:lnTo>
                  <a:pt x="0" y="239"/>
                </a:lnTo>
                <a:lnTo>
                  <a:pt x="0" y="0"/>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8" name="Freeform 30"/>
          <p:cNvSpPr>
            <a:spLocks/>
          </p:cNvSpPr>
          <p:nvPr/>
        </p:nvSpPr>
        <p:spPr bwMode="auto">
          <a:xfrm>
            <a:off x="2792413" y="3910013"/>
            <a:ext cx="100012" cy="355600"/>
          </a:xfrm>
          <a:custGeom>
            <a:avLst/>
            <a:gdLst/>
            <a:ahLst/>
            <a:cxnLst>
              <a:cxn ang="0">
                <a:pos x="0" y="0"/>
              </a:cxn>
              <a:cxn ang="0">
                <a:pos x="66" y="0"/>
              </a:cxn>
              <a:cxn ang="0">
                <a:pos x="66" y="232"/>
              </a:cxn>
              <a:cxn ang="0">
                <a:pos x="62" y="233"/>
              </a:cxn>
              <a:cxn ang="0">
                <a:pos x="58" y="233"/>
              </a:cxn>
              <a:cxn ang="0">
                <a:pos x="53" y="233"/>
              </a:cxn>
              <a:cxn ang="0">
                <a:pos x="49" y="233"/>
              </a:cxn>
              <a:cxn ang="0">
                <a:pos x="45" y="233"/>
              </a:cxn>
              <a:cxn ang="0">
                <a:pos x="40" y="234"/>
              </a:cxn>
              <a:cxn ang="0">
                <a:pos x="36" y="234"/>
              </a:cxn>
              <a:cxn ang="0">
                <a:pos x="33" y="235"/>
              </a:cxn>
              <a:cxn ang="0">
                <a:pos x="29" y="235"/>
              </a:cxn>
              <a:cxn ang="0">
                <a:pos x="24" y="235"/>
              </a:cxn>
              <a:cxn ang="0">
                <a:pos x="20" y="236"/>
              </a:cxn>
              <a:cxn ang="0">
                <a:pos x="16" y="236"/>
              </a:cxn>
              <a:cxn ang="0">
                <a:pos x="12" y="236"/>
              </a:cxn>
              <a:cxn ang="0">
                <a:pos x="7" y="237"/>
              </a:cxn>
              <a:cxn ang="0">
                <a:pos x="4" y="237"/>
              </a:cxn>
              <a:cxn ang="0">
                <a:pos x="0" y="237"/>
              </a:cxn>
              <a:cxn ang="0">
                <a:pos x="0" y="0"/>
              </a:cxn>
            </a:cxnLst>
            <a:rect l="0" t="0" r="r" b="b"/>
            <a:pathLst>
              <a:path w="67" h="238">
                <a:moveTo>
                  <a:pt x="0" y="0"/>
                </a:moveTo>
                <a:lnTo>
                  <a:pt x="66" y="0"/>
                </a:lnTo>
                <a:lnTo>
                  <a:pt x="66" y="232"/>
                </a:lnTo>
                <a:lnTo>
                  <a:pt x="62" y="233"/>
                </a:lnTo>
                <a:lnTo>
                  <a:pt x="58" y="233"/>
                </a:lnTo>
                <a:lnTo>
                  <a:pt x="53" y="233"/>
                </a:lnTo>
                <a:lnTo>
                  <a:pt x="49" y="233"/>
                </a:lnTo>
                <a:lnTo>
                  <a:pt x="45" y="233"/>
                </a:lnTo>
                <a:lnTo>
                  <a:pt x="40" y="234"/>
                </a:lnTo>
                <a:lnTo>
                  <a:pt x="36" y="234"/>
                </a:lnTo>
                <a:lnTo>
                  <a:pt x="33" y="235"/>
                </a:lnTo>
                <a:lnTo>
                  <a:pt x="29" y="235"/>
                </a:lnTo>
                <a:lnTo>
                  <a:pt x="24" y="235"/>
                </a:lnTo>
                <a:lnTo>
                  <a:pt x="20" y="236"/>
                </a:lnTo>
                <a:lnTo>
                  <a:pt x="16" y="236"/>
                </a:lnTo>
                <a:lnTo>
                  <a:pt x="12" y="236"/>
                </a:lnTo>
                <a:lnTo>
                  <a:pt x="7" y="237"/>
                </a:lnTo>
                <a:lnTo>
                  <a:pt x="4" y="237"/>
                </a:lnTo>
                <a:lnTo>
                  <a:pt x="0" y="237"/>
                </a:lnTo>
                <a:lnTo>
                  <a:pt x="0" y="0"/>
                </a:lnTo>
              </a:path>
            </a:pathLst>
          </a:custGeom>
          <a:solidFill>
            <a:srgbClr val="FFA9A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19" name="Freeform 31"/>
          <p:cNvSpPr>
            <a:spLocks/>
          </p:cNvSpPr>
          <p:nvPr/>
        </p:nvSpPr>
        <p:spPr bwMode="auto">
          <a:xfrm>
            <a:off x="2841625" y="3910013"/>
            <a:ext cx="100013" cy="354012"/>
          </a:xfrm>
          <a:custGeom>
            <a:avLst/>
            <a:gdLst/>
            <a:ahLst/>
            <a:cxnLst>
              <a:cxn ang="0">
                <a:pos x="0" y="0"/>
              </a:cxn>
              <a:cxn ang="0">
                <a:pos x="66" y="0"/>
              </a:cxn>
              <a:cxn ang="0">
                <a:pos x="66" y="229"/>
              </a:cxn>
              <a:cxn ang="0">
                <a:pos x="62" y="229"/>
              </a:cxn>
              <a:cxn ang="0">
                <a:pos x="58" y="230"/>
              </a:cxn>
              <a:cxn ang="0">
                <a:pos x="53" y="231"/>
              </a:cxn>
              <a:cxn ang="0">
                <a:pos x="49" y="231"/>
              </a:cxn>
              <a:cxn ang="0">
                <a:pos x="45" y="232"/>
              </a:cxn>
              <a:cxn ang="0">
                <a:pos x="40" y="232"/>
              </a:cxn>
              <a:cxn ang="0">
                <a:pos x="36" y="232"/>
              </a:cxn>
              <a:cxn ang="0">
                <a:pos x="33" y="232"/>
              </a:cxn>
              <a:cxn ang="0">
                <a:pos x="29" y="233"/>
              </a:cxn>
              <a:cxn ang="0">
                <a:pos x="25" y="233"/>
              </a:cxn>
              <a:cxn ang="0">
                <a:pos x="20" y="234"/>
              </a:cxn>
              <a:cxn ang="0">
                <a:pos x="16" y="234"/>
              </a:cxn>
              <a:cxn ang="0">
                <a:pos x="12" y="235"/>
              </a:cxn>
              <a:cxn ang="0">
                <a:pos x="7" y="235"/>
              </a:cxn>
              <a:cxn ang="0">
                <a:pos x="3" y="235"/>
              </a:cxn>
              <a:cxn ang="0">
                <a:pos x="0" y="236"/>
              </a:cxn>
              <a:cxn ang="0">
                <a:pos x="0" y="0"/>
              </a:cxn>
            </a:cxnLst>
            <a:rect l="0" t="0" r="r" b="b"/>
            <a:pathLst>
              <a:path w="67" h="237">
                <a:moveTo>
                  <a:pt x="0" y="0"/>
                </a:moveTo>
                <a:lnTo>
                  <a:pt x="66" y="0"/>
                </a:lnTo>
                <a:lnTo>
                  <a:pt x="66" y="229"/>
                </a:lnTo>
                <a:lnTo>
                  <a:pt x="62" y="229"/>
                </a:lnTo>
                <a:lnTo>
                  <a:pt x="58" y="230"/>
                </a:lnTo>
                <a:lnTo>
                  <a:pt x="53" y="231"/>
                </a:lnTo>
                <a:lnTo>
                  <a:pt x="49" y="231"/>
                </a:lnTo>
                <a:lnTo>
                  <a:pt x="45" y="232"/>
                </a:lnTo>
                <a:lnTo>
                  <a:pt x="40" y="232"/>
                </a:lnTo>
                <a:lnTo>
                  <a:pt x="36" y="232"/>
                </a:lnTo>
                <a:lnTo>
                  <a:pt x="33" y="232"/>
                </a:lnTo>
                <a:lnTo>
                  <a:pt x="29" y="233"/>
                </a:lnTo>
                <a:lnTo>
                  <a:pt x="25" y="233"/>
                </a:lnTo>
                <a:lnTo>
                  <a:pt x="20" y="234"/>
                </a:lnTo>
                <a:lnTo>
                  <a:pt x="16" y="234"/>
                </a:lnTo>
                <a:lnTo>
                  <a:pt x="12" y="235"/>
                </a:lnTo>
                <a:lnTo>
                  <a:pt x="7" y="235"/>
                </a:lnTo>
                <a:lnTo>
                  <a:pt x="3" y="235"/>
                </a:lnTo>
                <a:lnTo>
                  <a:pt x="0" y="236"/>
                </a:lnTo>
                <a:lnTo>
                  <a:pt x="0" y="0"/>
                </a:lnTo>
              </a:path>
            </a:pathLst>
          </a:custGeom>
          <a:solidFill>
            <a:srgbClr val="FF9F9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0" name="Freeform 32"/>
          <p:cNvSpPr>
            <a:spLocks/>
          </p:cNvSpPr>
          <p:nvPr/>
        </p:nvSpPr>
        <p:spPr bwMode="auto">
          <a:xfrm>
            <a:off x="2890838" y="3910013"/>
            <a:ext cx="100012" cy="349250"/>
          </a:xfrm>
          <a:custGeom>
            <a:avLst/>
            <a:gdLst/>
            <a:ahLst/>
            <a:cxnLst>
              <a:cxn ang="0">
                <a:pos x="0" y="0"/>
              </a:cxn>
              <a:cxn ang="0">
                <a:pos x="66" y="0"/>
              </a:cxn>
              <a:cxn ang="0">
                <a:pos x="66" y="225"/>
              </a:cxn>
              <a:cxn ang="0">
                <a:pos x="61" y="226"/>
              </a:cxn>
              <a:cxn ang="0">
                <a:pos x="58" y="226"/>
              </a:cxn>
              <a:cxn ang="0">
                <a:pos x="53" y="226"/>
              </a:cxn>
              <a:cxn ang="0">
                <a:pos x="49" y="227"/>
              </a:cxn>
              <a:cxn ang="0">
                <a:pos x="45" y="228"/>
              </a:cxn>
              <a:cxn ang="0">
                <a:pos x="40" y="229"/>
              </a:cxn>
              <a:cxn ang="0">
                <a:pos x="36" y="229"/>
              </a:cxn>
              <a:cxn ang="0">
                <a:pos x="33" y="229"/>
              </a:cxn>
              <a:cxn ang="0">
                <a:pos x="29" y="229"/>
              </a:cxn>
              <a:cxn ang="0">
                <a:pos x="25" y="230"/>
              </a:cxn>
              <a:cxn ang="0">
                <a:pos x="20" y="231"/>
              </a:cxn>
              <a:cxn ang="0">
                <a:pos x="16" y="231"/>
              </a:cxn>
              <a:cxn ang="0">
                <a:pos x="12" y="232"/>
              </a:cxn>
              <a:cxn ang="0">
                <a:pos x="7" y="232"/>
              </a:cxn>
              <a:cxn ang="0">
                <a:pos x="3" y="233"/>
              </a:cxn>
              <a:cxn ang="0">
                <a:pos x="0" y="233"/>
              </a:cxn>
              <a:cxn ang="0">
                <a:pos x="0" y="0"/>
              </a:cxn>
            </a:cxnLst>
            <a:rect l="0" t="0" r="r" b="b"/>
            <a:pathLst>
              <a:path w="67" h="234">
                <a:moveTo>
                  <a:pt x="0" y="0"/>
                </a:moveTo>
                <a:lnTo>
                  <a:pt x="66" y="0"/>
                </a:lnTo>
                <a:lnTo>
                  <a:pt x="66" y="225"/>
                </a:lnTo>
                <a:lnTo>
                  <a:pt x="61" y="226"/>
                </a:lnTo>
                <a:lnTo>
                  <a:pt x="58" y="226"/>
                </a:lnTo>
                <a:lnTo>
                  <a:pt x="53" y="226"/>
                </a:lnTo>
                <a:lnTo>
                  <a:pt x="49" y="227"/>
                </a:lnTo>
                <a:lnTo>
                  <a:pt x="45" y="228"/>
                </a:lnTo>
                <a:lnTo>
                  <a:pt x="40" y="229"/>
                </a:lnTo>
                <a:lnTo>
                  <a:pt x="36" y="229"/>
                </a:lnTo>
                <a:lnTo>
                  <a:pt x="33" y="229"/>
                </a:lnTo>
                <a:lnTo>
                  <a:pt x="29" y="229"/>
                </a:lnTo>
                <a:lnTo>
                  <a:pt x="25" y="230"/>
                </a:lnTo>
                <a:lnTo>
                  <a:pt x="20" y="231"/>
                </a:lnTo>
                <a:lnTo>
                  <a:pt x="16" y="231"/>
                </a:lnTo>
                <a:lnTo>
                  <a:pt x="12" y="232"/>
                </a:lnTo>
                <a:lnTo>
                  <a:pt x="7" y="232"/>
                </a:lnTo>
                <a:lnTo>
                  <a:pt x="3" y="233"/>
                </a:lnTo>
                <a:lnTo>
                  <a:pt x="0" y="233"/>
                </a:lnTo>
                <a:lnTo>
                  <a:pt x="0" y="0"/>
                </a:lnTo>
              </a:path>
            </a:pathLst>
          </a:custGeom>
          <a:solidFill>
            <a:srgbClr val="FF949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1" name="Freeform 33"/>
          <p:cNvSpPr>
            <a:spLocks/>
          </p:cNvSpPr>
          <p:nvPr/>
        </p:nvSpPr>
        <p:spPr bwMode="auto">
          <a:xfrm>
            <a:off x="2940050" y="3910013"/>
            <a:ext cx="101600" cy="344487"/>
          </a:xfrm>
          <a:custGeom>
            <a:avLst/>
            <a:gdLst/>
            <a:ahLst/>
            <a:cxnLst>
              <a:cxn ang="0">
                <a:pos x="0" y="0"/>
              </a:cxn>
              <a:cxn ang="0">
                <a:pos x="66" y="0"/>
              </a:cxn>
              <a:cxn ang="0">
                <a:pos x="66" y="219"/>
              </a:cxn>
              <a:cxn ang="0">
                <a:pos x="62" y="220"/>
              </a:cxn>
              <a:cxn ang="0">
                <a:pos x="58" y="221"/>
              </a:cxn>
              <a:cxn ang="0">
                <a:pos x="54" y="222"/>
              </a:cxn>
              <a:cxn ang="0">
                <a:pos x="50" y="222"/>
              </a:cxn>
              <a:cxn ang="0">
                <a:pos x="45" y="222"/>
              </a:cxn>
              <a:cxn ang="0">
                <a:pos x="41" y="223"/>
              </a:cxn>
              <a:cxn ang="0">
                <a:pos x="37" y="224"/>
              </a:cxn>
              <a:cxn ang="0">
                <a:pos x="33" y="225"/>
              </a:cxn>
              <a:cxn ang="0">
                <a:pos x="28" y="225"/>
              </a:cxn>
              <a:cxn ang="0">
                <a:pos x="24" y="225"/>
              </a:cxn>
              <a:cxn ang="0">
                <a:pos x="20" y="226"/>
              </a:cxn>
              <a:cxn ang="0">
                <a:pos x="16" y="226"/>
              </a:cxn>
              <a:cxn ang="0">
                <a:pos x="12" y="227"/>
              </a:cxn>
              <a:cxn ang="0">
                <a:pos x="7" y="228"/>
              </a:cxn>
              <a:cxn ang="0">
                <a:pos x="3" y="228"/>
              </a:cxn>
              <a:cxn ang="0">
                <a:pos x="0" y="229"/>
              </a:cxn>
              <a:cxn ang="0">
                <a:pos x="0" y="0"/>
              </a:cxn>
            </a:cxnLst>
            <a:rect l="0" t="0" r="r" b="b"/>
            <a:pathLst>
              <a:path w="67" h="230">
                <a:moveTo>
                  <a:pt x="0" y="0"/>
                </a:moveTo>
                <a:lnTo>
                  <a:pt x="66" y="0"/>
                </a:lnTo>
                <a:lnTo>
                  <a:pt x="66" y="219"/>
                </a:lnTo>
                <a:lnTo>
                  <a:pt x="62" y="220"/>
                </a:lnTo>
                <a:lnTo>
                  <a:pt x="58" y="221"/>
                </a:lnTo>
                <a:lnTo>
                  <a:pt x="54" y="222"/>
                </a:lnTo>
                <a:lnTo>
                  <a:pt x="50" y="222"/>
                </a:lnTo>
                <a:lnTo>
                  <a:pt x="45" y="222"/>
                </a:lnTo>
                <a:lnTo>
                  <a:pt x="41" y="223"/>
                </a:lnTo>
                <a:lnTo>
                  <a:pt x="37" y="224"/>
                </a:lnTo>
                <a:lnTo>
                  <a:pt x="33" y="225"/>
                </a:lnTo>
                <a:lnTo>
                  <a:pt x="28" y="225"/>
                </a:lnTo>
                <a:lnTo>
                  <a:pt x="24" y="225"/>
                </a:lnTo>
                <a:lnTo>
                  <a:pt x="20" y="226"/>
                </a:lnTo>
                <a:lnTo>
                  <a:pt x="16" y="226"/>
                </a:lnTo>
                <a:lnTo>
                  <a:pt x="12" y="227"/>
                </a:lnTo>
                <a:lnTo>
                  <a:pt x="7" y="228"/>
                </a:lnTo>
                <a:lnTo>
                  <a:pt x="3" y="228"/>
                </a:lnTo>
                <a:lnTo>
                  <a:pt x="0" y="229"/>
                </a:lnTo>
                <a:lnTo>
                  <a:pt x="0" y="0"/>
                </a:lnTo>
              </a:path>
            </a:pathLst>
          </a:custGeom>
          <a:solidFill>
            <a:srgbClr val="FF858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2" name="Freeform 34"/>
          <p:cNvSpPr>
            <a:spLocks/>
          </p:cNvSpPr>
          <p:nvPr/>
        </p:nvSpPr>
        <p:spPr bwMode="auto">
          <a:xfrm>
            <a:off x="2990850" y="3910013"/>
            <a:ext cx="100013" cy="338137"/>
          </a:xfrm>
          <a:custGeom>
            <a:avLst/>
            <a:gdLst/>
            <a:ahLst/>
            <a:cxnLst>
              <a:cxn ang="0">
                <a:pos x="0" y="0"/>
              </a:cxn>
              <a:cxn ang="0">
                <a:pos x="66" y="0"/>
              </a:cxn>
              <a:cxn ang="0">
                <a:pos x="66" y="214"/>
              </a:cxn>
              <a:cxn ang="0">
                <a:pos x="62" y="215"/>
              </a:cxn>
              <a:cxn ang="0">
                <a:pos x="58" y="216"/>
              </a:cxn>
              <a:cxn ang="0">
                <a:pos x="53" y="217"/>
              </a:cxn>
              <a:cxn ang="0">
                <a:pos x="50" y="217"/>
              </a:cxn>
              <a:cxn ang="0">
                <a:pos x="45" y="218"/>
              </a:cxn>
              <a:cxn ang="0">
                <a:pos x="41" y="218"/>
              </a:cxn>
              <a:cxn ang="0">
                <a:pos x="37" y="219"/>
              </a:cxn>
              <a:cxn ang="0">
                <a:pos x="33" y="220"/>
              </a:cxn>
              <a:cxn ang="0">
                <a:pos x="28" y="221"/>
              </a:cxn>
              <a:cxn ang="0">
                <a:pos x="24" y="221"/>
              </a:cxn>
              <a:cxn ang="0">
                <a:pos x="20" y="222"/>
              </a:cxn>
              <a:cxn ang="0">
                <a:pos x="16" y="222"/>
              </a:cxn>
              <a:cxn ang="0">
                <a:pos x="12" y="223"/>
              </a:cxn>
              <a:cxn ang="0">
                <a:pos x="7" y="224"/>
              </a:cxn>
              <a:cxn ang="0">
                <a:pos x="3" y="225"/>
              </a:cxn>
              <a:cxn ang="0">
                <a:pos x="0" y="225"/>
              </a:cxn>
              <a:cxn ang="0">
                <a:pos x="0" y="0"/>
              </a:cxn>
            </a:cxnLst>
            <a:rect l="0" t="0" r="r" b="b"/>
            <a:pathLst>
              <a:path w="67" h="226">
                <a:moveTo>
                  <a:pt x="0" y="0"/>
                </a:moveTo>
                <a:lnTo>
                  <a:pt x="66" y="0"/>
                </a:lnTo>
                <a:lnTo>
                  <a:pt x="66" y="214"/>
                </a:lnTo>
                <a:lnTo>
                  <a:pt x="62" y="215"/>
                </a:lnTo>
                <a:lnTo>
                  <a:pt x="58" y="216"/>
                </a:lnTo>
                <a:lnTo>
                  <a:pt x="53" y="217"/>
                </a:lnTo>
                <a:lnTo>
                  <a:pt x="50" y="217"/>
                </a:lnTo>
                <a:lnTo>
                  <a:pt x="45" y="218"/>
                </a:lnTo>
                <a:lnTo>
                  <a:pt x="41" y="218"/>
                </a:lnTo>
                <a:lnTo>
                  <a:pt x="37" y="219"/>
                </a:lnTo>
                <a:lnTo>
                  <a:pt x="33" y="220"/>
                </a:lnTo>
                <a:lnTo>
                  <a:pt x="28" y="221"/>
                </a:lnTo>
                <a:lnTo>
                  <a:pt x="24" y="221"/>
                </a:lnTo>
                <a:lnTo>
                  <a:pt x="20" y="222"/>
                </a:lnTo>
                <a:lnTo>
                  <a:pt x="16" y="222"/>
                </a:lnTo>
                <a:lnTo>
                  <a:pt x="12" y="223"/>
                </a:lnTo>
                <a:lnTo>
                  <a:pt x="7" y="224"/>
                </a:lnTo>
                <a:lnTo>
                  <a:pt x="3" y="225"/>
                </a:lnTo>
                <a:lnTo>
                  <a:pt x="0" y="225"/>
                </a:lnTo>
                <a:lnTo>
                  <a:pt x="0" y="0"/>
                </a:lnTo>
              </a:path>
            </a:pathLst>
          </a:custGeom>
          <a:solidFill>
            <a:srgbClr val="FF7B7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3" name="Freeform 35"/>
          <p:cNvSpPr>
            <a:spLocks/>
          </p:cNvSpPr>
          <p:nvPr/>
        </p:nvSpPr>
        <p:spPr bwMode="auto">
          <a:xfrm>
            <a:off x="3040063" y="3910013"/>
            <a:ext cx="100012" cy="330200"/>
          </a:xfrm>
          <a:custGeom>
            <a:avLst/>
            <a:gdLst/>
            <a:ahLst/>
            <a:cxnLst>
              <a:cxn ang="0">
                <a:pos x="0" y="0"/>
              </a:cxn>
              <a:cxn ang="0">
                <a:pos x="66" y="0"/>
              </a:cxn>
              <a:cxn ang="0">
                <a:pos x="66" y="208"/>
              </a:cxn>
              <a:cxn ang="0">
                <a:pos x="62" y="209"/>
              </a:cxn>
              <a:cxn ang="0">
                <a:pos x="58" y="209"/>
              </a:cxn>
              <a:cxn ang="0">
                <a:pos x="53" y="210"/>
              </a:cxn>
              <a:cxn ang="0">
                <a:pos x="49" y="211"/>
              </a:cxn>
              <a:cxn ang="0">
                <a:pos x="45" y="212"/>
              </a:cxn>
              <a:cxn ang="0">
                <a:pos x="41" y="213"/>
              </a:cxn>
              <a:cxn ang="0">
                <a:pos x="37" y="213"/>
              </a:cxn>
              <a:cxn ang="0">
                <a:pos x="33" y="214"/>
              </a:cxn>
              <a:cxn ang="0">
                <a:pos x="29" y="215"/>
              </a:cxn>
              <a:cxn ang="0">
                <a:pos x="25" y="216"/>
              </a:cxn>
              <a:cxn ang="0">
                <a:pos x="20" y="216"/>
              </a:cxn>
              <a:cxn ang="0">
                <a:pos x="17" y="216"/>
              </a:cxn>
              <a:cxn ang="0">
                <a:pos x="12" y="217"/>
              </a:cxn>
              <a:cxn ang="0">
                <a:pos x="8" y="218"/>
              </a:cxn>
              <a:cxn ang="0">
                <a:pos x="4" y="219"/>
              </a:cxn>
              <a:cxn ang="0">
                <a:pos x="0" y="220"/>
              </a:cxn>
              <a:cxn ang="0">
                <a:pos x="0" y="0"/>
              </a:cxn>
            </a:cxnLst>
            <a:rect l="0" t="0" r="r" b="b"/>
            <a:pathLst>
              <a:path w="67" h="221">
                <a:moveTo>
                  <a:pt x="0" y="0"/>
                </a:moveTo>
                <a:lnTo>
                  <a:pt x="66" y="0"/>
                </a:lnTo>
                <a:lnTo>
                  <a:pt x="66" y="208"/>
                </a:lnTo>
                <a:lnTo>
                  <a:pt x="62" y="209"/>
                </a:lnTo>
                <a:lnTo>
                  <a:pt x="58" y="209"/>
                </a:lnTo>
                <a:lnTo>
                  <a:pt x="53" y="210"/>
                </a:lnTo>
                <a:lnTo>
                  <a:pt x="49" y="211"/>
                </a:lnTo>
                <a:lnTo>
                  <a:pt x="45" y="212"/>
                </a:lnTo>
                <a:lnTo>
                  <a:pt x="41" y="213"/>
                </a:lnTo>
                <a:lnTo>
                  <a:pt x="37" y="213"/>
                </a:lnTo>
                <a:lnTo>
                  <a:pt x="33" y="214"/>
                </a:lnTo>
                <a:lnTo>
                  <a:pt x="29" y="215"/>
                </a:lnTo>
                <a:lnTo>
                  <a:pt x="25" y="216"/>
                </a:lnTo>
                <a:lnTo>
                  <a:pt x="20" y="216"/>
                </a:lnTo>
                <a:lnTo>
                  <a:pt x="17" y="216"/>
                </a:lnTo>
                <a:lnTo>
                  <a:pt x="12" y="217"/>
                </a:lnTo>
                <a:lnTo>
                  <a:pt x="8" y="218"/>
                </a:lnTo>
                <a:lnTo>
                  <a:pt x="4" y="219"/>
                </a:lnTo>
                <a:lnTo>
                  <a:pt x="0" y="220"/>
                </a:lnTo>
                <a:lnTo>
                  <a:pt x="0" y="0"/>
                </a:lnTo>
              </a:path>
            </a:pathLst>
          </a:custGeom>
          <a:solidFill>
            <a:srgbClr val="FF6C6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4" name="Freeform 36"/>
          <p:cNvSpPr>
            <a:spLocks/>
          </p:cNvSpPr>
          <p:nvPr/>
        </p:nvSpPr>
        <p:spPr bwMode="auto">
          <a:xfrm>
            <a:off x="3089275" y="3910013"/>
            <a:ext cx="100013" cy="322262"/>
          </a:xfrm>
          <a:custGeom>
            <a:avLst/>
            <a:gdLst/>
            <a:ahLst/>
            <a:cxnLst>
              <a:cxn ang="0">
                <a:pos x="0" y="0"/>
              </a:cxn>
              <a:cxn ang="0">
                <a:pos x="66" y="0"/>
              </a:cxn>
              <a:cxn ang="0">
                <a:pos x="66" y="201"/>
              </a:cxn>
              <a:cxn ang="0">
                <a:pos x="62" y="201"/>
              </a:cxn>
              <a:cxn ang="0">
                <a:pos x="58" y="202"/>
              </a:cxn>
              <a:cxn ang="0">
                <a:pos x="53" y="204"/>
              </a:cxn>
              <a:cxn ang="0">
                <a:pos x="49" y="204"/>
              </a:cxn>
              <a:cxn ang="0">
                <a:pos x="45" y="205"/>
              </a:cxn>
              <a:cxn ang="0">
                <a:pos x="41" y="206"/>
              </a:cxn>
              <a:cxn ang="0">
                <a:pos x="37" y="207"/>
              </a:cxn>
              <a:cxn ang="0">
                <a:pos x="33" y="208"/>
              </a:cxn>
              <a:cxn ang="0">
                <a:pos x="29" y="209"/>
              </a:cxn>
              <a:cxn ang="0">
                <a:pos x="25" y="210"/>
              </a:cxn>
              <a:cxn ang="0">
                <a:pos x="20" y="211"/>
              </a:cxn>
              <a:cxn ang="0">
                <a:pos x="16" y="211"/>
              </a:cxn>
              <a:cxn ang="0">
                <a:pos x="12" y="212"/>
              </a:cxn>
              <a:cxn ang="0">
                <a:pos x="8" y="213"/>
              </a:cxn>
              <a:cxn ang="0">
                <a:pos x="4" y="214"/>
              </a:cxn>
              <a:cxn ang="0">
                <a:pos x="0" y="215"/>
              </a:cxn>
              <a:cxn ang="0">
                <a:pos x="0" y="0"/>
              </a:cxn>
            </a:cxnLst>
            <a:rect l="0" t="0" r="r" b="b"/>
            <a:pathLst>
              <a:path w="67" h="216">
                <a:moveTo>
                  <a:pt x="0" y="0"/>
                </a:moveTo>
                <a:lnTo>
                  <a:pt x="66" y="0"/>
                </a:lnTo>
                <a:lnTo>
                  <a:pt x="66" y="201"/>
                </a:lnTo>
                <a:lnTo>
                  <a:pt x="62" y="201"/>
                </a:lnTo>
                <a:lnTo>
                  <a:pt x="58" y="202"/>
                </a:lnTo>
                <a:lnTo>
                  <a:pt x="53" y="204"/>
                </a:lnTo>
                <a:lnTo>
                  <a:pt x="49" y="204"/>
                </a:lnTo>
                <a:lnTo>
                  <a:pt x="45" y="205"/>
                </a:lnTo>
                <a:lnTo>
                  <a:pt x="41" y="206"/>
                </a:lnTo>
                <a:lnTo>
                  <a:pt x="37" y="207"/>
                </a:lnTo>
                <a:lnTo>
                  <a:pt x="33" y="208"/>
                </a:lnTo>
                <a:lnTo>
                  <a:pt x="29" y="209"/>
                </a:lnTo>
                <a:lnTo>
                  <a:pt x="25" y="210"/>
                </a:lnTo>
                <a:lnTo>
                  <a:pt x="20" y="211"/>
                </a:lnTo>
                <a:lnTo>
                  <a:pt x="16" y="211"/>
                </a:lnTo>
                <a:lnTo>
                  <a:pt x="12" y="212"/>
                </a:lnTo>
                <a:lnTo>
                  <a:pt x="8" y="213"/>
                </a:lnTo>
                <a:lnTo>
                  <a:pt x="4" y="214"/>
                </a:lnTo>
                <a:lnTo>
                  <a:pt x="0" y="215"/>
                </a:lnTo>
                <a:lnTo>
                  <a:pt x="0" y="0"/>
                </a:lnTo>
              </a:path>
            </a:pathLst>
          </a:custGeom>
          <a:solidFill>
            <a:srgbClr val="FF616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5" name="Freeform 37"/>
          <p:cNvSpPr>
            <a:spLocks/>
          </p:cNvSpPr>
          <p:nvPr/>
        </p:nvSpPr>
        <p:spPr bwMode="auto">
          <a:xfrm>
            <a:off x="3138488" y="3910013"/>
            <a:ext cx="101600" cy="314325"/>
          </a:xfrm>
          <a:custGeom>
            <a:avLst/>
            <a:gdLst/>
            <a:ahLst/>
            <a:cxnLst>
              <a:cxn ang="0">
                <a:pos x="0" y="0"/>
              </a:cxn>
              <a:cxn ang="0">
                <a:pos x="67" y="0"/>
              </a:cxn>
              <a:cxn ang="0">
                <a:pos x="67" y="192"/>
              </a:cxn>
              <a:cxn ang="0">
                <a:pos x="63" y="193"/>
              </a:cxn>
              <a:cxn ang="0">
                <a:pos x="59" y="195"/>
              </a:cxn>
              <a:cxn ang="0">
                <a:pos x="54" y="195"/>
              </a:cxn>
              <a:cxn ang="0">
                <a:pos x="50" y="196"/>
              </a:cxn>
              <a:cxn ang="0">
                <a:pos x="46" y="198"/>
              </a:cxn>
              <a:cxn ang="0">
                <a:pos x="42" y="198"/>
              </a:cxn>
              <a:cxn ang="0">
                <a:pos x="38" y="199"/>
              </a:cxn>
              <a:cxn ang="0">
                <a:pos x="33" y="201"/>
              </a:cxn>
              <a:cxn ang="0">
                <a:pos x="29" y="202"/>
              </a:cxn>
              <a:cxn ang="0">
                <a:pos x="25" y="202"/>
              </a:cxn>
              <a:cxn ang="0">
                <a:pos x="20" y="204"/>
              </a:cxn>
              <a:cxn ang="0">
                <a:pos x="16" y="205"/>
              </a:cxn>
              <a:cxn ang="0">
                <a:pos x="12" y="205"/>
              </a:cxn>
              <a:cxn ang="0">
                <a:pos x="8" y="206"/>
              </a:cxn>
              <a:cxn ang="0">
                <a:pos x="4" y="208"/>
              </a:cxn>
              <a:cxn ang="0">
                <a:pos x="0" y="209"/>
              </a:cxn>
              <a:cxn ang="0">
                <a:pos x="0" y="0"/>
              </a:cxn>
            </a:cxnLst>
            <a:rect l="0" t="0" r="r" b="b"/>
            <a:pathLst>
              <a:path w="68" h="210">
                <a:moveTo>
                  <a:pt x="0" y="0"/>
                </a:moveTo>
                <a:lnTo>
                  <a:pt x="67" y="0"/>
                </a:lnTo>
                <a:lnTo>
                  <a:pt x="67" y="192"/>
                </a:lnTo>
                <a:lnTo>
                  <a:pt x="63" y="193"/>
                </a:lnTo>
                <a:lnTo>
                  <a:pt x="59" y="195"/>
                </a:lnTo>
                <a:lnTo>
                  <a:pt x="54" y="195"/>
                </a:lnTo>
                <a:lnTo>
                  <a:pt x="50" y="196"/>
                </a:lnTo>
                <a:lnTo>
                  <a:pt x="46" y="198"/>
                </a:lnTo>
                <a:lnTo>
                  <a:pt x="42" y="198"/>
                </a:lnTo>
                <a:lnTo>
                  <a:pt x="38" y="199"/>
                </a:lnTo>
                <a:lnTo>
                  <a:pt x="33" y="201"/>
                </a:lnTo>
                <a:lnTo>
                  <a:pt x="29" y="202"/>
                </a:lnTo>
                <a:lnTo>
                  <a:pt x="25" y="202"/>
                </a:lnTo>
                <a:lnTo>
                  <a:pt x="20" y="204"/>
                </a:lnTo>
                <a:lnTo>
                  <a:pt x="16" y="205"/>
                </a:lnTo>
                <a:lnTo>
                  <a:pt x="12" y="205"/>
                </a:lnTo>
                <a:lnTo>
                  <a:pt x="8" y="206"/>
                </a:lnTo>
                <a:lnTo>
                  <a:pt x="4" y="208"/>
                </a:lnTo>
                <a:lnTo>
                  <a:pt x="0" y="209"/>
                </a:lnTo>
                <a:lnTo>
                  <a:pt x="0" y="0"/>
                </a:lnTo>
              </a:path>
            </a:pathLst>
          </a:custGeom>
          <a:solidFill>
            <a:srgbClr val="FF525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6" name="Freeform 38"/>
          <p:cNvSpPr>
            <a:spLocks/>
          </p:cNvSpPr>
          <p:nvPr/>
        </p:nvSpPr>
        <p:spPr bwMode="auto">
          <a:xfrm>
            <a:off x="3187700" y="3910013"/>
            <a:ext cx="101600" cy="301625"/>
          </a:xfrm>
          <a:custGeom>
            <a:avLst/>
            <a:gdLst/>
            <a:ahLst/>
            <a:cxnLst>
              <a:cxn ang="0">
                <a:pos x="0" y="0"/>
              </a:cxn>
              <a:cxn ang="0">
                <a:pos x="67" y="0"/>
              </a:cxn>
              <a:cxn ang="0">
                <a:pos x="67" y="182"/>
              </a:cxn>
              <a:cxn ang="0">
                <a:pos x="63" y="183"/>
              </a:cxn>
              <a:cxn ang="0">
                <a:pos x="59" y="185"/>
              </a:cxn>
              <a:cxn ang="0">
                <a:pos x="54" y="186"/>
              </a:cxn>
              <a:cxn ang="0">
                <a:pos x="50" y="187"/>
              </a:cxn>
              <a:cxn ang="0">
                <a:pos x="46" y="188"/>
              </a:cxn>
              <a:cxn ang="0">
                <a:pos x="42" y="189"/>
              </a:cxn>
              <a:cxn ang="0">
                <a:pos x="38" y="190"/>
              </a:cxn>
              <a:cxn ang="0">
                <a:pos x="34" y="191"/>
              </a:cxn>
              <a:cxn ang="0">
                <a:pos x="29" y="193"/>
              </a:cxn>
              <a:cxn ang="0">
                <a:pos x="25" y="194"/>
              </a:cxn>
              <a:cxn ang="0">
                <a:pos x="21" y="195"/>
              </a:cxn>
              <a:cxn ang="0">
                <a:pos x="16" y="196"/>
              </a:cxn>
              <a:cxn ang="0">
                <a:pos x="12" y="197"/>
              </a:cxn>
              <a:cxn ang="0">
                <a:pos x="8" y="198"/>
              </a:cxn>
              <a:cxn ang="0">
                <a:pos x="4" y="199"/>
              </a:cxn>
              <a:cxn ang="0">
                <a:pos x="0" y="201"/>
              </a:cxn>
              <a:cxn ang="0">
                <a:pos x="0" y="0"/>
              </a:cxn>
            </a:cxnLst>
            <a:rect l="0" t="0" r="r" b="b"/>
            <a:pathLst>
              <a:path w="68" h="202">
                <a:moveTo>
                  <a:pt x="0" y="0"/>
                </a:moveTo>
                <a:lnTo>
                  <a:pt x="67" y="0"/>
                </a:lnTo>
                <a:lnTo>
                  <a:pt x="67" y="182"/>
                </a:lnTo>
                <a:lnTo>
                  <a:pt x="63" y="183"/>
                </a:lnTo>
                <a:lnTo>
                  <a:pt x="59" y="185"/>
                </a:lnTo>
                <a:lnTo>
                  <a:pt x="54" y="186"/>
                </a:lnTo>
                <a:lnTo>
                  <a:pt x="50" y="187"/>
                </a:lnTo>
                <a:lnTo>
                  <a:pt x="46" y="188"/>
                </a:lnTo>
                <a:lnTo>
                  <a:pt x="42" y="189"/>
                </a:lnTo>
                <a:lnTo>
                  <a:pt x="38" y="190"/>
                </a:lnTo>
                <a:lnTo>
                  <a:pt x="34" y="191"/>
                </a:lnTo>
                <a:lnTo>
                  <a:pt x="29" y="193"/>
                </a:lnTo>
                <a:lnTo>
                  <a:pt x="25" y="194"/>
                </a:lnTo>
                <a:lnTo>
                  <a:pt x="21" y="195"/>
                </a:lnTo>
                <a:lnTo>
                  <a:pt x="16" y="196"/>
                </a:lnTo>
                <a:lnTo>
                  <a:pt x="12" y="197"/>
                </a:lnTo>
                <a:lnTo>
                  <a:pt x="8" y="198"/>
                </a:lnTo>
                <a:lnTo>
                  <a:pt x="4" y="199"/>
                </a:lnTo>
                <a:lnTo>
                  <a:pt x="0" y="201"/>
                </a:lnTo>
                <a:lnTo>
                  <a:pt x="0" y="0"/>
                </a:lnTo>
              </a:path>
            </a:pathLst>
          </a:custGeom>
          <a:solidFill>
            <a:srgbClr val="FF484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7" name="Freeform 39"/>
          <p:cNvSpPr>
            <a:spLocks/>
          </p:cNvSpPr>
          <p:nvPr/>
        </p:nvSpPr>
        <p:spPr bwMode="auto">
          <a:xfrm>
            <a:off x="3238500" y="3910013"/>
            <a:ext cx="100013" cy="288925"/>
          </a:xfrm>
          <a:custGeom>
            <a:avLst/>
            <a:gdLst/>
            <a:ahLst/>
            <a:cxnLst>
              <a:cxn ang="0">
                <a:pos x="0" y="0"/>
              </a:cxn>
              <a:cxn ang="0">
                <a:pos x="66" y="0"/>
              </a:cxn>
              <a:cxn ang="0">
                <a:pos x="66" y="171"/>
              </a:cxn>
              <a:cxn ang="0">
                <a:pos x="62" y="172"/>
              </a:cxn>
              <a:cxn ang="0">
                <a:pos x="58" y="174"/>
              </a:cxn>
              <a:cxn ang="0">
                <a:pos x="54" y="175"/>
              </a:cxn>
              <a:cxn ang="0">
                <a:pos x="49" y="176"/>
              </a:cxn>
              <a:cxn ang="0">
                <a:pos x="45" y="178"/>
              </a:cxn>
              <a:cxn ang="0">
                <a:pos x="41" y="179"/>
              </a:cxn>
              <a:cxn ang="0">
                <a:pos x="37" y="180"/>
              </a:cxn>
              <a:cxn ang="0">
                <a:pos x="33" y="181"/>
              </a:cxn>
              <a:cxn ang="0">
                <a:pos x="29" y="183"/>
              </a:cxn>
              <a:cxn ang="0">
                <a:pos x="25" y="184"/>
              </a:cxn>
              <a:cxn ang="0">
                <a:pos x="21" y="185"/>
              </a:cxn>
              <a:cxn ang="0">
                <a:pos x="16" y="186"/>
              </a:cxn>
              <a:cxn ang="0">
                <a:pos x="12" y="188"/>
              </a:cxn>
              <a:cxn ang="0">
                <a:pos x="8" y="189"/>
              </a:cxn>
              <a:cxn ang="0">
                <a:pos x="4" y="190"/>
              </a:cxn>
              <a:cxn ang="0">
                <a:pos x="0" y="192"/>
              </a:cxn>
              <a:cxn ang="0">
                <a:pos x="0" y="0"/>
              </a:cxn>
            </a:cxnLst>
            <a:rect l="0" t="0" r="r" b="b"/>
            <a:pathLst>
              <a:path w="67" h="193">
                <a:moveTo>
                  <a:pt x="0" y="0"/>
                </a:moveTo>
                <a:lnTo>
                  <a:pt x="66" y="0"/>
                </a:lnTo>
                <a:lnTo>
                  <a:pt x="66" y="171"/>
                </a:lnTo>
                <a:lnTo>
                  <a:pt x="62" y="172"/>
                </a:lnTo>
                <a:lnTo>
                  <a:pt x="58" y="174"/>
                </a:lnTo>
                <a:lnTo>
                  <a:pt x="54" y="175"/>
                </a:lnTo>
                <a:lnTo>
                  <a:pt x="49" y="176"/>
                </a:lnTo>
                <a:lnTo>
                  <a:pt x="45" y="178"/>
                </a:lnTo>
                <a:lnTo>
                  <a:pt x="41" y="179"/>
                </a:lnTo>
                <a:lnTo>
                  <a:pt x="37" y="180"/>
                </a:lnTo>
                <a:lnTo>
                  <a:pt x="33" y="181"/>
                </a:lnTo>
                <a:lnTo>
                  <a:pt x="29" y="183"/>
                </a:lnTo>
                <a:lnTo>
                  <a:pt x="25" y="184"/>
                </a:lnTo>
                <a:lnTo>
                  <a:pt x="21" y="185"/>
                </a:lnTo>
                <a:lnTo>
                  <a:pt x="16" y="186"/>
                </a:lnTo>
                <a:lnTo>
                  <a:pt x="12" y="188"/>
                </a:lnTo>
                <a:lnTo>
                  <a:pt x="8" y="189"/>
                </a:lnTo>
                <a:lnTo>
                  <a:pt x="4" y="190"/>
                </a:lnTo>
                <a:lnTo>
                  <a:pt x="0" y="192"/>
                </a:lnTo>
                <a:lnTo>
                  <a:pt x="0" y="0"/>
                </a:lnTo>
              </a:path>
            </a:pathLst>
          </a:custGeom>
          <a:solidFill>
            <a:srgbClr val="FF393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8" name="Freeform 40"/>
          <p:cNvSpPr>
            <a:spLocks/>
          </p:cNvSpPr>
          <p:nvPr/>
        </p:nvSpPr>
        <p:spPr bwMode="auto">
          <a:xfrm>
            <a:off x="3287713" y="3910013"/>
            <a:ext cx="100012" cy="273050"/>
          </a:xfrm>
          <a:custGeom>
            <a:avLst/>
            <a:gdLst/>
            <a:ahLst/>
            <a:cxnLst>
              <a:cxn ang="0">
                <a:pos x="0" y="0"/>
              </a:cxn>
              <a:cxn ang="0">
                <a:pos x="66" y="0"/>
              </a:cxn>
              <a:cxn ang="0">
                <a:pos x="66" y="158"/>
              </a:cxn>
              <a:cxn ang="0">
                <a:pos x="62" y="160"/>
              </a:cxn>
              <a:cxn ang="0">
                <a:pos x="58" y="161"/>
              </a:cxn>
              <a:cxn ang="0">
                <a:pos x="54" y="163"/>
              </a:cxn>
              <a:cxn ang="0">
                <a:pos x="49" y="165"/>
              </a:cxn>
              <a:cxn ang="0">
                <a:pos x="45" y="166"/>
              </a:cxn>
              <a:cxn ang="0">
                <a:pos x="41" y="168"/>
              </a:cxn>
              <a:cxn ang="0">
                <a:pos x="37" y="169"/>
              </a:cxn>
              <a:cxn ang="0">
                <a:pos x="33" y="171"/>
              </a:cxn>
              <a:cxn ang="0">
                <a:pos x="29" y="172"/>
              </a:cxn>
              <a:cxn ang="0">
                <a:pos x="25" y="174"/>
              </a:cxn>
              <a:cxn ang="0">
                <a:pos x="21" y="175"/>
              </a:cxn>
              <a:cxn ang="0">
                <a:pos x="16" y="176"/>
              </a:cxn>
              <a:cxn ang="0">
                <a:pos x="12" y="178"/>
              </a:cxn>
              <a:cxn ang="0">
                <a:pos x="8" y="179"/>
              </a:cxn>
              <a:cxn ang="0">
                <a:pos x="3" y="181"/>
              </a:cxn>
              <a:cxn ang="0">
                <a:pos x="0" y="182"/>
              </a:cxn>
              <a:cxn ang="0">
                <a:pos x="0" y="0"/>
              </a:cxn>
            </a:cxnLst>
            <a:rect l="0" t="0" r="r" b="b"/>
            <a:pathLst>
              <a:path w="67" h="183">
                <a:moveTo>
                  <a:pt x="0" y="0"/>
                </a:moveTo>
                <a:lnTo>
                  <a:pt x="66" y="0"/>
                </a:lnTo>
                <a:lnTo>
                  <a:pt x="66" y="158"/>
                </a:lnTo>
                <a:lnTo>
                  <a:pt x="62" y="160"/>
                </a:lnTo>
                <a:lnTo>
                  <a:pt x="58" y="161"/>
                </a:lnTo>
                <a:lnTo>
                  <a:pt x="54" y="163"/>
                </a:lnTo>
                <a:lnTo>
                  <a:pt x="49" y="165"/>
                </a:lnTo>
                <a:lnTo>
                  <a:pt x="45" y="166"/>
                </a:lnTo>
                <a:lnTo>
                  <a:pt x="41" y="168"/>
                </a:lnTo>
                <a:lnTo>
                  <a:pt x="37" y="169"/>
                </a:lnTo>
                <a:lnTo>
                  <a:pt x="33" y="171"/>
                </a:lnTo>
                <a:lnTo>
                  <a:pt x="29" y="172"/>
                </a:lnTo>
                <a:lnTo>
                  <a:pt x="25" y="174"/>
                </a:lnTo>
                <a:lnTo>
                  <a:pt x="21" y="175"/>
                </a:lnTo>
                <a:lnTo>
                  <a:pt x="16" y="176"/>
                </a:lnTo>
                <a:lnTo>
                  <a:pt x="12" y="178"/>
                </a:lnTo>
                <a:lnTo>
                  <a:pt x="8" y="179"/>
                </a:lnTo>
                <a:lnTo>
                  <a:pt x="3" y="181"/>
                </a:lnTo>
                <a:lnTo>
                  <a:pt x="0" y="182"/>
                </a:lnTo>
                <a:lnTo>
                  <a:pt x="0" y="0"/>
                </a:lnTo>
              </a:path>
            </a:pathLst>
          </a:custGeom>
          <a:solidFill>
            <a:srgbClr val="FF2E2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29" name="Freeform 41"/>
          <p:cNvSpPr>
            <a:spLocks/>
          </p:cNvSpPr>
          <p:nvPr/>
        </p:nvSpPr>
        <p:spPr bwMode="auto">
          <a:xfrm>
            <a:off x="3336925" y="3910013"/>
            <a:ext cx="101600" cy="257175"/>
          </a:xfrm>
          <a:custGeom>
            <a:avLst/>
            <a:gdLst/>
            <a:ahLst/>
            <a:cxnLst>
              <a:cxn ang="0">
                <a:pos x="67" y="0"/>
              </a:cxn>
              <a:cxn ang="0">
                <a:pos x="62" y="0"/>
              </a:cxn>
              <a:cxn ang="0">
                <a:pos x="0" y="0"/>
              </a:cxn>
              <a:cxn ang="0">
                <a:pos x="0" y="171"/>
              </a:cxn>
              <a:cxn ang="0">
                <a:pos x="3" y="169"/>
              </a:cxn>
              <a:cxn ang="0">
                <a:pos x="8" y="167"/>
              </a:cxn>
              <a:cxn ang="0">
                <a:pos x="12" y="166"/>
              </a:cxn>
              <a:cxn ang="0">
                <a:pos x="17" y="164"/>
              </a:cxn>
              <a:cxn ang="0">
                <a:pos x="21" y="163"/>
              </a:cxn>
              <a:cxn ang="0">
                <a:pos x="25" y="161"/>
              </a:cxn>
              <a:cxn ang="0">
                <a:pos x="29" y="160"/>
              </a:cxn>
              <a:cxn ang="0">
                <a:pos x="34" y="158"/>
              </a:cxn>
              <a:cxn ang="0">
                <a:pos x="38" y="157"/>
              </a:cxn>
              <a:cxn ang="0">
                <a:pos x="42" y="155"/>
              </a:cxn>
              <a:cxn ang="0">
                <a:pos x="46" y="154"/>
              </a:cxn>
              <a:cxn ang="0">
                <a:pos x="51" y="151"/>
              </a:cxn>
              <a:cxn ang="0">
                <a:pos x="55" y="150"/>
              </a:cxn>
              <a:cxn ang="0">
                <a:pos x="58" y="148"/>
              </a:cxn>
              <a:cxn ang="0">
                <a:pos x="63" y="147"/>
              </a:cxn>
              <a:cxn ang="0">
                <a:pos x="67" y="144"/>
              </a:cxn>
              <a:cxn ang="0">
                <a:pos x="67" y="0"/>
              </a:cxn>
            </a:cxnLst>
            <a:rect l="0" t="0" r="r" b="b"/>
            <a:pathLst>
              <a:path w="68" h="172">
                <a:moveTo>
                  <a:pt x="67" y="0"/>
                </a:moveTo>
                <a:lnTo>
                  <a:pt x="62" y="0"/>
                </a:lnTo>
                <a:lnTo>
                  <a:pt x="0" y="0"/>
                </a:lnTo>
                <a:lnTo>
                  <a:pt x="0" y="171"/>
                </a:lnTo>
                <a:lnTo>
                  <a:pt x="3" y="169"/>
                </a:lnTo>
                <a:lnTo>
                  <a:pt x="8" y="167"/>
                </a:lnTo>
                <a:lnTo>
                  <a:pt x="12" y="166"/>
                </a:lnTo>
                <a:lnTo>
                  <a:pt x="17" y="164"/>
                </a:lnTo>
                <a:lnTo>
                  <a:pt x="21" y="163"/>
                </a:lnTo>
                <a:lnTo>
                  <a:pt x="25" y="161"/>
                </a:lnTo>
                <a:lnTo>
                  <a:pt x="29" y="160"/>
                </a:lnTo>
                <a:lnTo>
                  <a:pt x="34" y="158"/>
                </a:lnTo>
                <a:lnTo>
                  <a:pt x="38" y="157"/>
                </a:lnTo>
                <a:lnTo>
                  <a:pt x="42" y="155"/>
                </a:lnTo>
                <a:lnTo>
                  <a:pt x="46" y="154"/>
                </a:lnTo>
                <a:lnTo>
                  <a:pt x="51" y="151"/>
                </a:lnTo>
                <a:lnTo>
                  <a:pt x="55" y="150"/>
                </a:lnTo>
                <a:lnTo>
                  <a:pt x="58" y="148"/>
                </a:lnTo>
                <a:lnTo>
                  <a:pt x="63" y="147"/>
                </a:lnTo>
                <a:lnTo>
                  <a:pt x="67" y="144"/>
                </a:lnTo>
                <a:lnTo>
                  <a:pt x="67" y="0"/>
                </a:lnTo>
              </a:path>
            </a:pathLst>
          </a:custGeom>
          <a:solidFill>
            <a:srgbClr val="FF242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0" name="Freeform 42"/>
          <p:cNvSpPr>
            <a:spLocks/>
          </p:cNvSpPr>
          <p:nvPr/>
        </p:nvSpPr>
        <p:spPr bwMode="auto">
          <a:xfrm>
            <a:off x="3386138" y="3910013"/>
            <a:ext cx="101600" cy="239712"/>
          </a:xfrm>
          <a:custGeom>
            <a:avLst/>
            <a:gdLst/>
            <a:ahLst/>
            <a:cxnLst>
              <a:cxn ang="0">
                <a:pos x="67" y="0"/>
              </a:cxn>
              <a:cxn ang="0">
                <a:pos x="28" y="0"/>
              </a:cxn>
              <a:cxn ang="0">
                <a:pos x="0" y="0"/>
              </a:cxn>
              <a:cxn ang="0">
                <a:pos x="0" y="159"/>
              </a:cxn>
              <a:cxn ang="0">
                <a:pos x="3" y="156"/>
              </a:cxn>
              <a:cxn ang="0">
                <a:pos x="8" y="155"/>
              </a:cxn>
              <a:cxn ang="0">
                <a:pos x="12" y="153"/>
              </a:cxn>
              <a:cxn ang="0">
                <a:pos x="17" y="152"/>
              </a:cxn>
              <a:cxn ang="0">
                <a:pos x="21" y="150"/>
              </a:cxn>
              <a:cxn ang="0">
                <a:pos x="25" y="148"/>
              </a:cxn>
              <a:cxn ang="0">
                <a:pos x="29" y="146"/>
              </a:cxn>
              <a:cxn ang="0">
                <a:pos x="34" y="144"/>
              </a:cxn>
              <a:cxn ang="0">
                <a:pos x="38" y="142"/>
              </a:cxn>
              <a:cxn ang="0">
                <a:pos x="42" y="141"/>
              </a:cxn>
              <a:cxn ang="0">
                <a:pos x="47" y="138"/>
              </a:cxn>
              <a:cxn ang="0">
                <a:pos x="51" y="137"/>
              </a:cxn>
              <a:cxn ang="0">
                <a:pos x="55" y="135"/>
              </a:cxn>
              <a:cxn ang="0">
                <a:pos x="59" y="132"/>
              </a:cxn>
              <a:cxn ang="0">
                <a:pos x="63" y="131"/>
              </a:cxn>
              <a:cxn ang="0">
                <a:pos x="67" y="128"/>
              </a:cxn>
              <a:cxn ang="0">
                <a:pos x="67" y="0"/>
              </a:cxn>
            </a:cxnLst>
            <a:rect l="0" t="0" r="r" b="b"/>
            <a:pathLst>
              <a:path w="68" h="160">
                <a:moveTo>
                  <a:pt x="67" y="0"/>
                </a:moveTo>
                <a:lnTo>
                  <a:pt x="28" y="0"/>
                </a:lnTo>
                <a:lnTo>
                  <a:pt x="0" y="0"/>
                </a:lnTo>
                <a:lnTo>
                  <a:pt x="0" y="159"/>
                </a:lnTo>
                <a:lnTo>
                  <a:pt x="3" y="156"/>
                </a:lnTo>
                <a:lnTo>
                  <a:pt x="8" y="155"/>
                </a:lnTo>
                <a:lnTo>
                  <a:pt x="12" y="153"/>
                </a:lnTo>
                <a:lnTo>
                  <a:pt x="17" y="152"/>
                </a:lnTo>
                <a:lnTo>
                  <a:pt x="21" y="150"/>
                </a:lnTo>
                <a:lnTo>
                  <a:pt x="25" y="148"/>
                </a:lnTo>
                <a:lnTo>
                  <a:pt x="29" y="146"/>
                </a:lnTo>
                <a:lnTo>
                  <a:pt x="34" y="144"/>
                </a:lnTo>
                <a:lnTo>
                  <a:pt x="38" y="142"/>
                </a:lnTo>
                <a:lnTo>
                  <a:pt x="42" y="141"/>
                </a:lnTo>
                <a:lnTo>
                  <a:pt x="47" y="138"/>
                </a:lnTo>
                <a:lnTo>
                  <a:pt x="51" y="137"/>
                </a:lnTo>
                <a:lnTo>
                  <a:pt x="55" y="135"/>
                </a:lnTo>
                <a:lnTo>
                  <a:pt x="59" y="132"/>
                </a:lnTo>
                <a:lnTo>
                  <a:pt x="63" y="131"/>
                </a:lnTo>
                <a:lnTo>
                  <a:pt x="67" y="128"/>
                </a:lnTo>
                <a:lnTo>
                  <a:pt x="67" y="0"/>
                </a:lnTo>
              </a:path>
            </a:pathLst>
          </a:custGeom>
          <a:solidFill>
            <a:srgbClr val="FF151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1" name="Freeform 43"/>
          <p:cNvSpPr>
            <a:spLocks/>
          </p:cNvSpPr>
          <p:nvPr/>
        </p:nvSpPr>
        <p:spPr bwMode="auto">
          <a:xfrm>
            <a:off x="3436938" y="3910013"/>
            <a:ext cx="100012" cy="217487"/>
          </a:xfrm>
          <a:custGeom>
            <a:avLst/>
            <a:gdLst/>
            <a:ahLst/>
            <a:cxnLst>
              <a:cxn ang="0">
                <a:pos x="0" y="0"/>
              </a:cxn>
              <a:cxn ang="0">
                <a:pos x="66" y="0"/>
              </a:cxn>
              <a:cxn ang="0">
                <a:pos x="66" y="111"/>
              </a:cxn>
              <a:cxn ang="0">
                <a:pos x="62" y="113"/>
              </a:cxn>
              <a:cxn ang="0">
                <a:pos x="58" y="115"/>
              </a:cxn>
              <a:cxn ang="0">
                <a:pos x="53" y="118"/>
              </a:cxn>
              <a:cxn ang="0">
                <a:pos x="50" y="120"/>
              </a:cxn>
              <a:cxn ang="0">
                <a:pos x="46" y="121"/>
              </a:cxn>
              <a:cxn ang="0">
                <a:pos x="41" y="124"/>
              </a:cxn>
              <a:cxn ang="0">
                <a:pos x="37" y="126"/>
              </a:cxn>
              <a:cxn ang="0">
                <a:pos x="33" y="128"/>
              </a:cxn>
              <a:cxn ang="0">
                <a:pos x="29" y="130"/>
              </a:cxn>
              <a:cxn ang="0">
                <a:pos x="25" y="132"/>
              </a:cxn>
              <a:cxn ang="0">
                <a:pos x="21" y="134"/>
              </a:cxn>
              <a:cxn ang="0">
                <a:pos x="17" y="137"/>
              </a:cxn>
              <a:cxn ang="0">
                <a:pos x="12" y="138"/>
              </a:cxn>
              <a:cxn ang="0">
                <a:pos x="8" y="141"/>
              </a:cxn>
              <a:cxn ang="0">
                <a:pos x="3" y="143"/>
              </a:cxn>
              <a:cxn ang="0">
                <a:pos x="0" y="145"/>
              </a:cxn>
              <a:cxn ang="0">
                <a:pos x="0" y="0"/>
              </a:cxn>
            </a:cxnLst>
            <a:rect l="0" t="0" r="r" b="b"/>
            <a:pathLst>
              <a:path w="67" h="146">
                <a:moveTo>
                  <a:pt x="0" y="0"/>
                </a:moveTo>
                <a:lnTo>
                  <a:pt x="66" y="0"/>
                </a:lnTo>
                <a:lnTo>
                  <a:pt x="66" y="111"/>
                </a:lnTo>
                <a:lnTo>
                  <a:pt x="62" y="113"/>
                </a:lnTo>
                <a:lnTo>
                  <a:pt x="58" y="115"/>
                </a:lnTo>
                <a:lnTo>
                  <a:pt x="53" y="118"/>
                </a:lnTo>
                <a:lnTo>
                  <a:pt x="50" y="120"/>
                </a:lnTo>
                <a:lnTo>
                  <a:pt x="46" y="121"/>
                </a:lnTo>
                <a:lnTo>
                  <a:pt x="41" y="124"/>
                </a:lnTo>
                <a:lnTo>
                  <a:pt x="37" y="126"/>
                </a:lnTo>
                <a:lnTo>
                  <a:pt x="33" y="128"/>
                </a:lnTo>
                <a:lnTo>
                  <a:pt x="29" y="130"/>
                </a:lnTo>
                <a:lnTo>
                  <a:pt x="25" y="132"/>
                </a:lnTo>
                <a:lnTo>
                  <a:pt x="21" y="134"/>
                </a:lnTo>
                <a:lnTo>
                  <a:pt x="17" y="137"/>
                </a:lnTo>
                <a:lnTo>
                  <a:pt x="12" y="138"/>
                </a:lnTo>
                <a:lnTo>
                  <a:pt x="8" y="141"/>
                </a:lnTo>
                <a:lnTo>
                  <a:pt x="3" y="143"/>
                </a:lnTo>
                <a:lnTo>
                  <a:pt x="0" y="145"/>
                </a:lnTo>
                <a:lnTo>
                  <a:pt x="0" y="0"/>
                </a:lnTo>
              </a:path>
            </a:pathLst>
          </a:custGeom>
          <a:solidFill>
            <a:srgbClr val="FF0B0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2" name="Freeform 44"/>
          <p:cNvSpPr>
            <a:spLocks/>
          </p:cNvSpPr>
          <p:nvPr/>
        </p:nvSpPr>
        <p:spPr bwMode="auto">
          <a:xfrm>
            <a:off x="3486150" y="3910013"/>
            <a:ext cx="100013" cy="193675"/>
          </a:xfrm>
          <a:custGeom>
            <a:avLst/>
            <a:gdLst/>
            <a:ahLst/>
            <a:cxnLst>
              <a:cxn ang="0">
                <a:pos x="66" y="90"/>
              </a:cxn>
              <a:cxn ang="0">
                <a:pos x="64" y="91"/>
              </a:cxn>
              <a:cxn ang="0">
                <a:pos x="63" y="91"/>
              </a:cxn>
              <a:cxn ang="0">
                <a:pos x="62" y="91"/>
              </a:cxn>
              <a:cxn ang="0">
                <a:pos x="61" y="92"/>
              </a:cxn>
              <a:cxn ang="0">
                <a:pos x="54" y="97"/>
              </a:cxn>
              <a:cxn ang="0">
                <a:pos x="47" y="101"/>
              </a:cxn>
              <a:cxn ang="0">
                <a:pos x="39" y="106"/>
              </a:cxn>
              <a:cxn ang="0">
                <a:pos x="32" y="111"/>
              </a:cxn>
              <a:cxn ang="0">
                <a:pos x="23" y="115"/>
              </a:cxn>
              <a:cxn ang="0">
                <a:pos x="16" y="120"/>
              </a:cxn>
              <a:cxn ang="0">
                <a:pos x="7" y="125"/>
              </a:cxn>
              <a:cxn ang="0">
                <a:pos x="0" y="129"/>
              </a:cxn>
              <a:cxn ang="0">
                <a:pos x="0" y="0"/>
              </a:cxn>
              <a:cxn ang="0">
                <a:pos x="66" y="0"/>
              </a:cxn>
              <a:cxn ang="0">
                <a:pos x="66" y="90"/>
              </a:cxn>
            </a:cxnLst>
            <a:rect l="0" t="0" r="r" b="b"/>
            <a:pathLst>
              <a:path w="67" h="130">
                <a:moveTo>
                  <a:pt x="66" y="90"/>
                </a:moveTo>
                <a:lnTo>
                  <a:pt x="64" y="91"/>
                </a:lnTo>
                <a:lnTo>
                  <a:pt x="63" y="91"/>
                </a:lnTo>
                <a:lnTo>
                  <a:pt x="62" y="91"/>
                </a:lnTo>
                <a:lnTo>
                  <a:pt x="61" y="92"/>
                </a:lnTo>
                <a:lnTo>
                  <a:pt x="54" y="97"/>
                </a:lnTo>
                <a:lnTo>
                  <a:pt x="47" y="101"/>
                </a:lnTo>
                <a:lnTo>
                  <a:pt x="39" y="106"/>
                </a:lnTo>
                <a:lnTo>
                  <a:pt x="32" y="111"/>
                </a:lnTo>
                <a:lnTo>
                  <a:pt x="23" y="115"/>
                </a:lnTo>
                <a:lnTo>
                  <a:pt x="16" y="120"/>
                </a:lnTo>
                <a:lnTo>
                  <a:pt x="7" y="125"/>
                </a:lnTo>
                <a:lnTo>
                  <a:pt x="0" y="129"/>
                </a:lnTo>
                <a:lnTo>
                  <a:pt x="0" y="0"/>
                </a:lnTo>
                <a:lnTo>
                  <a:pt x="66" y="0"/>
                </a:lnTo>
                <a:lnTo>
                  <a:pt x="66" y="9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3" name="Freeform 45"/>
          <p:cNvSpPr>
            <a:spLocks/>
          </p:cNvSpPr>
          <p:nvPr/>
        </p:nvSpPr>
        <p:spPr bwMode="auto">
          <a:xfrm>
            <a:off x="3535363" y="3910013"/>
            <a:ext cx="100012" cy="166687"/>
          </a:xfrm>
          <a:custGeom>
            <a:avLst/>
            <a:gdLst/>
            <a:ahLst/>
            <a:cxnLst>
              <a:cxn ang="0">
                <a:pos x="66" y="66"/>
              </a:cxn>
              <a:cxn ang="0">
                <a:pos x="62" y="70"/>
              </a:cxn>
              <a:cxn ang="0">
                <a:pos x="57" y="74"/>
              </a:cxn>
              <a:cxn ang="0">
                <a:pos x="52" y="77"/>
              </a:cxn>
              <a:cxn ang="0">
                <a:pos x="47" y="81"/>
              </a:cxn>
              <a:cxn ang="0">
                <a:pos x="44" y="84"/>
              </a:cxn>
              <a:cxn ang="0">
                <a:pos x="38" y="87"/>
              </a:cxn>
              <a:cxn ang="0">
                <a:pos x="33" y="90"/>
              </a:cxn>
              <a:cxn ang="0">
                <a:pos x="28" y="92"/>
              </a:cxn>
              <a:cxn ang="0">
                <a:pos x="25" y="94"/>
              </a:cxn>
              <a:cxn ang="0">
                <a:pos x="21" y="97"/>
              </a:cxn>
              <a:cxn ang="0">
                <a:pos x="18" y="98"/>
              </a:cxn>
              <a:cxn ang="0">
                <a:pos x="14" y="100"/>
              </a:cxn>
              <a:cxn ang="0">
                <a:pos x="11" y="104"/>
              </a:cxn>
              <a:cxn ang="0">
                <a:pos x="7" y="106"/>
              </a:cxn>
              <a:cxn ang="0">
                <a:pos x="3" y="108"/>
              </a:cxn>
              <a:cxn ang="0">
                <a:pos x="0" y="111"/>
              </a:cxn>
              <a:cxn ang="0">
                <a:pos x="0" y="0"/>
              </a:cxn>
              <a:cxn ang="0">
                <a:pos x="66" y="0"/>
              </a:cxn>
              <a:cxn ang="0">
                <a:pos x="66" y="66"/>
              </a:cxn>
            </a:cxnLst>
            <a:rect l="0" t="0" r="r" b="b"/>
            <a:pathLst>
              <a:path w="67" h="112">
                <a:moveTo>
                  <a:pt x="66" y="66"/>
                </a:moveTo>
                <a:lnTo>
                  <a:pt x="62" y="70"/>
                </a:lnTo>
                <a:lnTo>
                  <a:pt x="57" y="74"/>
                </a:lnTo>
                <a:lnTo>
                  <a:pt x="52" y="77"/>
                </a:lnTo>
                <a:lnTo>
                  <a:pt x="47" y="81"/>
                </a:lnTo>
                <a:lnTo>
                  <a:pt x="44" y="84"/>
                </a:lnTo>
                <a:lnTo>
                  <a:pt x="38" y="87"/>
                </a:lnTo>
                <a:lnTo>
                  <a:pt x="33" y="90"/>
                </a:lnTo>
                <a:lnTo>
                  <a:pt x="28" y="92"/>
                </a:lnTo>
                <a:lnTo>
                  <a:pt x="25" y="94"/>
                </a:lnTo>
                <a:lnTo>
                  <a:pt x="21" y="97"/>
                </a:lnTo>
                <a:lnTo>
                  <a:pt x="18" y="98"/>
                </a:lnTo>
                <a:lnTo>
                  <a:pt x="14" y="100"/>
                </a:lnTo>
                <a:lnTo>
                  <a:pt x="11" y="104"/>
                </a:lnTo>
                <a:lnTo>
                  <a:pt x="7" y="106"/>
                </a:lnTo>
                <a:lnTo>
                  <a:pt x="3" y="108"/>
                </a:lnTo>
                <a:lnTo>
                  <a:pt x="0" y="111"/>
                </a:lnTo>
                <a:lnTo>
                  <a:pt x="0" y="0"/>
                </a:lnTo>
                <a:lnTo>
                  <a:pt x="66" y="0"/>
                </a:lnTo>
                <a:lnTo>
                  <a:pt x="66" y="66"/>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4" name="Freeform 46"/>
          <p:cNvSpPr>
            <a:spLocks/>
          </p:cNvSpPr>
          <p:nvPr/>
        </p:nvSpPr>
        <p:spPr bwMode="auto">
          <a:xfrm>
            <a:off x="3584575" y="3910013"/>
            <a:ext cx="96838" cy="136525"/>
          </a:xfrm>
          <a:custGeom>
            <a:avLst/>
            <a:gdLst/>
            <a:ahLst/>
            <a:cxnLst>
              <a:cxn ang="0">
                <a:pos x="0" y="90"/>
              </a:cxn>
              <a:cxn ang="0">
                <a:pos x="5" y="87"/>
              </a:cxn>
              <a:cxn ang="0">
                <a:pos x="11" y="83"/>
              </a:cxn>
              <a:cxn ang="0">
                <a:pos x="16" y="80"/>
              </a:cxn>
              <a:cxn ang="0">
                <a:pos x="22" y="76"/>
              </a:cxn>
              <a:cxn ang="0">
                <a:pos x="27" y="71"/>
              </a:cxn>
              <a:cxn ang="0">
                <a:pos x="31" y="66"/>
              </a:cxn>
              <a:cxn ang="0">
                <a:pos x="36" y="62"/>
              </a:cxn>
              <a:cxn ang="0">
                <a:pos x="40" y="56"/>
              </a:cxn>
              <a:cxn ang="0">
                <a:pos x="44" y="50"/>
              </a:cxn>
              <a:cxn ang="0">
                <a:pos x="47" y="43"/>
              </a:cxn>
              <a:cxn ang="0">
                <a:pos x="51" y="36"/>
              </a:cxn>
              <a:cxn ang="0">
                <a:pos x="54" y="30"/>
              </a:cxn>
              <a:cxn ang="0">
                <a:pos x="57" y="23"/>
              </a:cxn>
              <a:cxn ang="0">
                <a:pos x="59" y="15"/>
              </a:cxn>
              <a:cxn ang="0">
                <a:pos x="61" y="7"/>
              </a:cxn>
              <a:cxn ang="0">
                <a:pos x="63" y="0"/>
              </a:cxn>
              <a:cxn ang="0">
                <a:pos x="0" y="0"/>
              </a:cxn>
              <a:cxn ang="0">
                <a:pos x="0" y="90"/>
              </a:cxn>
            </a:cxnLst>
            <a:rect l="0" t="0" r="r" b="b"/>
            <a:pathLst>
              <a:path w="64" h="91">
                <a:moveTo>
                  <a:pt x="0" y="90"/>
                </a:moveTo>
                <a:lnTo>
                  <a:pt x="5" y="87"/>
                </a:lnTo>
                <a:lnTo>
                  <a:pt x="11" y="83"/>
                </a:lnTo>
                <a:lnTo>
                  <a:pt x="16" y="80"/>
                </a:lnTo>
                <a:lnTo>
                  <a:pt x="22" y="76"/>
                </a:lnTo>
                <a:lnTo>
                  <a:pt x="27" y="71"/>
                </a:lnTo>
                <a:lnTo>
                  <a:pt x="31" y="66"/>
                </a:lnTo>
                <a:lnTo>
                  <a:pt x="36" y="62"/>
                </a:lnTo>
                <a:lnTo>
                  <a:pt x="40" y="56"/>
                </a:lnTo>
                <a:lnTo>
                  <a:pt x="44" y="50"/>
                </a:lnTo>
                <a:lnTo>
                  <a:pt x="47" y="43"/>
                </a:lnTo>
                <a:lnTo>
                  <a:pt x="51" y="36"/>
                </a:lnTo>
                <a:lnTo>
                  <a:pt x="54" y="30"/>
                </a:lnTo>
                <a:lnTo>
                  <a:pt x="57" y="23"/>
                </a:lnTo>
                <a:lnTo>
                  <a:pt x="59" y="15"/>
                </a:lnTo>
                <a:lnTo>
                  <a:pt x="61" y="7"/>
                </a:lnTo>
                <a:lnTo>
                  <a:pt x="63" y="0"/>
                </a:lnTo>
                <a:lnTo>
                  <a:pt x="0" y="0"/>
                </a:lnTo>
                <a:lnTo>
                  <a:pt x="0" y="9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5" name="Freeform 47"/>
          <p:cNvSpPr>
            <a:spLocks/>
          </p:cNvSpPr>
          <p:nvPr/>
        </p:nvSpPr>
        <p:spPr bwMode="auto">
          <a:xfrm>
            <a:off x="3633788" y="3910013"/>
            <a:ext cx="47625" cy="100012"/>
          </a:xfrm>
          <a:custGeom>
            <a:avLst/>
            <a:gdLst/>
            <a:ahLst/>
            <a:cxnLst>
              <a:cxn ang="0">
                <a:pos x="0" y="66"/>
              </a:cxn>
              <a:cxn ang="0">
                <a:pos x="2" y="62"/>
              </a:cxn>
              <a:cxn ang="0">
                <a:pos x="4" y="59"/>
              </a:cxn>
              <a:cxn ang="0">
                <a:pos x="7" y="56"/>
              </a:cxn>
              <a:cxn ang="0">
                <a:pos x="9" y="52"/>
              </a:cxn>
              <a:cxn ang="0">
                <a:pos x="12" y="48"/>
              </a:cxn>
              <a:cxn ang="0">
                <a:pos x="14" y="44"/>
              </a:cxn>
              <a:cxn ang="0">
                <a:pos x="17" y="39"/>
              </a:cxn>
              <a:cxn ang="0">
                <a:pos x="18" y="36"/>
              </a:cxn>
              <a:cxn ang="0">
                <a:pos x="20" y="32"/>
              </a:cxn>
              <a:cxn ang="0">
                <a:pos x="22" y="27"/>
              </a:cxn>
              <a:cxn ang="0">
                <a:pos x="24" y="23"/>
              </a:cxn>
              <a:cxn ang="0">
                <a:pos x="25" y="19"/>
              </a:cxn>
              <a:cxn ang="0">
                <a:pos x="26" y="13"/>
              </a:cxn>
              <a:cxn ang="0">
                <a:pos x="28" y="9"/>
              </a:cxn>
              <a:cxn ang="0">
                <a:pos x="29" y="5"/>
              </a:cxn>
              <a:cxn ang="0">
                <a:pos x="30" y="0"/>
              </a:cxn>
              <a:cxn ang="0">
                <a:pos x="0" y="0"/>
              </a:cxn>
              <a:cxn ang="0">
                <a:pos x="0" y="66"/>
              </a:cxn>
            </a:cxnLst>
            <a:rect l="0" t="0" r="r" b="b"/>
            <a:pathLst>
              <a:path w="31" h="67">
                <a:moveTo>
                  <a:pt x="0" y="66"/>
                </a:moveTo>
                <a:lnTo>
                  <a:pt x="2" y="62"/>
                </a:lnTo>
                <a:lnTo>
                  <a:pt x="4" y="59"/>
                </a:lnTo>
                <a:lnTo>
                  <a:pt x="7" y="56"/>
                </a:lnTo>
                <a:lnTo>
                  <a:pt x="9" y="52"/>
                </a:lnTo>
                <a:lnTo>
                  <a:pt x="12" y="48"/>
                </a:lnTo>
                <a:lnTo>
                  <a:pt x="14" y="44"/>
                </a:lnTo>
                <a:lnTo>
                  <a:pt x="17" y="39"/>
                </a:lnTo>
                <a:lnTo>
                  <a:pt x="18" y="36"/>
                </a:lnTo>
                <a:lnTo>
                  <a:pt x="20" y="32"/>
                </a:lnTo>
                <a:lnTo>
                  <a:pt x="22" y="27"/>
                </a:lnTo>
                <a:lnTo>
                  <a:pt x="24" y="23"/>
                </a:lnTo>
                <a:lnTo>
                  <a:pt x="25" y="19"/>
                </a:lnTo>
                <a:lnTo>
                  <a:pt x="26" y="13"/>
                </a:lnTo>
                <a:lnTo>
                  <a:pt x="28" y="9"/>
                </a:lnTo>
                <a:lnTo>
                  <a:pt x="29" y="5"/>
                </a:lnTo>
                <a:lnTo>
                  <a:pt x="30" y="0"/>
                </a:lnTo>
                <a:lnTo>
                  <a:pt x="0" y="0"/>
                </a:lnTo>
                <a:lnTo>
                  <a:pt x="0" y="66"/>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6" name="Freeform 48"/>
          <p:cNvSpPr>
            <a:spLocks/>
          </p:cNvSpPr>
          <p:nvPr/>
        </p:nvSpPr>
        <p:spPr bwMode="auto">
          <a:xfrm>
            <a:off x="1657350" y="3910013"/>
            <a:ext cx="2024063" cy="358775"/>
          </a:xfrm>
          <a:custGeom>
            <a:avLst/>
            <a:gdLst/>
            <a:ahLst/>
            <a:cxnLst>
              <a:cxn ang="0">
                <a:pos x="1291" y="89"/>
              </a:cxn>
              <a:cxn ang="0">
                <a:pos x="1302" y="83"/>
              </a:cxn>
              <a:cxn ang="0">
                <a:pos x="1313" y="74"/>
              </a:cxn>
              <a:cxn ang="0">
                <a:pos x="1323" y="64"/>
              </a:cxn>
              <a:cxn ang="0">
                <a:pos x="1332" y="52"/>
              </a:cxn>
              <a:cxn ang="0">
                <a:pos x="1339" y="38"/>
              </a:cxn>
              <a:cxn ang="0">
                <a:pos x="1345" y="23"/>
              </a:cxn>
              <a:cxn ang="0">
                <a:pos x="1350" y="8"/>
              </a:cxn>
              <a:cxn ang="0">
                <a:pos x="1185" y="0"/>
              </a:cxn>
              <a:cxn ang="0">
                <a:pos x="161" y="0"/>
              </a:cxn>
              <a:cxn ang="0">
                <a:pos x="161" y="2"/>
              </a:cxn>
              <a:cxn ang="0">
                <a:pos x="161" y="2"/>
              </a:cxn>
              <a:cxn ang="0">
                <a:pos x="0" y="3"/>
              </a:cxn>
              <a:cxn ang="0">
                <a:pos x="0" y="6"/>
              </a:cxn>
              <a:cxn ang="0">
                <a:pos x="0" y="16"/>
              </a:cxn>
              <a:cxn ang="0">
                <a:pos x="3" y="27"/>
              </a:cxn>
              <a:cxn ang="0">
                <a:pos x="6" y="38"/>
              </a:cxn>
              <a:cxn ang="0">
                <a:pos x="11" y="47"/>
              </a:cxn>
              <a:cxn ang="0">
                <a:pos x="16" y="57"/>
              </a:cxn>
              <a:cxn ang="0">
                <a:pos x="22" y="66"/>
              </a:cxn>
              <a:cxn ang="0">
                <a:pos x="30" y="73"/>
              </a:cxn>
              <a:cxn ang="0">
                <a:pos x="39" y="80"/>
              </a:cxn>
              <a:cxn ang="0">
                <a:pos x="41" y="80"/>
              </a:cxn>
              <a:cxn ang="0">
                <a:pos x="70" y="100"/>
              </a:cxn>
              <a:cxn ang="0">
                <a:pos x="131" y="133"/>
              </a:cxn>
              <a:cxn ang="0">
                <a:pos x="200" y="162"/>
              </a:cxn>
              <a:cxn ang="0">
                <a:pos x="274" y="187"/>
              </a:cxn>
              <a:cxn ang="0">
                <a:pos x="354" y="207"/>
              </a:cxn>
              <a:cxn ang="0">
                <a:pos x="438" y="222"/>
              </a:cxn>
              <a:cxn ang="0">
                <a:pos x="525" y="232"/>
              </a:cxn>
              <a:cxn ang="0">
                <a:pos x="613" y="238"/>
              </a:cxn>
              <a:cxn ang="0">
                <a:pos x="703" y="239"/>
              </a:cxn>
              <a:cxn ang="0">
                <a:pos x="792" y="235"/>
              </a:cxn>
              <a:cxn ang="0">
                <a:pos x="879" y="226"/>
              </a:cxn>
              <a:cxn ang="0">
                <a:pos x="964" y="213"/>
              </a:cxn>
              <a:cxn ang="0">
                <a:pos x="1045" y="195"/>
              </a:cxn>
              <a:cxn ang="0">
                <a:pos x="1121" y="171"/>
              </a:cxn>
              <a:cxn ang="0">
                <a:pos x="1192" y="143"/>
              </a:cxn>
              <a:cxn ang="0">
                <a:pos x="1256" y="110"/>
              </a:cxn>
            </a:cxnLst>
            <a:rect l="0" t="0" r="r" b="b"/>
            <a:pathLst>
              <a:path w="1353" h="240">
                <a:moveTo>
                  <a:pt x="1284" y="92"/>
                </a:moveTo>
                <a:lnTo>
                  <a:pt x="1291" y="89"/>
                </a:lnTo>
                <a:lnTo>
                  <a:pt x="1297" y="87"/>
                </a:lnTo>
                <a:lnTo>
                  <a:pt x="1302" y="83"/>
                </a:lnTo>
                <a:lnTo>
                  <a:pt x="1308" y="79"/>
                </a:lnTo>
                <a:lnTo>
                  <a:pt x="1313" y="74"/>
                </a:lnTo>
                <a:lnTo>
                  <a:pt x="1318" y="69"/>
                </a:lnTo>
                <a:lnTo>
                  <a:pt x="1323" y="64"/>
                </a:lnTo>
                <a:lnTo>
                  <a:pt x="1328" y="58"/>
                </a:lnTo>
                <a:lnTo>
                  <a:pt x="1332" y="52"/>
                </a:lnTo>
                <a:lnTo>
                  <a:pt x="1336" y="45"/>
                </a:lnTo>
                <a:lnTo>
                  <a:pt x="1339" y="38"/>
                </a:lnTo>
                <a:lnTo>
                  <a:pt x="1342" y="31"/>
                </a:lnTo>
                <a:lnTo>
                  <a:pt x="1345" y="23"/>
                </a:lnTo>
                <a:lnTo>
                  <a:pt x="1348" y="16"/>
                </a:lnTo>
                <a:lnTo>
                  <a:pt x="1350" y="8"/>
                </a:lnTo>
                <a:lnTo>
                  <a:pt x="1352" y="0"/>
                </a:lnTo>
                <a:lnTo>
                  <a:pt x="1185" y="0"/>
                </a:lnTo>
                <a:lnTo>
                  <a:pt x="162" y="0"/>
                </a:lnTo>
                <a:lnTo>
                  <a:pt x="161" y="0"/>
                </a:lnTo>
                <a:lnTo>
                  <a:pt x="161" y="1"/>
                </a:lnTo>
                <a:lnTo>
                  <a:pt x="161" y="2"/>
                </a:lnTo>
                <a:lnTo>
                  <a:pt x="162" y="2"/>
                </a:lnTo>
                <a:lnTo>
                  <a:pt x="161" y="2"/>
                </a:lnTo>
                <a:lnTo>
                  <a:pt x="0" y="2"/>
                </a:lnTo>
                <a:lnTo>
                  <a:pt x="0" y="3"/>
                </a:lnTo>
                <a:lnTo>
                  <a:pt x="0" y="4"/>
                </a:lnTo>
                <a:lnTo>
                  <a:pt x="0" y="6"/>
                </a:lnTo>
                <a:lnTo>
                  <a:pt x="0" y="11"/>
                </a:lnTo>
                <a:lnTo>
                  <a:pt x="0" y="16"/>
                </a:lnTo>
                <a:lnTo>
                  <a:pt x="1" y="22"/>
                </a:lnTo>
                <a:lnTo>
                  <a:pt x="3" y="27"/>
                </a:lnTo>
                <a:lnTo>
                  <a:pt x="4" y="33"/>
                </a:lnTo>
                <a:lnTo>
                  <a:pt x="6" y="38"/>
                </a:lnTo>
                <a:lnTo>
                  <a:pt x="8" y="43"/>
                </a:lnTo>
                <a:lnTo>
                  <a:pt x="11" y="47"/>
                </a:lnTo>
                <a:lnTo>
                  <a:pt x="13" y="53"/>
                </a:lnTo>
                <a:lnTo>
                  <a:pt x="16" y="57"/>
                </a:lnTo>
                <a:lnTo>
                  <a:pt x="19" y="61"/>
                </a:lnTo>
                <a:lnTo>
                  <a:pt x="22" y="66"/>
                </a:lnTo>
                <a:lnTo>
                  <a:pt x="26" y="69"/>
                </a:lnTo>
                <a:lnTo>
                  <a:pt x="30" y="73"/>
                </a:lnTo>
                <a:lnTo>
                  <a:pt x="34" y="77"/>
                </a:lnTo>
                <a:lnTo>
                  <a:pt x="39" y="80"/>
                </a:lnTo>
                <a:lnTo>
                  <a:pt x="40" y="80"/>
                </a:lnTo>
                <a:lnTo>
                  <a:pt x="41" y="80"/>
                </a:lnTo>
                <a:lnTo>
                  <a:pt x="42" y="81"/>
                </a:lnTo>
                <a:lnTo>
                  <a:pt x="70" y="100"/>
                </a:lnTo>
                <a:lnTo>
                  <a:pt x="99" y="117"/>
                </a:lnTo>
                <a:lnTo>
                  <a:pt x="131" y="133"/>
                </a:lnTo>
                <a:lnTo>
                  <a:pt x="165" y="148"/>
                </a:lnTo>
                <a:lnTo>
                  <a:pt x="200" y="162"/>
                </a:lnTo>
                <a:lnTo>
                  <a:pt x="236" y="175"/>
                </a:lnTo>
                <a:lnTo>
                  <a:pt x="274" y="187"/>
                </a:lnTo>
                <a:lnTo>
                  <a:pt x="314" y="197"/>
                </a:lnTo>
                <a:lnTo>
                  <a:pt x="354" y="207"/>
                </a:lnTo>
                <a:lnTo>
                  <a:pt x="396" y="215"/>
                </a:lnTo>
                <a:lnTo>
                  <a:pt x="438" y="222"/>
                </a:lnTo>
                <a:lnTo>
                  <a:pt x="481" y="228"/>
                </a:lnTo>
                <a:lnTo>
                  <a:pt x="525" y="232"/>
                </a:lnTo>
                <a:lnTo>
                  <a:pt x="569" y="235"/>
                </a:lnTo>
                <a:lnTo>
                  <a:pt x="613" y="238"/>
                </a:lnTo>
                <a:lnTo>
                  <a:pt x="658" y="239"/>
                </a:lnTo>
                <a:lnTo>
                  <a:pt x="703" y="239"/>
                </a:lnTo>
                <a:lnTo>
                  <a:pt x="747" y="238"/>
                </a:lnTo>
                <a:lnTo>
                  <a:pt x="792" y="235"/>
                </a:lnTo>
                <a:lnTo>
                  <a:pt x="836" y="231"/>
                </a:lnTo>
                <a:lnTo>
                  <a:pt x="879" y="226"/>
                </a:lnTo>
                <a:lnTo>
                  <a:pt x="922" y="220"/>
                </a:lnTo>
                <a:lnTo>
                  <a:pt x="964" y="213"/>
                </a:lnTo>
                <a:lnTo>
                  <a:pt x="1005" y="205"/>
                </a:lnTo>
                <a:lnTo>
                  <a:pt x="1045" y="195"/>
                </a:lnTo>
                <a:lnTo>
                  <a:pt x="1084" y="184"/>
                </a:lnTo>
                <a:lnTo>
                  <a:pt x="1121" y="171"/>
                </a:lnTo>
                <a:lnTo>
                  <a:pt x="1158" y="158"/>
                </a:lnTo>
                <a:lnTo>
                  <a:pt x="1192" y="143"/>
                </a:lnTo>
                <a:lnTo>
                  <a:pt x="1225" y="127"/>
                </a:lnTo>
                <a:lnTo>
                  <a:pt x="1256" y="110"/>
                </a:lnTo>
                <a:lnTo>
                  <a:pt x="1284" y="92"/>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7" name="Freeform 49"/>
          <p:cNvSpPr>
            <a:spLocks/>
          </p:cNvSpPr>
          <p:nvPr/>
        </p:nvSpPr>
        <p:spPr bwMode="auto">
          <a:xfrm>
            <a:off x="1658938" y="2338388"/>
            <a:ext cx="93662" cy="144462"/>
          </a:xfrm>
          <a:custGeom>
            <a:avLst/>
            <a:gdLst/>
            <a:ahLst/>
            <a:cxnLst>
              <a:cxn ang="0">
                <a:pos x="41" y="14"/>
              </a:cxn>
              <a:cxn ang="0">
                <a:pos x="40" y="14"/>
              </a:cxn>
              <a:cxn ang="0">
                <a:pos x="39" y="14"/>
              </a:cxn>
              <a:cxn ang="0">
                <a:pos x="38" y="14"/>
              </a:cxn>
              <a:cxn ang="0">
                <a:pos x="34" y="18"/>
              </a:cxn>
              <a:cxn ang="0">
                <a:pos x="29" y="21"/>
              </a:cxn>
              <a:cxn ang="0">
                <a:pos x="25" y="26"/>
              </a:cxn>
              <a:cxn ang="0">
                <a:pos x="22" y="30"/>
              </a:cxn>
              <a:cxn ang="0">
                <a:pos x="19" y="33"/>
              </a:cxn>
              <a:cxn ang="0">
                <a:pos x="16" y="38"/>
              </a:cxn>
              <a:cxn ang="0">
                <a:pos x="13" y="43"/>
              </a:cxn>
              <a:cxn ang="0">
                <a:pos x="10" y="47"/>
              </a:cxn>
              <a:cxn ang="0">
                <a:pos x="7" y="52"/>
              </a:cxn>
              <a:cxn ang="0">
                <a:pos x="6" y="57"/>
              </a:cxn>
              <a:cxn ang="0">
                <a:pos x="3" y="63"/>
              </a:cxn>
              <a:cxn ang="0">
                <a:pos x="2" y="68"/>
              </a:cxn>
              <a:cxn ang="0">
                <a:pos x="1" y="74"/>
              </a:cxn>
              <a:cxn ang="0">
                <a:pos x="0" y="79"/>
              </a:cxn>
              <a:cxn ang="0">
                <a:pos x="0" y="85"/>
              </a:cxn>
              <a:cxn ang="0">
                <a:pos x="0" y="91"/>
              </a:cxn>
              <a:cxn ang="0">
                <a:pos x="0" y="92"/>
              </a:cxn>
              <a:cxn ang="0">
                <a:pos x="0" y="93"/>
              </a:cxn>
              <a:cxn ang="0">
                <a:pos x="0" y="94"/>
              </a:cxn>
              <a:cxn ang="0">
                <a:pos x="0" y="95"/>
              </a:cxn>
              <a:cxn ang="0">
                <a:pos x="61" y="95"/>
              </a:cxn>
              <a:cxn ang="0">
                <a:pos x="61" y="0"/>
              </a:cxn>
              <a:cxn ang="0">
                <a:pos x="58" y="2"/>
              </a:cxn>
              <a:cxn ang="0">
                <a:pos x="56" y="3"/>
              </a:cxn>
              <a:cxn ang="0">
                <a:pos x="53" y="5"/>
              </a:cxn>
              <a:cxn ang="0">
                <a:pos x="51" y="6"/>
              </a:cxn>
              <a:cxn ang="0">
                <a:pos x="49" y="9"/>
              </a:cxn>
              <a:cxn ang="0">
                <a:pos x="46" y="10"/>
              </a:cxn>
              <a:cxn ang="0">
                <a:pos x="43" y="12"/>
              </a:cxn>
              <a:cxn ang="0">
                <a:pos x="41" y="14"/>
              </a:cxn>
            </a:cxnLst>
            <a:rect l="0" t="0" r="r" b="b"/>
            <a:pathLst>
              <a:path w="62" h="96">
                <a:moveTo>
                  <a:pt x="41" y="14"/>
                </a:moveTo>
                <a:lnTo>
                  <a:pt x="40" y="14"/>
                </a:lnTo>
                <a:lnTo>
                  <a:pt x="39" y="14"/>
                </a:lnTo>
                <a:lnTo>
                  <a:pt x="38" y="14"/>
                </a:lnTo>
                <a:lnTo>
                  <a:pt x="34" y="18"/>
                </a:lnTo>
                <a:lnTo>
                  <a:pt x="29" y="21"/>
                </a:lnTo>
                <a:lnTo>
                  <a:pt x="25" y="26"/>
                </a:lnTo>
                <a:lnTo>
                  <a:pt x="22" y="30"/>
                </a:lnTo>
                <a:lnTo>
                  <a:pt x="19" y="33"/>
                </a:lnTo>
                <a:lnTo>
                  <a:pt x="16" y="38"/>
                </a:lnTo>
                <a:lnTo>
                  <a:pt x="13" y="43"/>
                </a:lnTo>
                <a:lnTo>
                  <a:pt x="10" y="47"/>
                </a:lnTo>
                <a:lnTo>
                  <a:pt x="7" y="52"/>
                </a:lnTo>
                <a:lnTo>
                  <a:pt x="6" y="57"/>
                </a:lnTo>
                <a:lnTo>
                  <a:pt x="3" y="63"/>
                </a:lnTo>
                <a:lnTo>
                  <a:pt x="2" y="68"/>
                </a:lnTo>
                <a:lnTo>
                  <a:pt x="1" y="74"/>
                </a:lnTo>
                <a:lnTo>
                  <a:pt x="0" y="79"/>
                </a:lnTo>
                <a:lnTo>
                  <a:pt x="0" y="85"/>
                </a:lnTo>
                <a:lnTo>
                  <a:pt x="0" y="91"/>
                </a:lnTo>
                <a:lnTo>
                  <a:pt x="0" y="92"/>
                </a:lnTo>
                <a:lnTo>
                  <a:pt x="0" y="93"/>
                </a:lnTo>
                <a:lnTo>
                  <a:pt x="0" y="94"/>
                </a:lnTo>
                <a:lnTo>
                  <a:pt x="0" y="95"/>
                </a:lnTo>
                <a:lnTo>
                  <a:pt x="61" y="95"/>
                </a:lnTo>
                <a:lnTo>
                  <a:pt x="61" y="0"/>
                </a:lnTo>
                <a:lnTo>
                  <a:pt x="58" y="2"/>
                </a:lnTo>
                <a:lnTo>
                  <a:pt x="56" y="3"/>
                </a:lnTo>
                <a:lnTo>
                  <a:pt x="53" y="5"/>
                </a:lnTo>
                <a:lnTo>
                  <a:pt x="51" y="6"/>
                </a:lnTo>
                <a:lnTo>
                  <a:pt x="49" y="9"/>
                </a:lnTo>
                <a:lnTo>
                  <a:pt x="46" y="10"/>
                </a:lnTo>
                <a:lnTo>
                  <a:pt x="43" y="12"/>
                </a:lnTo>
                <a:lnTo>
                  <a:pt x="41" y="1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8" name="Freeform 50"/>
          <p:cNvSpPr>
            <a:spLocks/>
          </p:cNvSpPr>
          <p:nvPr/>
        </p:nvSpPr>
        <p:spPr bwMode="auto">
          <a:xfrm>
            <a:off x="1701800" y="2308225"/>
            <a:ext cx="101600" cy="174625"/>
          </a:xfrm>
          <a:custGeom>
            <a:avLst/>
            <a:gdLst/>
            <a:ahLst/>
            <a:cxnLst>
              <a:cxn ang="0">
                <a:pos x="13" y="35"/>
              </a:cxn>
              <a:cxn ang="0">
                <a:pos x="12" y="35"/>
              </a:cxn>
              <a:cxn ang="0">
                <a:pos x="11" y="35"/>
              </a:cxn>
              <a:cxn ang="0">
                <a:pos x="10" y="35"/>
              </a:cxn>
              <a:cxn ang="0">
                <a:pos x="7" y="37"/>
              </a:cxn>
              <a:cxn ang="0">
                <a:pos x="5" y="40"/>
              </a:cxn>
              <a:cxn ang="0">
                <a:pos x="2" y="42"/>
              </a:cxn>
              <a:cxn ang="0">
                <a:pos x="0" y="44"/>
              </a:cxn>
              <a:cxn ang="0">
                <a:pos x="0" y="116"/>
              </a:cxn>
              <a:cxn ang="0">
                <a:pos x="67" y="116"/>
              </a:cxn>
              <a:cxn ang="0">
                <a:pos x="67" y="0"/>
              </a:cxn>
              <a:cxn ang="0">
                <a:pos x="59" y="3"/>
              </a:cxn>
              <a:cxn ang="0">
                <a:pos x="53" y="7"/>
              </a:cxn>
              <a:cxn ang="0">
                <a:pos x="47" y="12"/>
              </a:cxn>
              <a:cxn ang="0">
                <a:pos x="39" y="17"/>
              </a:cxn>
              <a:cxn ang="0">
                <a:pos x="33" y="21"/>
              </a:cxn>
              <a:cxn ang="0">
                <a:pos x="26" y="26"/>
              </a:cxn>
              <a:cxn ang="0">
                <a:pos x="20" y="30"/>
              </a:cxn>
              <a:cxn ang="0">
                <a:pos x="13" y="35"/>
              </a:cxn>
            </a:cxnLst>
            <a:rect l="0" t="0" r="r" b="b"/>
            <a:pathLst>
              <a:path w="68" h="117">
                <a:moveTo>
                  <a:pt x="13" y="35"/>
                </a:moveTo>
                <a:lnTo>
                  <a:pt x="12" y="35"/>
                </a:lnTo>
                <a:lnTo>
                  <a:pt x="11" y="35"/>
                </a:lnTo>
                <a:lnTo>
                  <a:pt x="10" y="35"/>
                </a:lnTo>
                <a:lnTo>
                  <a:pt x="7" y="37"/>
                </a:lnTo>
                <a:lnTo>
                  <a:pt x="5" y="40"/>
                </a:lnTo>
                <a:lnTo>
                  <a:pt x="2" y="42"/>
                </a:lnTo>
                <a:lnTo>
                  <a:pt x="0" y="44"/>
                </a:lnTo>
                <a:lnTo>
                  <a:pt x="0" y="116"/>
                </a:lnTo>
                <a:lnTo>
                  <a:pt x="67" y="116"/>
                </a:lnTo>
                <a:lnTo>
                  <a:pt x="67" y="0"/>
                </a:lnTo>
                <a:lnTo>
                  <a:pt x="59" y="3"/>
                </a:lnTo>
                <a:lnTo>
                  <a:pt x="53" y="7"/>
                </a:lnTo>
                <a:lnTo>
                  <a:pt x="47" y="12"/>
                </a:lnTo>
                <a:lnTo>
                  <a:pt x="39" y="17"/>
                </a:lnTo>
                <a:lnTo>
                  <a:pt x="33" y="21"/>
                </a:lnTo>
                <a:lnTo>
                  <a:pt x="26" y="26"/>
                </a:lnTo>
                <a:lnTo>
                  <a:pt x="20" y="30"/>
                </a:lnTo>
                <a:lnTo>
                  <a:pt x="13" y="3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39" name="Freeform 51"/>
          <p:cNvSpPr>
            <a:spLocks/>
          </p:cNvSpPr>
          <p:nvPr/>
        </p:nvSpPr>
        <p:spPr bwMode="auto">
          <a:xfrm>
            <a:off x="1751013" y="2279650"/>
            <a:ext cx="101600" cy="203200"/>
          </a:xfrm>
          <a:custGeom>
            <a:avLst/>
            <a:gdLst/>
            <a:ahLst/>
            <a:cxnLst>
              <a:cxn ang="0">
                <a:pos x="67" y="135"/>
              </a:cxn>
              <a:cxn ang="0">
                <a:pos x="0" y="135"/>
              </a:cxn>
              <a:cxn ang="0">
                <a:pos x="0" y="40"/>
              </a:cxn>
              <a:cxn ang="0">
                <a:pos x="3" y="37"/>
              </a:cxn>
              <a:cxn ang="0">
                <a:pos x="7" y="34"/>
              </a:cxn>
              <a:cxn ang="0">
                <a:pos x="12" y="32"/>
              </a:cxn>
              <a:cxn ang="0">
                <a:pos x="16" y="29"/>
              </a:cxn>
              <a:cxn ang="0">
                <a:pos x="19" y="27"/>
              </a:cxn>
              <a:cxn ang="0">
                <a:pos x="24" y="24"/>
              </a:cxn>
              <a:cxn ang="0">
                <a:pos x="28" y="21"/>
              </a:cxn>
              <a:cxn ang="0">
                <a:pos x="32" y="19"/>
              </a:cxn>
              <a:cxn ang="0">
                <a:pos x="37" y="16"/>
              </a:cxn>
              <a:cxn ang="0">
                <a:pos x="41" y="14"/>
              </a:cxn>
              <a:cxn ang="0">
                <a:pos x="45" y="11"/>
              </a:cxn>
              <a:cxn ang="0">
                <a:pos x="49" y="9"/>
              </a:cxn>
              <a:cxn ang="0">
                <a:pos x="54" y="6"/>
              </a:cxn>
              <a:cxn ang="0">
                <a:pos x="58" y="4"/>
              </a:cxn>
              <a:cxn ang="0">
                <a:pos x="63" y="2"/>
              </a:cxn>
              <a:cxn ang="0">
                <a:pos x="67" y="0"/>
              </a:cxn>
              <a:cxn ang="0">
                <a:pos x="67" y="135"/>
              </a:cxn>
            </a:cxnLst>
            <a:rect l="0" t="0" r="r" b="b"/>
            <a:pathLst>
              <a:path w="68" h="136">
                <a:moveTo>
                  <a:pt x="67" y="135"/>
                </a:moveTo>
                <a:lnTo>
                  <a:pt x="0" y="135"/>
                </a:lnTo>
                <a:lnTo>
                  <a:pt x="0" y="40"/>
                </a:lnTo>
                <a:lnTo>
                  <a:pt x="3" y="37"/>
                </a:lnTo>
                <a:lnTo>
                  <a:pt x="7" y="34"/>
                </a:lnTo>
                <a:lnTo>
                  <a:pt x="12" y="32"/>
                </a:lnTo>
                <a:lnTo>
                  <a:pt x="16" y="29"/>
                </a:lnTo>
                <a:lnTo>
                  <a:pt x="19" y="27"/>
                </a:lnTo>
                <a:lnTo>
                  <a:pt x="24" y="24"/>
                </a:lnTo>
                <a:lnTo>
                  <a:pt x="28" y="21"/>
                </a:lnTo>
                <a:lnTo>
                  <a:pt x="32" y="19"/>
                </a:lnTo>
                <a:lnTo>
                  <a:pt x="37" y="16"/>
                </a:lnTo>
                <a:lnTo>
                  <a:pt x="41" y="14"/>
                </a:lnTo>
                <a:lnTo>
                  <a:pt x="45" y="11"/>
                </a:lnTo>
                <a:lnTo>
                  <a:pt x="49" y="9"/>
                </a:lnTo>
                <a:lnTo>
                  <a:pt x="54" y="6"/>
                </a:lnTo>
                <a:lnTo>
                  <a:pt x="58" y="4"/>
                </a:lnTo>
                <a:lnTo>
                  <a:pt x="63" y="2"/>
                </a:lnTo>
                <a:lnTo>
                  <a:pt x="67" y="0"/>
                </a:lnTo>
                <a:lnTo>
                  <a:pt x="67" y="135"/>
                </a:lnTo>
              </a:path>
            </a:pathLst>
          </a:custGeom>
          <a:solidFill>
            <a:srgbClr val="FF070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0" name="Freeform 52"/>
          <p:cNvSpPr>
            <a:spLocks/>
          </p:cNvSpPr>
          <p:nvPr/>
        </p:nvSpPr>
        <p:spPr bwMode="auto">
          <a:xfrm>
            <a:off x="1801813" y="2254250"/>
            <a:ext cx="100012" cy="230188"/>
          </a:xfrm>
          <a:custGeom>
            <a:avLst/>
            <a:gdLst/>
            <a:ahLst/>
            <a:cxnLst>
              <a:cxn ang="0">
                <a:pos x="66" y="152"/>
              </a:cxn>
              <a:cxn ang="0">
                <a:pos x="0" y="152"/>
              </a:cxn>
              <a:cxn ang="0">
                <a:pos x="0" y="36"/>
              </a:cxn>
              <a:cxn ang="0">
                <a:pos x="3" y="34"/>
              </a:cxn>
              <a:cxn ang="0">
                <a:pos x="7" y="30"/>
              </a:cxn>
              <a:cxn ang="0">
                <a:pos x="12" y="28"/>
              </a:cxn>
              <a:cxn ang="0">
                <a:pos x="15" y="26"/>
              </a:cxn>
              <a:cxn ang="0">
                <a:pos x="19" y="23"/>
              </a:cxn>
              <a:cxn ang="0">
                <a:pos x="24" y="21"/>
              </a:cxn>
              <a:cxn ang="0">
                <a:pos x="28" y="19"/>
              </a:cxn>
              <a:cxn ang="0">
                <a:pos x="32" y="17"/>
              </a:cxn>
              <a:cxn ang="0">
                <a:pos x="36" y="14"/>
              </a:cxn>
              <a:cxn ang="0">
                <a:pos x="40" y="12"/>
              </a:cxn>
              <a:cxn ang="0">
                <a:pos x="44" y="10"/>
              </a:cxn>
              <a:cxn ang="0">
                <a:pos x="48" y="8"/>
              </a:cxn>
              <a:cxn ang="0">
                <a:pos x="53" y="6"/>
              </a:cxn>
              <a:cxn ang="0">
                <a:pos x="57" y="3"/>
              </a:cxn>
              <a:cxn ang="0">
                <a:pos x="62" y="1"/>
              </a:cxn>
              <a:cxn ang="0">
                <a:pos x="66" y="0"/>
              </a:cxn>
              <a:cxn ang="0">
                <a:pos x="66" y="152"/>
              </a:cxn>
              <a:cxn ang="0">
                <a:pos x="65" y="152"/>
              </a:cxn>
              <a:cxn ang="0">
                <a:pos x="65" y="153"/>
              </a:cxn>
              <a:cxn ang="0">
                <a:pos x="66" y="153"/>
              </a:cxn>
              <a:cxn ang="0">
                <a:pos x="66" y="152"/>
              </a:cxn>
              <a:cxn ang="0">
                <a:pos x="65" y="152"/>
              </a:cxn>
              <a:cxn ang="0">
                <a:pos x="66" y="152"/>
              </a:cxn>
            </a:cxnLst>
            <a:rect l="0" t="0" r="r" b="b"/>
            <a:pathLst>
              <a:path w="67" h="154">
                <a:moveTo>
                  <a:pt x="66" y="152"/>
                </a:moveTo>
                <a:lnTo>
                  <a:pt x="0" y="152"/>
                </a:lnTo>
                <a:lnTo>
                  <a:pt x="0" y="36"/>
                </a:lnTo>
                <a:lnTo>
                  <a:pt x="3" y="34"/>
                </a:lnTo>
                <a:lnTo>
                  <a:pt x="7" y="30"/>
                </a:lnTo>
                <a:lnTo>
                  <a:pt x="12" y="28"/>
                </a:lnTo>
                <a:lnTo>
                  <a:pt x="15" y="26"/>
                </a:lnTo>
                <a:lnTo>
                  <a:pt x="19" y="23"/>
                </a:lnTo>
                <a:lnTo>
                  <a:pt x="24" y="21"/>
                </a:lnTo>
                <a:lnTo>
                  <a:pt x="28" y="19"/>
                </a:lnTo>
                <a:lnTo>
                  <a:pt x="32" y="17"/>
                </a:lnTo>
                <a:lnTo>
                  <a:pt x="36" y="14"/>
                </a:lnTo>
                <a:lnTo>
                  <a:pt x="40" y="12"/>
                </a:lnTo>
                <a:lnTo>
                  <a:pt x="44" y="10"/>
                </a:lnTo>
                <a:lnTo>
                  <a:pt x="48" y="8"/>
                </a:lnTo>
                <a:lnTo>
                  <a:pt x="53" y="6"/>
                </a:lnTo>
                <a:lnTo>
                  <a:pt x="57" y="3"/>
                </a:lnTo>
                <a:lnTo>
                  <a:pt x="62" y="1"/>
                </a:lnTo>
                <a:lnTo>
                  <a:pt x="66" y="0"/>
                </a:lnTo>
                <a:lnTo>
                  <a:pt x="66" y="152"/>
                </a:lnTo>
                <a:lnTo>
                  <a:pt x="65" y="152"/>
                </a:lnTo>
                <a:lnTo>
                  <a:pt x="65" y="153"/>
                </a:lnTo>
                <a:lnTo>
                  <a:pt x="66" y="153"/>
                </a:lnTo>
                <a:lnTo>
                  <a:pt x="66" y="152"/>
                </a:lnTo>
                <a:lnTo>
                  <a:pt x="65" y="152"/>
                </a:lnTo>
                <a:lnTo>
                  <a:pt x="66" y="152"/>
                </a:lnTo>
              </a:path>
            </a:pathLst>
          </a:custGeom>
          <a:solidFill>
            <a:srgbClr val="FF1C1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1" name="Freeform 53"/>
          <p:cNvSpPr>
            <a:spLocks/>
          </p:cNvSpPr>
          <p:nvPr/>
        </p:nvSpPr>
        <p:spPr bwMode="auto">
          <a:xfrm>
            <a:off x="1851025" y="2230438"/>
            <a:ext cx="100013" cy="255587"/>
          </a:xfrm>
          <a:custGeom>
            <a:avLst/>
            <a:gdLst/>
            <a:ahLst/>
            <a:cxnLst>
              <a:cxn ang="0">
                <a:pos x="0" y="168"/>
              </a:cxn>
              <a:cxn ang="0">
                <a:pos x="33" y="168"/>
              </a:cxn>
              <a:cxn ang="0">
                <a:pos x="32" y="168"/>
              </a:cxn>
              <a:cxn ang="0">
                <a:pos x="32" y="169"/>
              </a:cxn>
              <a:cxn ang="0">
                <a:pos x="33" y="170"/>
              </a:cxn>
              <a:cxn ang="0">
                <a:pos x="66" y="170"/>
              </a:cxn>
              <a:cxn ang="0">
                <a:pos x="66" y="0"/>
              </a:cxn>
              <a:cxn ang="0">
                <a:pos x="62" y="2"/>
              </a:cxn>
              <a:cxn ang="0">
                <a:pos x="57" y="3"/>
              </a:cxn>
              <a:cxn ang="0">
                <a:pos x="53" y="5"/>
              </a:cxn>
              <a:cxn ang="0">
                <a:pos x="48" y="7"/>
              </a:cxn>
              <a:cxn ang="0">
                <a:pos x="44" y="9"/>
              </a:cxn>
              <a:cxn ang="0">
                <a:pos x="40" y="11"/>
              </a:cxn>
              <a:cxn ang="0">
                <a:pos x="36" y="13"/>
              </a:cxn>
              <a:cxn ang="0">
                <a:pos x="32" y="15"/>
              </a:cxn>
              <a:cxn ang="0">
                <a:pos x="28" y="17"/>
              </a:cxn>
              <a:cxn ang="0">
                <a:pos x="24" y="19"/>
              </a:cxn>
              <a:cxn ang="0">
                <a:pos x="19" y="21"/>
              </a:cxn>
              <a:cxn ang="0">
                <a:pos x="15" y="24"/>
              </a:cxn>
              <a:cxn ang="0">
                <a:pos x="11" y="26"/>
              </a:cxn>
              <a:cxn ang="0">
                <a:pos x="7" y="27"/>
              </a:cxn>
              <a:cxn ang="0">
                <a:pos x="3" y="30"/>
              </a:cxn>
              <a:cxn ang="0">
                <a:pos x="0" y="32"/>
              </a:cxn>
              <a:cxn ang="0">
                <a:pos x="0" y="168"/>
              </a:cxn>
            </a:cxnLst>
            <a:rect l="0" t="0" r="r" b="b"/>
            <a:pathLst>
              <a:path w="67" h="171">
                <a:moveTo>
                  <a:pt x="0" y="168"/>
                </a:moveTo>
                <a:lnTo>
                  <a:pt x="33" y="168"/>
                </a:lnTo>
                <a:lnTo>
                  <a:pt x="32" y="168"/>
                </a:lnTo>
                <a:lnTo>
                  <a:pt x="32" y="169"/>
                </a:lnTo>
                <a:lnTo>
                  <a:pt x="33" y="170"/>
                </a:lnTo>
                <a:lnTo>
                  <a:pt x="66" y="170"/>
                </a:lnTo>
                <a:lnTo>
                  <a:pt x="66" y="0"/>
                </a:lnTo>
                <a:lnTo>
                  <a:pt x="62" y="2"/>
                </a:lnTo>
                <a:lnTo>
                  <a:pt x="57" y="3"/>
                </a:lnTo>
                <a:lnTo>
                  <a:pt x="53" y="5"/>
                </a:lnTo>
                <a:lnTo>
                  <a:pt x="48" y="7"/>
                </a:lnTo>
                <a:lnTo>
                  <a:pt x="44" y="9"/>
                </a:lnTo>
                <a:lnTo>
                  <a:pt x="40" y="11"/>
                </a:lnTo>
                <a:lnTo>
                  <a:pt x="36" y="13"/>
                </a:lnTo>
                <a:lnTo>
                  <a:pt x="32" y="15"/>
                </a:lnTo>
                <a:lnTo>
                  <a:pt x="28" y="17"/>
                </a:lnTo>
                <a:lnTo>
                  <a:pt x="24" y="19"/>
                </a:lnTo>
                <a:lnTo>
                  <a:pt x="19" y="21"/>
                </a:lnTo>
                <a:lnTo>
                  <a:pt x="15" y="24"/>
                </a:lnTo>
                <a:lnTo>
                  <a:pt x="11" y="26"/>
                </a:lnTo>
                <a:lnTo>
                  <a:pt x="7" y="27"/>
                </a:lnTo>
                <a:lnTo>
                  <a:pt x="3" y="30"/>
                </a:lnTo>
                <a:lnTo>
                  <a:pt x="0" y="32"/>
                </a:lnTo>
                <a:lnTo>
                  <a:pt x="0" y="168"/>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2" name="Freeform 54"/>
          <p:cNvSpPr>
            <a:spLocks/>
          </p:cNvSpPr>
          <p:nvPr/>
        </p:nvSpPr>
        <p:spPr bwMode="auto">
          <a:xfrm>
            <a:off x="1900238" y="2211388"/>
            <a:ext cx="101600" cy="274637"/>
          </a:xfrm>
          <a:custGeom>
            <a:avLst/>
            <a:gdLst/>
            <a:ahLst/>
            <a:cxnLst>
              <a:cxn ang="0">
                <a:pos x="0" y="180"/>
              </a:cxn>
              <a:cxn ang="0">
                <a:pos x="0" y="181"/>
              </a:cxn>
              <a:cxn ang="0">
                <a:pos x="0" y="182"/>
              </a:cxn>
              <a:cxn ang="0">
                <a:pos x="67" y="182"/>
              </a:cxn>
              <a:cxn ang="0">
                <a:pos x="67" y="0"/>
              </a:cxn>
              <a:cxn ang="0">
                <a:pos x="63" y="1"/>
              </a:cxn>
              <a:cxn ang="0">
                <a:pos x="58" y="3"/>
              </a:cxn>
              <a:cxn ang="0">
                <a:pos x="54" y="4"/>
              </a:cxn>
              <a:cxn ang="0">
                <a:pos x="49" y="6"/>
              </a:cxn>
              <a:cxn ang="0">
                <a:pos x="45" y="7"/>
              </a:cxn>
              <a:cxn ang="0">
                <a:pos x="41" y="10"/>
              </a:cxn>
              <a:cxn ang="0">
                <a:pos x="37" y="10"/>
              </a:cxn>
              <a:cxn ang="0">
                <a:pos x="33" y="13"/>
              </a:cxn>
              <a:cxn ang="0">
                <a:pos x="28" y="14"/>
              </a:cxn>
              <a:cxn ang="0">
                <a:pos x="24" y="16"/>
              </a:cxn>
              <a:cxn ang="0">
                <a:pos x="20" y="18"/>
              </a:cxn>
              <a:cxn ang="0">
                <a:pos x="15" y="20"/>
              </a:cxn>
              <a:cxn ang="0">
                <a:pos x="11" y="21"/>
              </a:cxn>
              <a:cxn ang="0">
                <a:pos x="7" y="24"/>
              </a:cxn>
              <a:cxn ang="0">
                <a:pos x="3" y="25"/>
              </a:cxn>
              <a:cxn ang="0">
                <a:pos x="0" y="27"/>
              </a:cxn>
              <a:cxn ang="0">
                <a:pos x="0" y="180"/>
              </a:cxn>
              <a:cxn ang="0">
                <a:pos x="0" y="181"/>
              </a:cxn>
              <a:cxn ang="0">
                <a:pos x="0" y="180"/>
              </a:cxn>
            </a:cxnLst>
            <a:rect l="0" t="0" r="r" b="b"/>
            <a:pathLst>
              <a:path w="68" h="183">
                <a:moveTo>
                  <a:pt x="0" y="180"/>
                </a:moveTo>
                <a:lnTo>
                  <a:pt x="0" y="181"/>
                </a:lnTo>
                <a:lnTo>
                  <a:pt x="0" y="182"/>
                </a:lnTo>
                <a:lnTo>
                  <a:pt x="67" y="182"/>
                </a:lnTo>
                <a:lnTo>
                  <a:pt x="67" y="0"/>
                </a:lnTo>
                <a:lnTo>
                  <a:pt x="63" y="1"/>
                </a:lnTo>
                <a:lnTo>
                  <a:pt x="58" y="3"/>
                </a:lnTo>
                <a:lnTo>
                  <a:pt x="54" y="4"/>
                </a:lnTo>
                <a:lnTo>
                  <a:pt x="49" y="6"/>
                </a:lnTo>
                <a:lnTo>
                  <a:pt x="45" y="7"/>
                </a:lnTo>
                <a:lnTo>
                  <a:pt x="41" y="10"/>
                </a:lnTo>
                <a:lnTo>
                  <a:pt x="37" y="10"/>
                </a:lnTo>
                <a:lnTo>
                  <a:pt x="33" y="13"/>
                </a:lnTo>
                <a:lnTo>
                  <a:pt x="28" y="14"/>
                </a:lnTo>
                <a:lnTo>
                  <a:pt x="24" y="16"/>
                </a:lnTo>
                <a:lnTo>
                  <a:pt x="20" y="18"/>
                </a:lnTo>
                <a:lnTo>
                  <a:pt x="15" y="20"/>
                </a:lnTo>
                <a:lnTo>
                  <a:pt x="11" y="21"/>
                </a:lnTo>
                <a:lnTo>
                  <a:pt x="7" y="24"/>
                </a:lnTo>
                <a:lnTo>
                  <a:pt x="3" y="25"/>
                </a:lnTo>
                <a:lnTo>
                  <a:pt x="0" y="27"/>
                </a:lnTo>
                <a:lnTo>
                  <a:pt x="0" y="180"/>
                </a:lnTo>
                <a:lnTo>
                  <a:pt x="0" y="181"/>
                </a:lnTo>
                <a:lnTo>
                  <a:pt x="0" y="180"/>
                </a:lnTo>
              </a:path>
            </a:pathLst>
          </a:custGeom>
          <a:solidFill>
            <a:srgbClr val="FF3F3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3" name="Freeform 55"/>
          <p:cNvSpPr>
            <a:spLocks/>
          </p:cNvSpPr>
          <p:nvPr/>
        </p:nvSpPr>
        <p:spPr bwMode="auto">
          <a:xfrm>
            <a:off x="1949450" y="2193925"/>
            <a:ext cx="101600" cy="292100"/>
          </a:xfrm>
          <a:custGeom>
            <a:avLst/>
            <a:gdLst/>
            <a:ahLst/>
            <a:cxnLst>
              <a:cxn ang="0">
                <a:pos x="67" y="194"/>
              </a:cxn>
              <a:cxn ang="0">
                <a:pos x="0" y="194"/>
              </a:cxn>
              <a:cxn ang="0">
                <a:pos x="0" y="24"/>
              </a:cxn>
              <a:cxn ang="0">
                <a:pos x="3" y="23"/>
              </a:cxn>
              <a:cxn ang="0">
                <a:pos x="7" y="21"/>
              </a:cxn>
              <a:cxn ang="0">
                <a:pos x="11" y="20"/>
              </a:cxn>
              <a:cxn ang="0">
                <a:pos x="15" y="18"/>
              </a:cxn>
              <a:cxn ang="0">
                <a:pos x="20" y="17"/>
              </a:cxn>
              <a:cxn ang="0">
                <a:pos x="24" y="15"/>
              </a:cxn>
              <a:cxn ang="0">
                <a:pos x="28" y="13"/>
              </a:cxn>
              <a:cxn ang="0">
                <a:pos x="33" y="12"/>
              </a:cxn>
              <a:cxn ang="0">
                <a:pos x="36" y="10"/>
              </a:cxn>
              <a:cxn ang="0">
                <a:pos x="41" y="9"/>
              </a:cxn>
              <a:cxn ang="0">
                <a:pos x="45" y="7"/>
              </a:cxn>
              <a:cxn ang="0">
                <a:pos x="49" y="6"/>
              </a:cxn>
              <a:cxn ang="0">
                <a:pos x="54" y="4"/>
              </a:cxn>
              <a:cxn ang="0">
                <a:pos x="58" y="3"/>
              </a:cxn>
              <a:cxn ang="0">
                <a:pos x="63" y="1"/>
              </a:cxn>
              <a:cxn ang="0">
                <a:pos x="67" y="0"/>
              </a:cxn>
              <a:cxn ang="0">
                <a:pos x="67" y="194"/>
              </a:cxn>
            </a:cxnLst>
            <a:rect l="0" t="0" r="r" b="b"/>
            <a:pathLst>
              <a:path w="68" h="195">
                <a:moveTo>
                  <a:pt x="67" y="194"/>
                </a:moveTo>
                <a:lnTo>
                  <a:pt x="0" y="194"/>
                </a:lnTo>
                <a:lnTo>
                  <a:pt x="0" y="24"/>
                </a:lnTo>
                <a:lnTo>
                  <a:pt x="3" y="23"/>
                </a:lnTo>
                <a:lnTo>
                  <a:pt x="7" y="21"/>
                </a:lnTo>
                <a:lnTo>
                  <a:pt x="11" y="20"/>
                </a:lnTo>
                <a:lnTo>
                  <a:pt x="15" y="18"/>
                </a:lnTo>
                <a:lnTo>
                  <a:pt x="20" y="17"/>
                </a:lnTo>
                <a:lnTo>
                  <a:pt x="24" y="15"/>
                </a:lnTo>
                <a:lnTo>
                  <a:pt x="28" y="13"/>
                </a:lnTo>
                <a:lnTo>
                  <a:pt x="33" y="12"/>
                </a:lnTo>
                <a:lnTo>
                  <a:pt x="36" y="10"/>
                </a:lnTo>
                <a:lnTo>
                  <a:pt x="41" y="9"/>
                </a:lnTo>
                <a:lnTo>
                  <a:pt x="45" y="7"/>
                </a:lnTo>
                <a:lnTo>
                  <a:pt x="49" y="6"/>
                </a:lnTo>
                <a:lnTo>
                  <a:pt x="54" y="4"/>
                </a:lnTo>
                <a:lnTo>
                  <a:pt x="58" y="3"/>
                </a:lnTo>
                <a:lnTo>
                  <a:pt x="63" y="1"/>
                </a:lnTo>
                <a:lnTo>
                  <a:pt x="67" y="0"/>
                </a:lnTo>
                <a:lnTo>
                  <a:pt x="67" y="194"/>
                </a:lnTo>
              </a:path>
            </a:pathLst>
          </a:custGeom>
          <a:solidFill>
            <a:srgbClr val="FF4D4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4" name="Freeform 56"/>
          <p:cNvSpPr>
            <a:spLocks/>
          </p:cNvSpPr>
          <p:nvPr/>
        </p:nvSpPr>
        <p:spPr bwMode="auto">
          <a:xfrm>
            <a:off x="2000250" y="2179638"/>
            <a:ext cx="100013" cy="306387"/>
          </a:xfrm>
          <a:custGeom>
            <a:avLst/>
            <a:gdLst/>
            <a:ahLst/>
            <a:cxnLst>
              <a:cxn ang="0">
                <a:pos x="66" y="204"/>
              </a:cxn>
              <a:cxn ang="0">
                <a:pos x="0" y="204"/>
              </a:cxn>
              <a:cxn ang="0">
                <a:pos x="0" y="20"/>
              </a:cxn>
              <a:cxn ang="0">
                <a:pos x="3" y="19"/>
              </a:cxn>
              <a:cxn ang="0">
                <a:pos x="7" y="17"/>
              </a:cxn>
              <a:cxn ang="0">
                <a:pos x="11" y="16"/>
              </a:cxn>
              <a:cxn ang="0">
                <a:pos x="16" y="15"/>
              </a:cxn>
              <a:cxn ang="0">
                <a:pos x="20" y="13"/>
              </a:cxn>
              <a:cxn ang="0">
                <a:pos x="24" y="12"/>
              </a:cxn>
              <a:cxn ang="0">
                <a:pos x="28" y="10"/>
              </a:cxn>
              <a:cxn ang="0">
                <a:pos x="32" y="10"/>
              </a:cxn>
              <a:cxn ang="0">
                <a:pos x="36" y="8"/>
              </a:cxn>
              <a:cxn ang="0">
                <a:pos x="40" y="6"/>
              </a:cxn>
              <a:cxn ang="0">
                <a:pos x="44" y="6"/>
              </a:cxn>
              <a:cxn ang="0">
                <a:pos x="49" y="4"/>
              </a:cxn>
              <a:cxn ang="0">
                <a:pos x="53" y="3"/>
              </a:cxn>
              <a:cxn ang="0">
                <a:pos x="57" y="2"/>
              </a:cxn>
              <a:cxn ang="0">
                <a:pos x="61" y="1"/>
              </a:cxn>
              <a:cxn ang="0">
                <a:pos x="66" y="0"/>
              </a:cxn>
              <a:cxn ang="0">
                <a:pos x="66" y="204"/>
              </a:cxn>
            </a:cxnLst>
            <a:rect l="0" t="0" r="r" b="b"/>
            <a:pathLst>
              <a:path w="67" h="205">
                <a:moveTo>
                  <a:pt x="66" y="204"/>
                </a:moveTo>
                <a:lnTo>
                  <a:pt x="0" y="204"/>
                </a:lnTo>
                <a:lnTo>
                  <a:pt x="0" y="20"/>
                </a:lnTo>
                <a:lnTo>
                  <a:pt x="3" y="19"/>
                </a:lnTo>
                <a:lnTo>
                  <a:pt x="7" y="17"/>
                </a:lnTo>
                <a:lnTo>
                  <a:pt x="11" y="16"/>
                </a:lnTo>
                <a:lnTo>
                  <a:pt x="16" y="15"/>
                </a:lnTo>
                <a:lnTo>
                  <a:pt x="20" y="13"/>
                </a:lnTo>
                <a:lnTo>
                  <a:pt x="24" y="12"/>
                </a:lnTo>
                <a:lnTo>
                  <a:pt x="28" y="10"/>
                </a:lnTo>
                <a:lnTo>
                  <a:pt x="32" y="10"/>
                </a:lnTo>
                <a:lnTo>
                  <a:pt x="36" y="8"/>
                </a:lnTo>
                <a:lnTo>
                  <a:pt x="40" y="6"/>
                </a:lnTo>
                <a:lnTo>
                  <a:pt x="44" y="6"/>
                </a:lnTo>
                <a:lnTo>
                  <a:pt x="49" y="4"/>
                </a:lnTo>
                <a:lnTo>
                  <a:pt x="53" y="3"/>
                </a:lnTo>
                <a:lnTo>
                  <a:pt x="57" y="2"/>
                </a:lnTo>
                <a:lnTo>
                  <a:pt x="61" y="1"/>
                </a:lnTo>
                <a:lnTo>
                  <a:pt x="66" y="0"/>
                </a:lnTo>
                <a:lnTo>
                  <a:pt x="66" y="204"/>
                </a:lnTo>
              </a:path>
            </a:pathLst>
          </a:custGeom>
          <a:solidFill>
            <a:srgbClr val="FF636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5" name="Freeform 57"/>
          <p:cNvSpPr>
            <a:spLocks/>
          </p:cNvSpPr>
          <p:nvPr/>
        </p:nvSpPr>
        <p:spPr bwMode="auto">
          <a:xfrm>
            <a:off x="2049463" y="2166938"/>
            <a:ext cx="100012" cy="319087"/>
          </a:xfrm>
          <a:custGeom>
            <a:avLst/>
            <a:gdLst/>
            <a:ahLst/>
            <a:cxnLst>
              <a:cxn ang="0">
                <a:pos x="66" y="212"/>
              </a:cxn>
              <a:cxn ang="0">
                <a:pos x="0" y="212"/>
              </a:cxn>
              <a:cxn ang="0">
                <a:pos x="0" y="17"/>
              </a:cxn>
              <a:cxn ang="0">
                <a:pos x="3" y="17"/>
              </a:cxn>
              <a:cxn ang="0">
                <a:pos x="7" y="15"/>
              </a:cxn>
              <a:cxn ang="0">
                <a:pos x="11" y="13"/>
              </a:cxn>
              <a:cxn ang="0">
                <a:pos x="16" y="13"/>
              </a:cxn>
              <a:cxn ang="0">
                <a:pos x="20" y="11"/>
              </a:cxn>
              <a:cxn ang="0">
                <a:pos x="24" y="10"/>
              </a:cxn>
              <a:cxn ang="0">
                <a:pos x="28" y="10"/>
              </a:cxn>
              <a:cxn ang="0">
                <a:pos x="32" y="8"/>
              </a:cxn>
              <a:cxn ang="0">
                <a:pos x="36" y="7"/>
              </a:cxn>
              <a:cxn ang="0">
                <a:pos x="40" y="6"/>
              </a:cxn>
              <a:cxn ang="0">
                <a:pos x="44" y="5"/>
              </a:cxn>
              <a:cxn ang="0">
                <a:pos x="49" y="3"/>
              </a:cxn>
              <a:cxn ang="0">
                <a:pos x="53" y="3"/>
              </a:cxn>
              <a:cxn ang="0">
                <a:pos x="57" y="2"/>
              </a:cxn>
              <a:cxn ang="0">
                <a:pos x="61" y="0"/>
              </a:cxn>
              <a:cxn ang="0">
                <a:pos x="66" y="0"/>
              </a:cxn>
              <a:cxn ang="0">
                <a:pos x="66" y="212"/>
              </a:cxn>
            </a:cxnLst>
            <a:rect l="0" t="0" r="r" b="b"/>
            <a:pathLst>
              <a:path w="67" h="213">
                <a:moveTo>
                  <a:pt x="66" y="212"/>
                </a:moveTo>
                <a:lnTo>
                  <a:pt x="0" y="212"/>
                </a:lnTo>
                <a:lnTo>
                  <a:pt x="0" y="17"/>
                </a:lnTo>
                <a:lnTo>
                  <a:pt x="3" y="17"/>
                </a:lnTo>
                <a:lnTo>
                  <a:pt x="7" y="15"/>
                </a:lnTo>
                <a:lnTo>
                  <a:pt x="11" y="13"/>
                </a:lnTo>
                <a:lnTo>
                  <a:pt x="16" y="13"/>
                </a:lnTo>
                <a:lnTo>
                  <a:pt x="20" y="11"/>
                </a:lnTo>
                <a:lnTo>
                  <a:pt x="24" y="10"/>
                </a:lnTo>
                <a:lnTo>
                  <a:pt x="28" y="10"/>
                </a:lnTo>
                <a:lnTo>
                  <a:pt x="32" y="8"/>
                </a:lnTo>
                <a:lnTo>
                  <a:pt x="36" y="7"/>
                </a:lnTo>
                <a:lnTo>
                  <a:pt x="40" y="6"/>
                </a:lnTo>
                <a:lnTo>
                  <a:pt x="44" y="5"/>
                </a:lnTo>
                <a:lnTo>
                  <a:pt x="49" y="3"/>
                </a:lnTo>
                <a:lnTo>
                  <a:pt x="53" y="3"/>
                </a:lnTo>
                <a:lnTo>
                  <a:pt x="57" y="2"/>
                </a:lnTo>
                <a:lnTo>
                  <a:pt x="61" y="0"/>
                </a:lnTo>
                <a:lnTo>
                  <a:pt x="66" y="0"/>
                </a:lnTo>
                <a:lnTo>
                  <a:pt x="66" y="212"/>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6" name="Freeform 58"/>
          <p:cNvSpPr>
            <a:spLocks/>
          </p:cNvSpPr>
          <p:nvPr/>
        </p:nvSpPr>
        <p:spPr bwMode="auto">
          <a:xfrm>
            <a:off x="2098675" y="2155825"/>
            <a:ext cx="100013" cy="330200"/>
          </a:xfrm>
          <a:custGeom>
            <a:avLst/>
            <a:gdLst/>
            <a:ahLst/>
            <a:cxnLst>
              <a:cxn ang="0">
                <a:pos x="66" y="219"/>
              </a:cxn>
              <a:cxn ang="0">
                <a:pos x="0" y="219"/>
              </a:cxn>
              <a:cxn ang="0">
                <a:pos x="0" y="15"/>
              </a:cxn>
              <a:cxn ang="0">
                <a:pos x="3" y="14"/>
              </a:cxn>
              <a:cxn ang="0">
                <a:pos x="7" y="13"/>
              </a:cxn>
              <a:cxn ang="0">
                <a:pos x="11" y="12"/>
              </a:cxn>
              <a:cxn ang="0">
                <a:pos x="16" y="11"/>
              </a:cxn>
              <a:cxn ang="0">
                <a:pos x="20" y="10"/>
              </a:cxn>
              <a:cxn ang="0">
                <a:pos x="24" y="9"/>
              </a:cxn>
              <a:cxn ang="0">
                <a:pos x="28" y="8"/>
              </a:cxn>
              <a:cxn ang="0">
                <a:pos x="32" y="6"/>
              </a:cxn>
              <a:cxn ang="0">
                <a:pos x="36" y="6"/>
              </a:cxn>
              <a:cxn ang="0">
                <a:pos x="40" y="5"/>
              </a:cxn>
              <a:cxn ang="0">
                <a:pos x="44" y="4"/>
              </a:cxn>
              <a:cxn ang="0">
                <a:pos x="49" y="3"/>
              </a:cxn>
              <a:cxn ang="0">
                <a:pos x="53" y="2"/>
              </a:cxn>
              <a:cxn ang="0">
                <a:pos x="57" y="1"/>
              </a:cxn>
              <a:cxn ang="0">
                <a:pos x="61" y="0"/>
              </a:cxn>
              <a:cxn ang="0">
                <a:pos x="66" y="0"/>
              </a:cxn>
              <a:cxn ang="0">
                <a:pos x="66" y="219"/>
              </a:cxn>
            </a:cxnLst>
            <a:rect l="0" t="0" r="r" b="b"/>
            <a:pathLst>
              <a:path w="67" h="220">
                <a:moveTo>
                  <a:pt x="66" y="219"/>
                </a:moveTo>
                <a:lnTo>
                  <a:pt x="0" y="219"/>
                </a:lnTo>
                <a:lnTo>
                  <a:pt x="0" y="15"/>
                </a:lnTo>
                <a:lnTo>
                  <a:pt x="3" y="14"/>
                </a:lnTo>
                <a:lnTo>
                  <a:pt x="7" y="13"/>
                </a:lnTo>
                <a:lnTo>
                  <a:pt x="11" y="12"/>
                </a:lnTo>
                <a:lnTo>
                  <a:pt x="16" y="11"/>
                </a:lnTo>
                <a:lnTo>
                  <a:pt x="20" y="10"/>
                </a:lnTo>
                <a:lnTo>
                  <a:pt x="24" y="9"/>
                </a:lnTo>
                <a:lnTo>
                  <a:pt x="28" y="8"/>
                </a:lnTo>
                <a:lnTo>
                  <a:pt x="32" y="6"/>
                </a:lnTo>
                <a:lnTo>
                  <a:pt x="36" y="6"/>
                </a:lnTo>
                <a:lnTo>
                  <a:pt x="40" y="5"/>
                </a:lnTo>
                <a:lnTo>
                  <a:pt x="44" y="4"/>
                </a:lnTo>
                <a:lnTo>
                  <a:pt x="49" y="3"/>
                </a:lnTo>
                <a:lnTo>
                  <a:pt x="53" y="2"/>
                </a:lnTo>
                <a:lnTo>
                  <a:pt x="57" y="1"/>
                </a:lnTo>
                <a:lnTo>
                  <a:pt x="61" y="0"/>
                </a:lnTo>
                <a:lnTo>
                  <a:pt x="66" y="0"/>
                </a:lnTo>
                <a:lnTo>
                  <a:pt x="66" y="219"/>
                </a:lnTo>
              </a:path>
            </a:pathLst>
          </a:custGeom>
          <a:solidFill>
            <a:srgbClr val="FF7F7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7" name="Freeform 59"/>
          <p:cNvSpPr>
            <a:spLocks/>
          </p:cNvSpPr>
          <p:nvPr/>
        </p:nvSpPr>
        <p:spPr bwMode="auto">
          <a:xfrm>
            <a:off x="2147888" y="2147888"/>
            <a:ext cx="101600" cy="338137"/>
          </a:xfrm>
          <a:custGeom>
            <a:avLst/>
            <a:gdLst/>
            <a:ahLst/>
            <a:cxnLst>
              <a:cxn ang="0">
                <a:pos x="67" y="225"/>
              </a:cxn>
              <a:cxn ang="0">
                <a:pos x="0" y="225"/>
              </a:cxn>
              <a:cxn ang="0">
                <a:pos x="0" y="12"/>
              </a:cxn>
              <a:cxn ang="0">
                <a:pos x="3" y="11"/>
              </a:cxn>
              <a:cxn ang="0">
                <a:pos x="7" y="10"/>
              </a:cxn>
              <a:cxn ang="0">
                <a:pos x="11" y="10"/>
              </a:cxn>
              <a:cxn ang="0">
                <a:pos x="16" y="9"/>
              </a:cxn>
              <a:cxn ang="0">
                <a:pos x="20" y="7"/>
              </a:cxn>
              <a:cxn ang="0">
                <a:pos x="24" y="6"/>
              </a:cxn>
              <a:cxn ang="0">
                <a:pos x="28" y="6"/>
              </a:cxn>
              <a:cxn ang="0">
                <a:pos x="32" y="5"/>
              </a:cxn>
              <a:cxn ang="0">
                <a:pos x="37" y="4"/>
              </a:cxn>
              <a:cxn ang="0">
                <a:pos x="41" y="3"/>
              </a:cxn>
              <a:cxn ang="0">
                <a:pos x="45" y="3"/>
              </a:cxn>
              <a:cxn ang="0">
                <a:pos x="50" y="3"/>
              </a:cxn>
              <a:cxn ang="0">
                <a:pos x="53" y="2"/>
              </a:cxn>
              <a:cxn ang="0">
                <a:pos x="58" y="1"/>
              </a:cxn>
              <a:cxn ang="0">
                <a:pos x="62" y="0"/>
              </a:cxn>
              <a:cxn ang="0">
                <a:pos x="67" y="0"/>
              </a:cxn>
              <a:cxn ang="0">
                <a:pos x="67" y="225"/>
              </a:cxn>
            </a:cxnLst>
            <a:rect l="0" t="0" r="r" b="b"/>
            <a:pathLst>
              <a:path w="68" h="226">
                <a:moveTo>
                  <a:pt x="67" y="225"/>
                </a:moveTo>
                <a:lnTo>
                  <a:pt x="0" y="225"/>
                </a:lnTo>
                <a:lnTo>
                  <a:pt x="0" y="12"/>
                </a:lnTo>
                <a:lnTo>
                  <a:pt x="3" y="11"/>
                </a:lnTo>
                <a:lnTo>
                  <a:pt x="7" y="10"/>
                </a:lnTo>
                <a:lnTo>
                  <a:pt x="11" y="10"/>
                </a:lnTo>
                <a:lnTo>
                  <a:pt x="16" y="9"/>
                </a:lnTo>
                <a:lnTo>
                  <a:pt x="20" y="7"/>
                </a:lnTo>
                <a:lnTo>
                  <a:pt x="24" y="6"/>
                </a:lnTo>
                <a:lnTo>
                  <a:pt x="28" y="6"/>
                </a:lnTo>
                <a:lnTo>
                  <a:pt x="32" y="5"/>
                </a:lnTo>
                <a:lnTo>
                  <a:pt x="37" y="4"/>
                </a:lnTo>
                <a:lnTo>
                  <a:pt x="41" y="3"/>
                </a:lnTo>
                <a:lnTo>
                  <a:pt x="45" y="3"/>
                </a:lnTo>
                <a:lnTo>
                  <a:pt x="50" y="3"/>
                </a:lnTo>
                <a:lnTo>
                  <a:pt x="53" y="2"/>
                </a:lnTo>
                <a:lnTo>
                  <a:pt x="58" y="1"/>
                </a:lnTo>
                <a:lnTo>
                  <a:pt x="62" y="0"/>
                </a:lnTo>
                <a:lnTo>
                  <a:pt x="67" y="0"/>
                </a:lnTo>
                <a:lnTo>
                  <a:pt x="67" y="225"/>
                </a:lnTo>
              </a:path>
            </a:pathLst>
          </a:custGeom>
          <a:solidFill>
            <a:srgbClr val="FF949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8" name="Freeform 60"/>
          <p:cNvSpPr>
            <a:spLocks/>
          </p:cNvSpPr>
          <p:nvPr/>
        </p:nvSpPr>
        <p:spPr bwMode="auto">
          <a:xfrm>
            <a:off x="2197100" y="2143125"/>
            <a:ext cx="101600" cy="342900"/>
          </a:xfrm>
          <a:custGeom>
            <a:avLst/>
            <a:gdLst/>
            <a:ahLst/>
            <a:cxnLst>
              <a:cxn ang="0">
                <a:pos x="67" y="228"/>
              </a:cxn>
              <a:cxn ang="0">
                <a:pos x="0" y="228"/>
              </a:cxn>
              <a:cxn ang="0">
                <a:pos x="0" y="9"/>
              </a:cxn>
              <a:cxn ang="0">
                <a:pos x="3" y="8"/>
              </a:cxn>
              <a:cxn ang="0">
                <a:pos x="7" y="7"/>
              </a:cxn>
              <a:cxn ang="0">
                <a:pos x="11" y="6"/>
              </a:cxn>
              <a:cxn ang="0">
                <a:pos x="16" y="6"/>
              </a:cxn>
              <a:cxn ang="0">
                <a:pos x="19" y="6"/>
              </a:cxn>
              <a:cxn ang="0">
                <a:pos x="24" y="5"/>
              </a:cxn>
              <a:cxn ang="0">
                <a:pos x="28" y="4"/>
              </a:cxn>
              <a:cxn ang="0">
                <a:pos x="32" y="3"/>
              </a:cxn>
              <a:cxn ang="0">
                <a:pos x="37" y="3"/>
              </a:cxn>
              <a:cxn ang="0">
                <a:pos x="41" y="3"/>
              </a:cxn>
              <a:cxn ang="0">
                <a:pos x="45" y="2"/>
              </a:cxn>
              <a:cxn ang="0">
                <a:pos x="49" y="1"/>
              </a:cxn>
              <a:cxn ang="0">
                <a:pos x="53" y="1"/>
              </a:cxn>
              <a:cxn ang="0">
                <a:pos x="58" y="0"/>
              </a:cxn>
              <a:cxn ang="0">
                <a:pos x="62" y="0"/>
              </a:cxn>
              <a:cxn ang="0">
                <a:pos x="67" y="0"/>
              </a:cxn>
              <a:cxn ang="0">
                <a:pos x="67" y="228"/>
              </a:cxn>
            </a:cxnLst>
            <a:rect l="0" t="0" r="r" b="b"/>
            <a:pathLst>
              <a:path w="68" h="229">
                <a:moveTo>
                  <a:pt x="67" y="228"/>
                </a:moveTo>
                <a:lnTo>
                  <a:pt x="0" y="228"/>
                </a:lnTo>
                <a:lnTo>
                  <a:pt x="0" y="9"/>
                </a:lnTo>
                <a:lnTo>
                  <a:pt x="3" y="8"/>
                </a:lnTo>
                <a:lnTo>
                  <a:pt x="7" y="7"/>
                </a:lnTo>
                <a:lnTo>
                  <a:pt x="11" y="6"/>
                </a:lnTo>
                <a:lnTo>
                  <a:pt x="16" y="6"/>
                </a:lnTo>
                <a:lnTo>
                  <a:pt x="19" y="6"/>
                </a:lnTo>
                <a:lnTo>
                  <a:pt x="24" y="5"/>
                </a:lnTo>
                <a:lnTo>
                  <a:pt x="28" y="4"/>
                </a:lnTo>
                <a:lnTo>
                  <a:pt x="32" y="3"/>
                </a:lnTo>
                <a:lnTo>
                  <a:pt x="37" y="3"/>
                </a:lnTo>
                <a:lnTo>
                  <a:pt x="41" y="3"/>
                </a:lnTo>
                <a:lnTo>
                  <a:pt x="45" y="2"/>
                </a:lnTo>
                <a:lnTo>
                  <a:pt x="49" y="1"/>
                </a:lnTo>
                <a:lnTo>
                  <a:pt x="53" y="1"/>
                </a:lnTo>
                <a:lnTo>
                  <a:pt x="58" y="0"/>
                </a:lnTo>
                <a:lnTo>
                  <a:pt x="62" y="0"/>
                </a:lnTo>
                <a:lnTo>
                  <a:pt x="67" y="0"/>
                </a:lnTo>
                <a:lnTo>
                  <a:pt x="67" y="228"/>
                </a:lnTo>
              </a:path>
            </a:pathLst>
          </a:custGeom>
          <a:solidFill>
            <a:srgbClr val="FFA2A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49" name="Freeform 61"/>
          <p:cNvSpPr>
            <a:spLocks/>
          </p:cNvSpPr>
          <p:nvPr/>
        </p:nvSpPr>
        <p:spPr bwMode="auto">
          <a:xfrm>
            <a:off x="2247900" y="2138363"/>
            <a:ext cx="98425" cy="347662"/>
          </a:xfrm>
          <a:custGeom>
            <a:avLst/>
            <a:gdLst/>
            <a:ahLst/>
            <a:cxnLst>
              <a:cxn ang="0">
                <a:pos x="65" y="231"/>
              </a:cxn>
              <a:cxn ang="0">
                <a:pos x="0" y="231"/>
              </a:cxn>
              <a:cxn ang="0">
                <a:pos x="0" y="6"/>
              </a:cxn>
              <a:cxn ang="0">
                <a:pos x="3" y="6"/>
              </a:cxn>
              <a:cxn ang="0">
                <a:pos x="7" y="6"/>
              </a:cxn>
              <a:cxn ang="0">
                <a:pos x="11" y="5"/>
              </a:cxn>
              <a:cxn ang="0">
                <a:pos x="15" y="4"/>
              </a:cxn>
              <a:cxn ang="0">
                <a:pos x="19" y="4"/>
              </a:cxn>
              <a:cxn ang="0">
                <a:pos x="23" y="3"/>
              </a:cxn>
              <a:cxn ang="0">
                <a:pos x="28" y="3"/>
              </a:cxn>
              <a:cxn ang="0">
                <a:pos x="32" y="3"/>
              </a:cxn>
              <a:cxn ang="0">
                <a:pos x="36" y="2"/>
              </a:cxn>
              <a:cxn ang="0">
                <a:pos x="40" y="2"/>
              </a:cxn>
              <a:cxn ang="0">
                <a:pos x="43" y="1"/>
              </a:cxn>
              <a:cxn ang="0">
                <a:pos x="48" y="1"/>
              </a:cxn>
              <a:cxn ang="0">
                <a:pos x="52" y="0"/>
              </a:cxn>
              <a:cxn ang="0">
                <a:pos x="56" y="0"/>
              </a:cxn>
              <a:cxn ang="0">
                <a:pos x="61" y="0"/>
              </a:cxn>
              <a:cxn ang="0">
                <a:pos x="65" y="0"/>
              </a:cxn>
              <a:cxn ang="0">
                <a:pos x="65" y="231"/>
              </a:cxn>
            </a:cxnLst>
            <a:rect l="0" t="0" r="r" b="b"/>
            <a:pathLst>
              <a:path w="66" h="232">
                <a:moveTo>
                  <a:pt x="65" y="231"/>
                </a:moveTo>
                <a:lnTo>
                  <a:pt x="0" y="231"/>
                </a:lnTo>
                <a:lnTo>
                  <a:pt x="0" y="6"/>
                </a:lnTo>
                <a:lnTo>
                  <a:pt x="3" y="6"/>
                </a:lnTo>
                <a:lnTo>
                  <a:pt x="7" y="6"/>
                </a:lnTo>
                <a:lnTo>
                  <a:pt x="11" y="5"/>
                </a:lnTo>
                <a:lnTo>
                  <a:pt x="15" y="4"/>
                </a:lnTo>
                <a:lnTo>
                  <a:pt x="19" y="4"/>
                </a:lnTo>
                <a:lnTo>
                  <a:pt x="23" y="3"/>
                </a:lnTo>
                <a:lnTo>
                  <a:pt x="28" y="3"/>
                </a:lnTo>
                <a:lnTo>
                  <a:pt x="32" y="3"/>
                </a:lnTo>
                <a:lnTo>
                  <a:pt x="36" y="2"/>
                </a:lnTo>
                <a:lnTo>
                  <a:pt x="40" y="2"/>
                </a:lnTo>
                <a:lnTo>
                  <a:pt x="43" y="1"/>
                </a:lnTo>
                <a:lnTo>
                  <a:pt x="48" y="1"/>
                </a:lnTo>
                <a:lnTo>
                  <a:pt x="52" y="0"/>
                </a:lnTo>
                <a:lnTo>
                  <a:pt x="56" y="0"/>
                </a:lnTo>
                <a:lnTo>
                  <a:pt x="61" y="0"/>
                </a:lnTo>
                <a:lnTo>
                  <a:pt x="65" y="0"/>
                </a:lnTo>
                <a:lnTo>
                  <a:pt x="65" y="231"/>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0" name="Freeform 62"/>
          <p:cNvSpPr>
            <a:spLocks/>
          </p:cNvSpPr>
          <p:nvPr/>
        </p:nvSpPr>
        <p:spPr bwMode="auto">
          <a:xfrm>
            <a:off x="2297113" y="2136775"/>
            <a:ext cx="100012" cy="349250"/>
          </a:xfrm>
          <a:custGeom>
            <a:avLst/>
            <a:gdLst/>
            <a:ahLst/>
            <a:cxnLst>
              <a:cxn ang="0">
                <a:pos x="66" y="232"/>
              </a:cxn>
              <a:cxn ang="0">
                <a:pos x="0" y="232"/>
              </a:cxn>
              <a:cxn ang="0">
                <a:pos x="0" y="3"/>
              </a:cxn>
              <a:cxn ang="0">
                <a:pos x="3" y="3"/>
              </a:cxn>
              <a:cxn ang="0">
                <a:pos x="7" y="3"/>
              </a:cxn>
              <a:cxn ang="0">
                <a:pos x="11" y="2"/>
              </a:cxn>
              <a:cxn ang="0">
                <a:pos x="15" y="2"/>
              </a:cxn>
              <a:cxn ang="0">
                <a:pos x="19" y="2"/>
              </a:cxn>
              <a:cxn ang="0">
                <a:pos x="24" y="1"/>
              </a:cxn>
              <a:cxn ang="0">
                <a:pos x="28" y="1"/>
              </a:cxn>
              <a:cxn ang="0">
                <a:pos x="32" y="0"/>
              </a:cxn>
              <a:cxn ang="0">
                <a:pos x="36" y="0"/>
              </a:cxn>
              <a:cxn ang="0">
                <a:pos x="40" y="0"/>
              </a:cxn>
              <a:cxn ang="0">
                <a:pos x="45" y="0"/>
              </a:cxn>
              <a:cxn ang="0">
                <a:pos x="49" y="0"/>
              </a:cxn>
              <a:cxn ang="0">
                <a:pos x="53" y="0"/>
              </a:cxn>
              <a:cxn ang="0">
                <a:pos x="58" y="0"/>
              </a:cxn>
              <a:cxn ang="0">
                <a:pos x="62" y="0"/>
              </a:cxn>
              <a:cxn ang="0">
                <a:pos x="66" y="0"/>
              </a:cxn>
              <a:cxn ang="0">
                <a:pos x="66" y="232"/>
              </a:cxn>
            </a:cxnLst>
            <a:rect l="0" t="0" r="r" b="b"/>
            <a:pathLst>
              <a:path w="67" h="233">
                <a:moveTo>
                  <a:pt x="66" y="232"/>
                </a:moveTo>
                <a:lnTo>
                  <a:pt x="0" y="232"/>
                </a:lnTo>
                <a:lnTo>
                  <a:pt x="0" y="3"/>
                </a:lnTo>
                <a:lnTo>
                  <a:pt x="3" y="3"/>
                </a:lnTo>
                <a:lnTo>
                  <a:pt x="7" y="3"/>
                </a:lnTo>
                <a:lnTo>
                  <a:pt x="11" y="2"/>
                </a:lnTo>
                <a:lnTo>
                  <a:pt x="15" y="2"/>
                </a:lnTo>
                <a:lnTo>
                  <a:pt x="19" y="2"/>
                </a:lnTo>
                <a:lnTo>
                  <a:pt x="24" y="1"/>
                </a:lnTo>
                <a:lnTo>
                  <a:pt x="28" y="1"/>
                </a:lnTo>
                <a:lnTo>
                  <a:pt x="32" y="0"/>
                </a:lnTo>
                <a:lnTo>
                  <a:pt x="36" y="0"/>
                </a:lnTo>
                <a:lnTo>
                  <a:pt x="40" y="0"/>
                </a:lnTo>
                <a:lnTo>
                  <a:pt x="45" y="0"/>
                </a:lnTo>
                <a:lnTo>
                  <a:pt x="49" y="0"/>
                </a:lnTo>
                <a:lnTo>
                  <a:pt x="53" y="0"/>
                </a:lnTo>
                <a:lnTo>
                  <a:pt x="58" y="0"/>
                </a:lnTo>
                <a:lnTo>
                  <a:pt x="62" y="0"/>
                </a:lnTo>
                <a:lnTo>
                  <a:pt x="66" y="0"/>
                </a:lnTo>
                <a:lnTo>
                  <a:pt x="66" y="232"/>
                </a:lnTo>
              </a:path>
            </a:pathLst>
          </a:custGeom>
          <a:solidFill>
            <a:srgbClr val="FFC6C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1" name="Freeform 63"/>
          <p:cNvSpPr>
            <a:spLocks/>
          </p:cNvSpPr>
          <p:nvPr/>
        </p:nvSpPr>
        <p:spPr bwMode="auto">
          <a:xfrm>
            <a:off x="2346325" y="2136775"/>
            <a:ext cx="101600" cy="349250"/>
          </a:xfrm>
          <a:custGeom>
            <a:avLst/>
            <a:gdLst/>
            <a:ahLst/>
            <a:cxnLst>
              <a:cxn ang="0">
                <a:pos x="67" y="232"/>
              </a:cxn>
              <a:cxn ang="0">
                <a:pos x="0" y="232"/>
              </a:cxn>
              <a:cxn ang="0">
                <a:pos x="0" y="0"/>
              </a:cxn>
              <a:cxn ang="0">
                <a:pos x="6" y="0"/>
              </a:cxn>
              <a:cxn ang="0">
                <a:pos x="11" y="0"/>
              </a:cxn>
              <a:cxn ang="0">
                <a:pos x="18" y="0"/>
              </a:cxn>
              <a:cxn ang="0">
                <a:pos x="24" y="0"/>
              </a:cxn>
              <a:cxn ang="0">
                <a:pos x="31" y="0"/>
              </a:cxn>
              <a:cxn ang="0">
                <a:pos x="37" y="0"/>
              </a:cxn>
              <a:cxn ang="0">
                <a:pos x="43" y="0"/>
              </a:cxn>
              <a:cxn ang="0">
                <a:pos x="49" y="0"/>
              </a:cxn>
              <a:cxn ang="0">
                <a:pos x="67" y="0"/>
              </a:cxn>
              <a:cxn ang="0">
                <a:pos x="67" y="232"/>
              </a:cxn>
            </a:cxnLst>
            <a:rect l="0" t="0" r="r" b="b"/>
            <a:pathLst>
              <a:path w="68" h="233">
                <a:moveTo>
                  <a:pt x="67" y="232"/>
                </a:moveTo>
                <a:lnTo>
                  <a:pt x="0" y="232"/>
                </a:lnTo>
                <a:lnTo>
                  <a:pt x="0" y="0"/>
                </a:lnTo>
                <a:lnTo>
                  <a:pt x="6" y="0"/>
                </a:lnTo>
                <a:lnTo>
                  <a:pt x="11" y="0"/>
                </a:lnTo>
                <a:lnTo>
                  <a:pt x="18" y="0"/>
                </a:lnTo>
                <a:lnTo>
                  <a:pt x="24" y="0"/>
                </a:lnTo>
                <a:lnTo>
                  <a:pt x="31" y="0"/>
                </a:lnTo>
                <a:lnTo>
                  <a:pt x="37" y="0"/>
                </a:lnTo>
                <a:lnTo>
                  <a:pt x="43" y="0"/>
                </a:lnTo>
                <a:lnTo>
                  <a:pt x="49" y="0"/>
                </a:lnTo>
                <a:lnTo>
                  <a:pt x="67" y="0"/>
                </a:lnTo>
                <a:lnTo>
                  <a:pt x="67" y="232"/>
                </a:lnTo>
              </a:path>
            </a:pathLst>
          </a:custGeom>
          <a:solidFill>
            <a:srgbClr val="FFDBD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2" name="Freeform 64"/>
          <p:cNvSpPr>
            <a:spLocks/>
          </p:cNvSpPr>
          <p:nvPr/>
        </p:nvSpPr>
        <p:spPr bwMode="auto">
          <a:xfrm>
            <a:off x="2397125" y="2136775"/>
            <a:ext cx="100013" cy="349250"/>
          </a:xfrm>
          <a:custGeom>
            <a:avLst/>
            <a:gdLst/>
            <a:ahLst/>
            <a:cxnLst>
              <a:cxn ang="0">
                <a:pos x="66" y="232"/>
              </a:cxn>
              <a:cxn ang="0">
                <a:pos x="0" y="232"/>
              </a:cxn>
              <a:cxn ang="0">
                <a:pos x="0" y="0"/>
              </a:cxn>
              <a:cxn ang="0">
                <a:pos x="2" y="0"/>
              </a:cxn>
              <a:cxn ang="0">
                <a:pos x="3" y="0"/>
              </a:cxn>
              <a:cxn ang="0">
                <a:pos x="5" y="0"/>
              </a:cxn>
              <a:cxn ang="0">
                <a:pos x="7" y="0"/>
              </a:cxn>
              <a:cxn ang="0">
                <a:pos x="9" y="0"/>
              </a:cxn>
              <a:cxn ang="0">
                <a:pos x="11" y="0"/>
              </a:cxn>
              <a:cxn ang="0">
                <a:pos x="14" y="0"/>
              </a:cxn>
              <a:cxn ang="0">
                <a:pos x="15" y="0"/>
              </a:cxn>
              <a:cxn ang="0">
                <a:pos x="66" y="0"/>
              </a:cxn>
              <a:cxn ang="0">
                <a:pos x="66" y="232"/>
              </a:cxn>
            </a:cxnLst>
            <a:rect l="0" t="0" r="r" b="b"/>
            <a:pathLst>
              <a:path w="67" h="233">
                <a:moveTo>
                  <a:pt x="66" y="232"/>
                </a:moveTo>
                <a:lnTo>
                  <a:pt x="0" y="232"/>
                </a:lnTo>
                <a:lnTo>
                  <a:pt x="0" y="0"/>
                </a:lnTo>
                <a:lnTo>
                  <a:pt x="2" y="0"/>
                </a:lnTo>
                <a:lnTo>
                  <a:pt x="3" y="0"/>
                </a:lnTo>
                <a:lnTo>
                  <a:pt x="5" y="0"/>
                </a:lnTo>
                <a:lnTo>
                  <a:pt x="7" y="0"/>
                </a:lnTo>
                <a:lnTo>
                  <a:pt x="9" y="0"/>
                </a:lnTo>
                <a:lnTo>
                  <a:pt x="11" y="0"/>
                </a:lnTo>
                <a:lnTo>
                  <a:pt x="14" y="0"/>
                </a:lnTo>
                <a:lnTo>
                  <a:pt x="15" y="0"/>
                </a:lnTo>
                <a:lnTo>
                  <a:pt x="66" y="0"/>
                </a:lnTo>
                <a:lnTo>
                  <a:pt x="66" y="232"/>
                </a:lnTo>
              </a:path>
            </a:pathLst>
          </a:custGeom>
          <a:solidFill>
            <a:srgbClr val="FFE9E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3" name="Freeform 65"/>
          <p:cNvSpPr>
            <a:spLocks/>
          </p:cNvSpPr>
          <p:nvPr/>
        </p:nvSpPr>
        <p:spPr bwMode="auto">
          <a:xfrm>
            <a:off x="2446338" y="2136775"/>
            <a:ext cx="100012" cy="349250"/>
          </a:xfrm>
          <a:custGeom>
            <a:avLst/>
            <a:gdLst/>
            <a:ahLst/>
            <a:cxnLst>
              <a:cxn ang="0">
                <a:pos x="66" y="232"/>
              </a:cxn>
              <a:cxn ang="0">
                <a:pos x="0" y="232"/>
              </a:cxn>
              <a:cxn ang="0">
                <a:pos x="0" y="0"/>
              </a:cxn>
              <a:cxn ang="0">
                <a:pos x="66" y="0"/>
              </a:cxn>
              <a:cxn ang="0">
                <a:pos x="66" y="232"/>
              </a:cxn>
            </a:cxnLst>
            <a:rect l="0" t="0" r="r" b="b"/>
            <a:pathLst>
              <a:path w="67" h="233">
                <a:moveTo>
                  <a:pt x="66" y="232"/>
                </a:moveTo>
                <a:lnTo>
                  <a:pt x="0" y="232"/>
                </a:lnTo>
                <a:lnTo>
                  <a:pt x="0" y="0"/>
                </a:lnTo>
                <a:lnTo>
                  <a:pt x="66" y="0"/>
                </a:lnTo>
                <a:lnTo>
                  <a:pt x="66" y="232"/>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4" name="Freeform 66"/>
          <p:cNvSpPr>
            <a:spLocks/>
          </p:cNvSpPr>
          <p:nvPr/>
        </p:nvSpPr>
        <p:spPr bwMode="auto">
          <a:xfrm>
            <a:off x="2495550" y="2136775"/>
            <a:ext cx="100013" cy="349250"/>
          </a:xfrm>
          <a:custGeom>
            <a:avLst/>
            <a:gdLst/>
            <a:ahLst/>
            <a:cxnLst>
              <a:cxn ang="0">
                <a:pos x="66" y="232"/>
              </a:cxn>
              <a:cxn ang="0">
                <a:pos x="0" y="232"/>
              </a:cxn>
              <a:cxn ang="0">
                <a:pos x="0" y="0"/>
              </a:cxn>
              <a:cxn ang="0">
                <a:pos x="66" y="0"/>
              </a:cxn>
              <a:cxn ang="0">
                <a:pos x="66" y="232"/>
              </a:cxn>
            </a:cxnLst>
            <a:rect l="0" t="0" r="r" b="b"/>
            <a:pathLst>
              <a:path w="67" h="233">
                <a:moveTo>
                  <a:pt x="66" y="232"/>
                </a:moveTo>
                <a:lnTo>
                  <a:pt x="0" y="232"/>
                </a:lnTo>
                <a:lnTo>
                  <a:pt x="0" y="0"/>
                </a:lnTo>
                <a:lnTo>
                  <a:pt x="66" y="0"/>
                </a:lnTo>
                <a:lnTo>
                  <a:pt x="66" y="232"/>
                </a:lnTo>
              </a:path>
            </a:pathLst>
          </a:custGeom>
          <a:solidFill>
            <a:srgbClr val="FFF5F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5" name="Freeform 67"/>
          <p:cNvSpPr>
            <a:spLocks/>
          </p:cNvSpPr>
          <p:nvPr/>
        </p:nvSpPr>
        <p:spPr bwMode="auto">
          <a:xfrm>
            <a:off x="2544763" y="2136775"/>
            <a:ext cx="101600" cy="349250"/>
          </a:xfrm>
          <a:custGeom>
            <a:avLst/>
            <a:gdLst/>
            <a:ahLst/>
            <a:cxnLst>
              <a:cxn ang="0">
                <a:pos x="67" y="232"/>
              </a:cxn>
              <a:cxn ang="0">
                <a:pos x="0" y="232"/>
              </a:cxn>
              <a:cxn ang="0">
                <a:pos x="0" y="0"/>
              </a:cxn>
              <a:cxn ang="0">
                <a:pos x="67" y="0"/>
              </a:cxn>
              <a:cxn ang="0">
                <a:pos x="67" y="232"/>
              </a:cxn>
            </a:cxnLst>
            <a:rect l="0" t="0" r="r" b="b"/>
            <a:pathLst>
              <a:path w="68" h="233">
                <a:moveTo>
                  <a:pt x="67" y="232"/>
                </a:moveTo>
                <a:lnTo>
                  <a:pt x="0" y="232"/>
                </a:lnTo>
                <a:lnTo>
                  <a:pt x="0" y="0"/>
                </a:lnTo>
                <a:lnTo>
                  <a:pt x="67" y="0"/>
                </a:lnTo>
                <a:lnTo>
                  <a:pt x="67" y="232"/>
                </a:lnTo>
              </a:path>
            </a:pathLst>
          </a:custGeom>
          <a:solidFill>
            <a:srgbClr val="FFEBE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6" name="Freeform 68"/>
          <p:cNvSpPr>
            <a:spLocks/>
          </p:cNvSpPr>
          <p:nvPr/>
        </p:nvSpPr>
        <p:spPr bwMode="auto">
          <a:xfrm>
            <a:off x="2593975" y="2136775"/>
            <a:ext cx="101600" cy="349250"/>
          </a:xfrm>
          <a:custGeom>
            <a:avLst/>
            <a:gdLst/>
            <a:ahLst/>
            <a:cxnLst>
              <a:cxn ang="0">
                <a:pos x="67" y="232"/>
              </a:cxn>
              <a:cxn ang="0">
                <a:pos x="0" y="232"/>
              </a:cxn>
              <a:cxn ang="0">
                <a:pos x="0" y="0"/>
              </a:cxn>
              <a:cxn ang="0">
                <a:pos x="67" y="0"/>
              </a:cxn>
              <a:cxn ang="0">
                <a:pos x="67" y="232"/>
              </a:cxn>
            </a:cxnLst>
            <a:rect l="0" t="0" r="r" b="b"/>
            <a:pathLst>
              <a:path w="68" h="233">
                <a:moveTo>
                  <a:pt x="67" y="232"/>
                </a:moveTo>
                <a:lnTo>
                  <a:pt x="0" y="232"/>
                </a:lnTo>
                <a:lnTo>
                  <a:pt x="0" y="0"/>
                </a:lnTo>
                <a:lnTo>
                  <a:pt x="67" y="0"/>
                </a:lnTo>
                <a:lnTo>
                  <a:pt x="67" y="232"/>
                </a:lnTo>
              </a:path>
            </a:pathLst>
          </a:custGeom>
          <a:solidFill>
            <a:srgbClr val="FFDC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7" name="Freeform 69"/>
          <p:cNvSpPr>
            <a:spLocks/>
          </p:cNvSpPr>
          <p:nvPr/>
        </p:nvSpPr>
        <p:spPr bwMode="auto">
          <a:xfrm>
            <a:off x="2644775" y="2136775"/>
            <a:ext cx="100013" cy="349250"/>
          </a:xfrm>
          <a:custGeom>
            <a:avLst/>
            <a:gdLst/>
            <a:ahLst/>
            <a:cxnLst>
              <a:cxn ang="0">
                <a:pos x="66" y="232"/>
              </a:cxn>
              <a:cxn ang="0">
                <a:pos x="0" y="232"/>
              </a:cxn>
              <a:cxn ang="0">
                <a:pos x="0" y="0"/>
              </a:cxn>
              <a:cxn ang="0">
                <a:pos x="66" y="0"/>
              </a:cxn>
              <a:cxn ang="0">
                <a:pos x="66" y="232"/>
              </a:cxn>
            </a:cxnLst>
            <a:rect l="0" t="0" r="r" b="b"/>
            <a:pathLst>
              <a:path w="67" h="233">
                <a:moveTo>
                  <a:pt x="66" y="232"/>
                </a:moveTo>
                <a:lnTo>
                  <a:pt x="0" y="232"/>
                </a:lnTo>
                <a:lnTo>
                  <a:pt x="0" y="0"/>
                </a:lnTo>
                <a:lnTo>
                  <a:pt x="66" y="0"/>
                </a:lnTo>
                <a:lnTo>
                  <a:pt x="66" y="232"/>
                </a:lnTo>
              </a:path>
            </a:pathLst>
          </a:custGeom>
          <a:solidFill>
            <a:srgbClr val="FFD2D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8" name="Freeform 70"/>
          <p:cNvSpPr>
            <a:spLocks/>
          </p:cNvSpPr>
          <p:nvPr/>
        </p:nvSpPr>
        <p:spPr bwMode="auto">
          <a:xfrm>
            <a:off x="2693988" y="2136775"/>
            <a:ext cx="100012" cy="349250"/>
          </a:xfrm>
          <a:custGeom>
            <a:avLst/>
            <a:gdLst/>
            <a:ahLst/>
            <a:cxnLst>
              <a:cxn ang="0">
                <a:pos x="66" y="232"/>
              </a:cxn>
              <a:cxn ang="0">
                <a:pos x="0" y="232"/>
              </a:cxn>
              <a:cxn ang="0">
                <a:pos x="0" y="0"/>
              </a:cxn>
              <a:cxn ang="0">
                <a:pos x="66" y="0"/>
              </a:cxn>
              <a:cxn ang="0">
                <a:pos x="66" y="232"/>
              </a:cxn>
            </a:cxnLst>
            <a:rect l="0" t="0" r="r" b="b"/>
            <a:pathLst>
              <a:path w="67" h="233">
                <a:moveTo>
                  <a:pt x="66" y="232"/>
                </a:moveTo>
                <a:lnTo>
                  <a:pt x="0" y="232"/>
                </a:lnTo>
                <a:lnTo>
                  <a:pt x="0" y="0"/>
                </a:lnTo>
                <a:lnTo>
                  <a:pt x="66" y="0"/>
                </a:lnTo>
                <a:lnTo>
                  <a:pt x="66" y="232"/>
                </a:lnTo>
              </a:path>
            </a:pathLst>
          </a:custGeom>
          <a:solidFill>
            <a:srgbClr val="FFC2C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59" name="Freeform 71"/>
          <p:cNvSpPr>
            <a:spLocks/>
          </p:cNvSpPr>
          <p:nvPr/>
        </p:nvSpPr>
        <p:spPr bwMode="auto">
          <a:xfrm>
            <a:off x="2743200" y="2136775"/>
            <a:ext cx="101600" cy="349250"/>
          </a:xfrm>
          <a:custGeom>
            <a:avLst/>
            <a:gdLst/>
            <a:ahLst/>
            <a:cxnLst>
              <a:cxn ang="0">
                <a:pos x="67" y="232"/>
              </a:cxn>
              <a:cxn ang="0">
                <a:pos x="0" y="232"/>
              </a:cxn>
              <a:cxn ang="0">
                <a:pos x="0" y="0"/>
              </a:cxn>
              <a:cxn ang="0">
                <a:pos x="67" y="0"/>
              </a:cxn>
              <a:cxn ang="0">
                <a:pos x="67" y="232"/>
              </a:cxn>
            </a:cxnLst>
            <a:rect l="0" t="0" r="r" b="b"/>
            <a:pathLst>
              <a:path w="68" h="233">
                <a:moveTo>
                  <a:pt x="67" y="232"/>
                </a:moveTo>
                <a:lnTo>
                  <a:pt x="0" y="232"/>
                </a:lnTo>
                <a:lnTo>
                  <a:pt x="0" y="0"/>
                </a:lnTo>
                <a:lnTo>
                  <a:pt x="67" y="0"/>
                </a:lnTo>
                <a:lnTo>
                  <a:pt x="67" y="232"/>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0" name="Freeform 72"/>
          <p:cNvSpPr>
            <a:spLocks/>
          </p:cNvSpPr>
          <p:nvPr/>
        </p:nvSpPr>
        <p:spPr bwMode="auto">
          <a:xfrm>
            <a:off x="2792413" y="2136775"/>
            <a:ext cx="100012" cy="349250"/>
          </a:xfrm>
          <a:custGeom>
            <a:avLst/>
            <a:gdLst/>
            <a:ahLst/>
            <a:cxnLst>
              <a:cxn ang="0">
                <a:pos x="66" y="232"/>
              </a:cxn>
              <a:cxn ang="0">
                <a:pos x="0" y="232"/>
              </a:cxn>
              <a:cxn ang="0">
                <a:pos x="0" y="0"/>
              </a:cxn>
              <a:cxn ang="0">
                <a:pos x="66" y="0"/>
              </a:cxn>
              <a:cxn ang="0">
                <a:pos x="66" y="232"/>
              </a:cxn>
            </a:cxnLst>
            <a:rect l="0" t="0" r="r" b="b"/>
            <a:pathLst>
              <a:path w="67" h="233">
                <a:moveTo>
                  <a:pt x="66" y="232"/>
                </a:moveTo>
                <a:lnTo>
                  <a:pt x="0" y="232"/>
                </a:lnTo>
                <a:lnTo>
                  <a:pt x="0" y="0"/>
                </a:lnTo>
                <a:lnTo>
                  <a:pt x="66" y="0"/>
                </a:lnTo>
                <a:lnTo>
                  <a:pt x="66" y="232"/>
                </a:lnTo>
              </a:path>
            </a:pathLst>
          </a:custGeom>
          <a:solidFill>
            <a:srgbClr val="FFA9A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1" name="Freeform 73"/>
          <p:cNvSpPr>
            <a:spLocks/>
          </p:cNvSpPr>
          <p:nvPr/>
        </p:nvSpPr>
        <p:spPr bwMode="auto">
          <a:xfrm>
            <a:off x="2843213" y="2136775"/>
            <a:ext cx="98425" cy="349250"/>
          </a:xfrm>
          <a:custGeom>
            <a:avLst/>
            <a:gdLst/>
            <a:ahLst/>
            <a:cxnLst>
              <a:cxn ang="0">
                <a:pos x="65" y="232"/>
              </a:cxn>
              <a:cxn ang="0">
                <a:pos x="0" y="232"/>
              </a:cxn>
              <a:cxn ang="0">
                <a:pos x="0" y="0"/>
              </a:cxn>
              <a:cxn ang="0">
                <a:pos x="40" y="0"/>
              </a:cxn>
              <a:cxn ang="0">
                <a:pos x="43" y="0"/>
              </a:cxn>
              <a:cxn ang="0">
                <a:pos x="46" y="0"/>
              </a:cxn>
              <a:cxn ang="0">
                <a:pos x="50" y="0"/>
              </a:cxn>
              <a:cxn ang="0">
                <a:pos x="53" y="0"/>
              </a:cxn>
              <a:cxn ang="0">
                <a:pos x="56" y="0"/>
              </a:cxn>
              <a:cxn ang="0">
                <a:pos x="59" y="0"/>
              </a:cxn>
              <a:cxn ang="0">
                <a:pos x="61" y="0"/>
              </a:cxn>
              <a:cxn ang="0">
                <a:pos x="65" y="0"/>
              </a:cxn>
              <a:cxn ang="0">
                <a:pos x="65" y="232"/>
              </a:cxn>
            </a:cxnLst>
            <a:rect l="0" t="0" r="r" b="b"/>
            <a:pathLst>
              <a:path w="66" h="233">
                <a:moveTo>
                  <a:pt x="65" y="232"/>
                </a:moveTo>
                <a:lnTo>
                  <a:pt x="0" y="232"/>
                </a:lnTo>
                <a:lnTo>
                  <a:pt x="0" y="0"/>
                </a:lnTo>
                <a:lnTo>
                  <a:pt x="40" y="0"/>
                </a:lnTo>
                <a:lnTo>
                  <a:pt x="43" y="0"/>
                </a:lnTo>
                <a:lnTo>
                  <a:pt x="46" y="0"/>
                </a:lnTo>
                <a:lnTo>
                  <a:pt x="50" y="0"/>
                </a:lnTo>
                <a:lnTo>
                  <a:pt x="53" y="0"/>
                </a:lnTo>
                <a:lnTo>
                  <a:pt x="56" y="0"/>
                </a:lnTo>
                <a:lnTo>
                  <a:pt x="59" y="0"/>
                </a:lnTo>
                <a:lnTo>
                  <a:pt x="61" y="0"/>
                </a:lnTo>
                <a:lnTo>
                  <a:pt x="65" y="0"/>
                </a:lnTo>
                <a:lnTo>
                  <a:pt x="65" y="232"/>
                </a:lnTo>
              </a:path>
            </a:pathLst>
          </a:custGeom>
          <a:solidFill>
            <a:srgbClr val="FF9F9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2" name="Freeform 74"/>
          <p:cNvSpPr>
            <a:spLocks/>
          </p:cNvSpPr>
          <p:nvPr/>
        </p:nvSpPr>
        <p:spPr bwMode="auto">
          <a:xfrm>
            <a:off x="2890838" y="2136775"/>
            <a:ext cx="100012" cy="349250"/>
          </a:xfrm>
          <a:custGeom>
            <a:avLst/>
            <a:gdLst/>
            <a:ahLst/>
            <a:cxnLst>
              <a:cxn ang="0">
                <a:pos x="66" y="232"/>
              </a:cxn>
              <a:cxn ang="0">
                <a:pos x="0" y="232"/>
              </a:cxn>
              <a:cxn ang="0">
                <a:pos x="0" y="0"/>
              </a:cxn>
              <a:cxn ang="0">
                <a:pos x="8" y="0"/>
              </a:cxn>
              <a:cxn ang="0">
                <a:pos x="15" y="0"/>
              </a:cxn>
              <a:cxn ang="0">
                <a:pos x="22" y="0"/>
              </a:cxn>
              <a:cxn ang="0">
                <a:pos x="29" y="0"/>
              </a:cxn>
              <a:cxn ang="0">
                <a:pos x="37" y="0"/>
              </a:cxn>
              <a:cxn ang="0">
                <a:pos x="44" y="0"/>
              </a:cxn>
              <a:cxn ang="0">
                <a:pos x="51" y="0"/>
              </a:cxn>
              <a:cxn ang="0">
                <a:pos x="58" y="1"/>
              </a:cxn>
              <a:cxn ang="0">
                <a:pos x="66" y="1"/>
              </a:cxn>
              <a:cxn ang="0">
                <a:pos x="66" y="232"/>
              </a:cxn>
            </a:cxnLst>
            <a:rect l="0" t="0" r="r" b="b"/>
            <a:pathLst>
              <a:path w="67" h="233">
                <a:moveTo>
                  <a:pt x="66" y="232"/>
                </a:moveTo>
                <a:lnTo>
                  <a:pt x="0" y="232"/>
                </a:lnTo>
                <a:lnTo>
                  <a:pt x="0" y="0"/>
                </a:lnTo>
                <a:lnTo>
                  <a:pt x="8" y="0"/>
                </a:lnTo>
                <a:lnTo>
                  <a:pt x="15" y="0"/>
                </a:lnTo>
                <a:lnTo>
                  <a:pt x="22" y="0"/>
                </a:lnTo>
                <a:lnTo>
                  <a:pt x="29" y="0"/>
                </a:lnTo>
                <a:lnTo>
                  <a:pt x="37" y="0"/>
                </a:lnTo>
                <a:lnTo>
                  <a:pt x="44" y="0"/>
                </a:lnTo>
                <a:lnTo>
                  <a:pt x="51" y="0"/>
                </a:lnTo>
                <a:lnTo>
                  <a:pt x="58" y="1"/>
                </a:lnTo>
                <a:lnTo>
                  <a:pt x="66" y="1"/>
                </a:lnTo>
                <a:lnTo>
                  <a:pt x="66" y="232"/>
                </a:lnTo>
              </a:path>
            </a:pathLst>
          </a:custGeom>
          <a:solidFill>
            <a:srgbClr val="FF949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3" name="Freeform 75"/>
          <p:cNvSpPr>
            <a:spLocks/>
          </p:cNvSpPr>
          <p:nvPr/>
        </p:nvSpPr>
        <p:spPr bwMode="auto">
          <a:xfrm>
            <a:off x="2940050" y="2136775"/>
            <a:ext cx="101600" cy="349250"/>
          </a:xfrm>
          <a:custGeom>
            <a:avLst/>
            <a:gdLst/>
            <a:ahLst/>
            <a:cxnLst>
              <a:cxn ang="0">
                <a:pos x="67" y="232"/>
              </a:cxn>
              <a:cxn ang="0">
                <a:pos x="0" y="232"/>
              </a:cxn>
              <a:cxn ang="0">
                <a:pos x="0" y="0"/>
              </a:cxn>
              <a:cxn ang="0">
                <a:pos x="4" y="0"/>
              </a:cxn>
              <a:cxn ang="0">
                <a:pos x="8" y="0"/>
              </a:cxn>
              <a:cxn ang="0">
                <a:pos x="12" y="0"/>
              </a:cxn>
              <a:cxn ang="0">
                <a:pos x="16" y="0"/>
              </a:cxn>
              <a:cxn ang="0">
                <a:pos x="21" y="0"/>
              </a:cxn>
              <a:cxn ang="0">
                <a:pos x="25" y="0"/>
              </a:cxn>
              <a:cxn ang="0">
                <a:pos x="29" y="1"/>
              </a:cxn>
              <a:cxn ang="0">
                <a:pos x="33" y="1"/>
              </a:cxn>
              <a:cxn ang="0">
                <a:pos x="37" y="1"/>
              </a:cxn>
              <a:cxn ang="0">
                <a:pos x="42" y="2"/>
              </a:cxn>
              <a:cxn ang="0">
                <a:pos x="46" y="2"/>
              </a:cxn>
              <a:cxn ang="0">
                <a:pos x="50" y="3"/>
              </a:cxn>
              <a:cxn ang="0">
                <a:pos x="54" y="3"/>
              </a:cxn>
              <a:cxn ang="0">
                <a:pos x="58" y="3"/>
              </a:cxn>
              <a:cxn ang="0">
                <a:pos x="62" y="3"/>
              </a:cxn>
              <a:cxn ang="0">
                <a:pos x="67" y="4"/>
              </a:cxn>
              <a:cxn ang="0">
                <a:pos x="67" y="232"/>
              </a:cxn>
            </a:cxnLst>
            <a:rect l="0" t="0" r="r" b="b"/>
            <a:pathLst>
              <a:path w="68" h="233">
                <a:moveTo>
                  <a:pt x="67" y="232"/>
                </a:moveTo>
                <a:lnTo>
                  <a:pt x="0" y="232"/>
                </a:lnTo>
                <a:lnTo>
                  <a:pt x="0" y="0"/>
                </a:lnTo>
                <a:lnTo>
                  <a:pt x="4" y="0"/>
                </a:lnTo>
                <a:lnTo>
                  <a:pt x="8" y="0"/>
                </a:lnTo>
                <a:lnTo>
                  <a:pt x="12" y="0"/>
                </a:lnTo>
                <a:lnTo>
                  <a:pt x="16" y="0"/>
                </a:lnTo>
                <a:lnTo>
                  <a:pt x="21" y="0"/>
                </a:lnTo>
                <a:lnTo>
                  <a:pt x="25" y="0"/>
                </a:lnTo>
                <a:lnTo>
                  <a:pt x="29" y="1"/>
                </a:lnTo>
                <a:lnTo>
                  <a:pt x="33" y="1"/>
                </a:lnTo>
                <a:lnTo>
                  <a:pt x="37" y="1"/>
                </a:lnTo>
                <a:lnTo>
                  <a:pt x="42" y="2"/>
                </a:lnTo>
                <a:lnTo>
                  <a:pt x="46" y="2"/>
                </a:lnTo>
                <a:lnTo>
                  <a:pt x="50" y="3"/>
                </a:lnTo>
                <a:lnTo>
                  <a:pt x="54" y="3"/>
                </a:lnTo>
                <a:lnTo>
                  <a:pt x="58" y="3"/>
                </a:lnTo>
                <a:lnTo>
                  <a:pt x="62" y="3"/>
                </a:lnTo>
                <a:lnTo>
                  <a:pt x="67" y="4"/>
                </a:lnTo>
                <a:lnTo>
                  <a:pt x="67" y="232"/>
                </a:lnTo>
              </a:path>
            </a:pathLst>
          </a:custGeom>
          <a:solidFill>
            <a:srgbClr val="FF858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4" name="Freeform 76"/>
          <p:cNvSpPr>
            <a:spLocks/>
          </p:cNvSpPr>
          <p:nvPr/>
        </p:nvSpPr>
        <p:spPr bwMode="auto">
          <a:xfrm>
            <a:off x="2990850" y="2138363"/>
            <a:ext cx="101600" cy="347662"/>
          </a:xfrm>
          <a:custGeom>
            <a:avLst/>
            <a:gdLst/>
            <a:ahLst/>
            <a:cxnLst>
              <a:cxn ang="0">
                <a:pos x="67" y="231"/>
              </a:cxn>
              <a:cxn ang="0">
                <a:pos x="0" y="231"/>
              </a:cxn>
              <a:cxn ang="0">
                <a:pos x="0" y="0"/>
              </a:cxn>
              <a:cxn ang="0">
                <a:pos x="4" y="0"/>
              </a:cxn>
              <a:cxn ang="0">
                <a:pos x="8" y="0"/>
              </a:cxn>
              <a:cxn ang="0">
                <a:pos x="12" y="0"/>
              </a:cxn>
              <a:cxn ang="0">
                <a:pos x="17" y="1"/>
              </a:cxn>
              <a:cxn ang="0">
                <a:pos x="21" y="1"/>
              </a:cxn>
              <a:cxn ang="0">
                <a:pos x="25" y="2"/>
              </a:cxn>
              <a:cxn ang="0">
                <a:pos x="29" y="2"/>
              </a:cxn>
              <a:cxn ang="0">
                <a:pos x="33" y="3"/>
              </a:cxn>
              <a:cxn ang="0">
                <a:pos x="37" y="3"/>
              </a:cxn>
              <a:cxn ang="0">
                <a:pos x="42" y="3"/>
              </a:cxn>
              <a:cxn ang="0">
                <a:pos x="46" y="4"/>
              </a:cxn>
              <a:cxn ang="0">
                <a:pos x="50" y="5"/>
              </a:cxn>
              <a:cxn ang="0">
                <a:pos x="54" y="5"/>
              </a:cxn>
              <a:cxn ang="0">
                <a:pos x="58" y="6"/>
              </a:cxn>
              <a:cxn ang="0">
                <a:pos x="62" y="6"/>
              </a:cxn>
              <a:cxn ang="0">
                <a:pos x="67" y="7"/>
              </a:cxn>
              <a:cxn ang="0">
                <a:pos x="67" y="231"/>
              </a:cxn>
            </a:cxnLst>
            <a:rect l="0" t="0" r="r" b="b"/>
            <a:pathLst>
              <a:path w="68" h="232">
                <a:moveTo>
                  <a:pt x="67" y="231"/>
                </a:moveTo>
                <a:lnTo>
                  <a:pt x="0" y="231"/>
                </a:lnTo>
                <a:lnTo>
                  <a:pt x="0" y="0"/>
                </a:lnTo>
                <a:lnTo>
                  <a:pt x="4" y="0"/>
                </a:lnTo>
                <a:lnTo>
                  <a:pt x="8" y="0"/>
                </a:lnTo>
                <a:lnTo>
                  <a:pt x="12" y="0"/>
                </a:lnTo>
                <a:lnTo>
                  <a:pt x="17" y="1"/>
                </a:lnTo>
                <a:lnTo>
                  <a:pt x="21" y="1"/>
                </a:lnTo>
                <a:lnTo>
                  <a:pt x="25" y="2"/>
                </a:lnTo>
                <a:lnTo>
                  <a:pt x="29" y="2"/>
                </a:lnTo>
                <a:lnTo>
                  <a:pt x="33" y="3"/>
                </a:lnTo>
                <a:lnTo>
                  <a:pt x="37" y="3"/>
                </a:lnTo>
                <a:lnTo>
                  <a:pt x="42" y="3"/>
                </a:lnTo>
                <a:lnTo>
                  <a:pt x="46" y="4"/>
                </a:lnTo>
                <a:lnTo>
                  <a:pt x="50" y="5"/>
                </a:lnTo>
                <a:lnTo>
                  <a:pt x="54" y="5"/>
                </a:lnTo>
                <a:lnTo>
                  <a:pt x="58" y="6"/>
                </a:lnTo>
                <a:lnTo>
                  <a:pt x="62" y="6"/>
                </a:lnTo>
                <a:lnTo>
                  <a:pt x="67" y="7"/>
                </a:lnTo>
                <a:lnTo>
                  <a:pt x="67" y="231"/>
                </a:lnTo>
              </a:path>
            </a:pathLst>
          </a:custGeom>
          <a:solidFill>
            <a:srgbClr val="FF7B7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5" name="Freeform 77"/>
          <p:cNvSpPr>
            <a:spLocks/>
          </p:cNvSpPr>
          <p:nvPr/>
        </p:nvSpPr>
        <p:spPr bwMode="auto">
          <a:xfrm>
            <a:off x="3041650" y="2143125"/>
            <a:ext cx="100013" cy="342900"/>
          </a:xfrm>
          <a:custGeom>
            <a:avLst/>
            <a:gdLst/>
            <a:ahLst/>
            <a:cxnLst>
              <a:cxn ang="0">
                <a:pos x="66" y="228"/>
              </a:cxn>
              <a:cxn ang="0">
                <a:pos x="0" y="228"/>
              </a:cxn>
              <a:cxn ang="0">
                <a:pos x="0" y="0"/>
              </a:cxn>
              <a:cxn ang="0">
                <a:pos x="3" y="0"/>
              </a:cxn>
              <a:cxn ang="0">
                <a:pos x="7" y="0"/>
              </a:cxn>
              <a:cxn ang="0">
                <a:pos x="12" y="1"/>
              </a:cxn>
              <a:cxn ang="0">
                <a:pos x="16" y="2"/>
              </a:cxn>
              <a:cxn ang="0">
                <a:pos x="20" y="2"/>
              </a:cxn>
              <a:cxn ang="0">
                <a:pos x="24" y="3"/>
              </a:cxn>
              <a:cxn ang="0">
                <a:pos x="29" y="3"/>
              </a:cxn>
              <a:cxn ang="0">
                <a:pos x="33" y="4"/>
              </a:cxn>
              <a:cxn ang="0">
                <a:pos x="36" y="5"/>
              </a:cxn>
              <a:cxn ang="0">
                <a:pos x="41" y="5"/>
              </a:cxn>
              <a:cxn ang="0">
                <a:pos x="45" y="6"/>
              </a:cxn>
              <a:cxn ang="0">
                <a:pos x="49" y="6"/>
              </a:cxn>
              <a:cxn ang="0">
                <a:pos x="53" y="7"/>
              </a:cxn>
              <a:cxn ang="0">
                <a:pos x="57" y="8"/>
              </a:cxn>
              <a:cxn ang="0">
                <a:pos x="61" y="9"/>
              </a:cxn>
              <a:cxn ang="0">
                <a:pos x="66" y="10"/>
              </a:cxn>
              <a:cxn ang="0">
                <a:pos x="66" y="228"/>
              </a:cxn>
            </a:cxnLst>
            <a:rect l="0" t="0" r="r" b="b"/>
            <a:pathLst>
              <a:path w="67" h="229">
                <a:moveTo>
                  <a:pt x="66" y="228"/>
                </a:moveTo>
                <a:lnTo>
                  <a:pt x="0" y="228"/>
                </a:lnTo>
                <a:lnTo>
                  <a:pt x="0" y="0"/>
                </a:lnTo>
                <a:lnTo>
                  <a:pt x="3" y="0"/>
                </a:lnTo>
                <a:lnTo>
                  <a:pt x="7" y="0"/>
                </a:lnTo>
                <a:lnTo>
                  <a:pt x="12" y="1"/>
                </a:lnTo>
                <a:lnTo>
                  <a:pt x="16" y="2"/>
                </a:lnTo>
                <a:lnTo>
                  <a:pt x="20" y="2"/>
                </a:lnTo>
                <a:lnTo>
                  <a:pt x="24" y="3"/>
                </a:lnTo>
                <a:lnTo>
                  <a:pt x="29" y="3"/>
                </a:lnTo>
                <a:lnTo>
                  <a:pt x="33" y="4"/>
                </a:lnTo>
                <a:lnTo>
                  <a:pt x="36" y="5"/>
                </a:lnTo>
                <a:lnTo>
                  <a:pt x="41" y="5"/>
                </a:lnTo>
                <a:lnTo>
                  <a:pt x="45" y="6"/>
                </a:lnTo>
                <a:lnTo>
                  <a:pt x="49" y="6"/>
                </a:lnTo>
                <a:lnTo>
                  <a:pt x="53" y="7"/>
                </a:lnTo>
                <a:lnTo>
                  <a:pt x="57" y="8"/>
                </a:lnTo>
                <a:lnTo>
                  <a:pt x="61" y="9"/>
                </a:lnTo>
                <a:lnTo>
                  <a:pt x="66" y="10"/>
                </a:lnTo>
                <a:lnTo>
                  <a:pt x="66" y="228"/>
                </a:lnTo>
              </a:path>
            </a:pathLst>
          </a:custGeom>
          <a:solidFill>
            <a:srgbClr val="FF6C6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6" name="Freeform 78"/>
          <p:cNvSpPr>
            <a:spLocks/>
          </p:cNvSpPr>
          <p:nvPr/>
        </p:nvSpPr>
        <p:spPr bwMode="auto">
          <a:xfrm>
            <a:off x="3090863" y="2151063"/>
            <a:ext cx="100012" cy="334962"/>
          </a:xfrm>
          <a:custGeom>
            <a:avLst/>
            <a:gdLst/>
            <a:ahLst/>
            <a:cxnLst>
              <a:cxn ang="0">
                <a:pos x="66" y="223"/>
              </a:cxn>
              <a:cxn ang="0">
                <a:pos x="0" y="223"/>
              </a:cxn>
              <a:cxn ang="0">
                <a:pos x="0" y="0"/>
              </a:cxn>
              <a:cxn ang="0">
                <a:pos x="3" y="0"/>
              </a:cxn>
              <a:cxn ang="0">
                <a:pos x="7" y="0"/>
              </a:cxn>
              <a:cxn ang="0">
                <a:pos x="12" y="1"/>
              </a:cxn>
              <a:cxn ang="0">
                <a:pos x="16" y="2"/>
              </a:cxn>
              <a:cxn ang="0">
                <a:pos x="20" y="3"/>
              </a:cxn>
              <a:cxn ang="0">
                <a:pos x="24" y="3"/>
              </a:cxn>
              <a:cxn ang="0">
                <a:pos x="29" y="4"/>
              </a:cxn>
              <a:cxn ang="0">
                <a:pos x="33" y="5"/>
              </a:cxn>
              <a:cxn ang="0">
                <a:pos x="36" y="6"/>
              </a:cxn>
              <a:cxn ang="0">
                <a:pos x="41" y="6"/>
              </a:cxn>
              <a:cxn ang="0">
                <a:pos x="44" y="8"/>
              </a:cxn>
              <a:cxn ang="0">
                <a:pos x="49" y="9"/>
              </a:cxn>
              <a:cxn ang="0">
                <a:pos x="53" y="10"/>
              </a:cxn>
              <a:cxn ang="0">
                <a:pos x="57" y="10"/>
              </a:cxn>
              <a:cxn ang="0">
                <a:pos x="61" y="11"/>
              </a:cxn>
              <a:cxn ang="0">
                <a:pos x="66" y="13"/>
              </a:cxn>
              <a:cxn ang="0">
                <a:pos x="66" y="223"/>
              </a:cxn>
            </a:cxnLst>
            <a:rect l="0" t="0" r="r" b="b"/>
            <a:pathLst>
              <a:path w="67" h="224">
                <a:moveTo>
                  <a:pt x="66" y="223"/>
                </a:moveTo>
                <a:lnTo>
                  <a:pt x="0" y="223"/>
                </a:lnTo>
                <a:lnTo>
                  <a:pt x="0" y="0"/>
                </a:lnTo>
                <a:lnTo>
                  <a:pt x="3" y="0"/>
                </a:lnTo>
                <a:lnTo>
                  <a:pt x="7" y="0"/>
                </a:lnTo>
                <a:lnTo>
                  <a:pt x="12" y="1"/>
                </a:lnTo>
                <a:lnTo>
                  <a:pt x="16" y="2"/>
                </a:lnTo>
                <a:lnTo>
                  <a:pt x="20" y="3"/>
                </a:lnTo>
                <a:lnTo>
                  <a:pt x="24" y="3"/>
                </a:lnTo>
                <a:lnTo>
                  <a:pt x="29" y="4"/>
                </a:lnTo>
                <a:lnTo>
                  <a:pt x="33" y="5"/>
                </a:lnTo>
                <a:lnTo>
                  <a:pt x="36" y="6"/>
                </a:lnTo>
                <a:lnTo>
                  <a:pt x="41" y="6"/>
                </a:lnTo>
                <a:lnTo>
                  <a:pt x="44" y="8"/>
                </a:lnTo>
                <a:lnTo>
                  <a:pt x="49" y="9"/>
                </a:lnTo>
                <a:lnTo>
                  <a:pt x="53" y="10"/>
                </a:lnTo>
                <a:lnTo>
                  <a:pt x="57" y="10"/>
                </a:lnTo>
                <a:lnTo>
                  <a:pt x="61" y="11"/>
                </a:lnTo>
                <a:lnTo>
                  <a:pt x="66" y="13"/>
                </a:lnTo>
                <a:lnTo>
                  <a:pt x="66" y="223"/>
                </a:lnTo>
              </a:path>
            </a:pathLst>
          </a:custGeom>
          <a:solidFill>
            <a:srgbClr val="FF616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7" name="Freeform 79"/>
          <p:cNvSpPr>
            <a:spLocks/>
          </p:cNvSpPr>
          <p:nvPr/>
        </p:nvSpPr>
        <p:spPr bwMode="auto">
          <a:xfrm>
            <a:off x="3140075" y="2157413"/>
            <a:ext cx="100013" cy="328612"/>
          </a:xfrm>
          <a:custGeom>
            <a:avLst/>
            <a:gdLst/>
            <a:ahLst/>
            <a:cxnLst>
              <a:cxn ang="0">
                <a:pos x="66" y="218"/>
              </a:cxn>
              <a:cxn ang="0">
                <a:pos x="0" y="218"/>
              </a:cxn>
              <a:cxn ang="0">
                <a:pos x="0" y="0"/>
              </a:cxn>
              <a:cxn ang="0">
                <a:pos x="3" y="0"/>
              </a:cxn>
              <a:cxn ang="0">
                <a:pos x="7" y="1"/>
              </a:cxn>
              <a:cxn ang="0">
                <a:pos x="11" y="2"/>
              </a:cxn>
              <a:cxn ang="0">
                <a:pos x="16" y="3"/>
              </a:cxn>
              <a:cxn ang="0">
                <a:pos x="20" y="4"/>
              </a:cxn>
              <a:cxn ang="0">
                <a:pos x="24" y="5"/>
              </a:cxn>
              <a:cxn ang="0">
                <a:pos x="29" y="6"/>
              </a:cxn>
              <a:cxn ang="0">
                <a:pos x="33" y="7"/>
              </a:cxn>
              <a:cxn ang="0">
                <a:pos x="36" y="8"/>
              </a:cxn>
              <a:cxn ang="0">
                <a:pos x="40" y="9"/>
              </a:cxn>
              <a:cxn ang="0">
                <a:pos x="44" y="10"/>
              </a:cxn>
              <a:cxn ang="0">
                <a:pos x="49" y="11"/>
              </a:cxn>
              <a:cxn ang="0">
                <a:pos x="53" y="12"/>
              </a:cxn>
              <a:cxn ang="0">
                <a:pos x="57" y="13"/>
              </a:cxn>
              <a:cxn ang="0">
                <a:pos x="61" y="14"/>
              </a:cxn>
              <a:cxn ang="0">
                <a:pos x="66" y="15"/>
              </a:cxn>
              <a:cxn ang="0">
                <a:pos x="66" y="218"/>
              </a:cxn>
            </a:cxnLst>
            <a:rect l="0" t="0" r="r" b="b"/>
            <a:pathLst>
              <a:path w="67" h="219">
                <a:moveTo>
                  <a:pt x="66" y="218"/>
                </a:moveTo>
                <a:lnTo>
                  <a:pt x="0" y="218"/>
                </a:lnTo>
                <a:lnTo>
                  <a:pt x="0" y="0"/>
                </a:lnTo>
                <a:lnTo>
                  <a:pt x="3" y="0"/>
                </a:lnTo>
                <a:lnTo>
                  <a:pt x="7" y="1"/>
                </a:lnTo>
                <a:lnTo>
                  <a:pt x="11" y="2"/>
                </a:lnTo>
                <a:lnTo>
                  <a:pt x="16" y="3"/>
                </a:lnTo>
                <a:lnTo>
                  <a:pt x="20" y="4"/>
                </a:lnTo>
                <a:lnTo>
                  <a:pt x="24" y="5"/>
                </a:lnTo>
                <a:lnTo>
                  <a:pt x="29" y="6"/>
                </a:lnTo>
                <a:lnTo>
                  <a:pt x="33" y="7"/>
                </a:lnTo>
                <a:lnTo>
                  <a:pt x="36" y="8"/>
                </a:lnTo>
                <a:lnTo>
                  <a:pt x="40" y="9"/>
                </a:lnTo>
                <a:lnTo>
                  <a:pt x="44" y="10"/>
                </a:lnTo>
                <a:lnTo>
                  <a:pt x="49" y="11"/>
                </a:lnTo>
                <a:lnTo>
                  <a:pt x="53" y="12"/>
                </a:lnTo>
                <a:lnTo>
                  <a:pt x="57" y="13"/>
                </a:lnTo>
                <a:lnTo>
                  <a:pt x="61" y="14"/>
                </a:lnTo>
                <a:lnTo>
                  <a:pt x="66" y="15"/>
                </a:lnTo>
                <a:lnTo>
                  <a:pt x="66" y="218"/>
                </a:lnTo>
              </a:path>
            </a:pathLst>
          </a:custGeom>
          <a:solidFill>
            <a:srgbClr val="FF525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8" name="Freeform 80"/>
          <p:cNvSpPr>
            <a:spLocks/>
          </p:cNvSpPr>
          <p:nvPr/>
        </p:nvSpPr>
        <p:spPr bwMode="auto">
          <a:xfrm>
            <a:off x="3189288" y="2170113"/>
            <a:ext cx="101600" cy="315912"/>
          </a:xfrm>
          <a:custGeom>
            <a:avLst/>
            <a:gdLst/>
            <a:ahLst/>
            <a:cxnLst>
              <a:cxn ang="0">
                <a:pos x="67" y="210"/>
              </a:cxn>
              <a:cxn ang="0">
                <a:pos x="0" y="210"/>
              </a:cxn>
              <a:cxn ang="0">
                <a:pos x="0" y="0"/>
              </a:cxn>
              <a:cxn ang="0">
                <a:pos x="3" y="0"/>
              </a:cxn>
              <a:cxn ang="0">
                <a:pos x="7" y="1"/>
              </a:cxn>
              <a:cxn ang="0">
                <a:pos x="11" y="3"/>
              </a:cxn>
              <a:cxn ang="0">
                <a:pos x="16" y="3"/>
              </a:cxn>
              <a:cxn ang="0">
                <a:pos x="20" y="5"/>
              </a:cxn>
              <a:cxn ang="0">
                <a:pos x="24" y="6"/>
              </a:cxn>
              <a:cxn ang="0">
                <a:pos x="29" y="7"/>
              </a:cxn>
              <a:cxn ang="0">
                <a:pos x="33" y="8"/>
              </a:cxn>
              <a:cxn ang="0">
                <a:pos x="37" y="9"/>
              </a:cxn>
              <a:cxn ang="0">
                <a:pos x="41" y="10"/>
              </a:cxn>
              <a:cxn ang="0">
                <a:pos x="45" y="11"/>
              </a:cxn>
              <a:cxn ang="0">
                <a:pos x="50" y="13"/>
              </a:cxn>
              <a:cxn ang="0">
                <a:pos x="54" y="14"/>
              </a:cxn>
              <a:cxn ang="0">
                <a:pos x="58" y="15"/>
              </a:cxn>
              <a:cxn ang="0">
                <a:pos x="62" y="17"/>
              </a:cxn>
              <a:cxn ang="0">
                <a:pos x="67" y="18"/>
              </a:cxn>
              <a:cxn ang="0">
                <a:pos x="67" y="210"/>
              </a:cxn>
            </a:cxnLst>
            <a:rect l="0" t="0" r="r" b="b"/>
            <a:pathLst>
              <a:path w="68" h="211">
                <a:moveTo>
                  <a:pt x="67" y="210"/>
                </a:moveTo>
                <a:lnTo>
                  <a:pt x="0" y="210"/>
                </a:lnTo>
                <a:lnTo>
                  <a:pt x="0" y="0"/>
                </a:lnTo>
                <a:lnTo>
                  <a:pt x="3" y="0"/>
                </a:lnTo>
                <a:lnTo>
                  <a:pt x="7" y="1"/>
                </a:lnTo>
                <a:lnTo>
                  <a:pt x="11" y="3"/>
                </a:lnTo>
                <a:lnTo>
                  <a:pt x="16" y="3"/>
                </a:lnTo>
                <a:lnTo>
                  <a:pt x="20" y="5"/>
                </a:lnTo>
                <a:lnTo>
                  <a:pt x="24" y="6"/>
                </a:lnTo>
                <a:lnTo>
                  <a:pt x="29" y="7"/>
                </a:lnTo>
                <a:lnTo>
                  <a:pt x="33" y="8"/>
                </a:lnTo>
                <a:lnTo>
                  <a:pt x="37" y="9"/>
                </a:lnTo>
                <a:lnTo>
                  <a:pt x="41" y="10"/>
                </a:lnTo>
                <a:lnTo>
                  <a:pt x="45" y="11"/>
                </a:lnTo>
                <a:lnTo>
                  <a:pt x="50" y="13"/>
                </a:lnTo>
                <a:lnTo>
                  <a:pt x="54" y="14"/>
                </a:lnTo>
                <a:lnTo>
                  <a:pt x="58" y="15"/>
                </a:lnTo>
                <a:lnTo>
                  <a:pt x="62" y="17"/>
                </a:lnTo>
                <a:lnTo>
                  <a:pt x="67" y="18"/>
                </a:lnTo>
                <a:lnTo>
                  <a:pt x="67" y="210"/>
                </a:lnTo>
              </a:path>
            </a:pathLst>
          </a:custGeom>
          <a:solidFill>
            <a:srgbClr val="FF484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69" name="Freeform 81"/>
          <p:cNvSpPr>
            <a:spLocks/>
          </p:cNvSpPr>
          <p:nvPr/>
        </p:nvSpPr>
        <p:spPr bwMode="auto">
          <a:xfrm>
            <a:off x="3238500" y="2181225"/>
            <a:ext cx="100013" cy="304800"/>
          </a:xfrm>
          <a:custGeom>
            <a:avLst/>
            <a:gdLst/>
            <a:ahLst/>
            <a:cxnLst>
              <a:cxn ang="0">
                <a:pos x="66" y="202"/>
              </a:cxn>
              <a:cxn ang="0">
                <a:pos x="0" y="202"/>
              </a:cxn>
              <a:cxn ang="0">
                <a:pos x="0" y="0"/>
              </a:cxn>
              <a:cxn ang="0">
                <a:pos x="3" y="1"/>
              </a:cxn>
              <a:cxn ang="0">
                <a:pos x="7" y="2"/>
              </a:cxn>
              <a:cxn ang="0">
                <a:pos x="11" y="3"/>
              </a:cxn>
              <a:cxn ang="0">
                <a:pos x="16" y="5"/>
              </a:cxn>
              <a:cxn ang="0">
                <a:pos x="20" y="6"/>
              </a:cxn>
              <a:cxn ang="0">
                <a:pos x="24" y="7"/>
              </a:cxn>
              <a:cxn ang="0">
                <a:pos x="29" y="9"/>
              </a:cxn>
              <a:cxn ang="0">
                <a:pos x="33" y="10"/>
              </a:cxn>
              <a:cxn ang="0">
                <a:pos x="37" y="12"/>
              </a:cxn>
              <a:cxn ang="0">
                <a:pos x="41" y="13"/>
              </a:cxn>
              <a:cxn ang="0">
                <a:pos x="45" y="14"/>
              </a:cxn>
              <a:cxn ang="0">
                <a:pos x="50" y="16"/>
              </a:cxn>
              <a:cxn ang="0">
                <a:pos x="54" y="17"/>
              </a:cxn>
              <a:cxn ang="0">
                <a:pos x="58" y="19"/>
              </a:cxn>
              <a:cxn ang="0">
                <a:pos x="62" y="20"/>
              </a:cxn>
              <a:cxn ang="0">
                <a:pos x="66" y="22"/>
              </a:cxn>
              <a:cxn ang="0">
                <a:pos x="66" y="202"/>
              </a:cxn>
            </a:cxnLst>
            <a:rect l="0" t="0" r="r" b="b"/>
            <a:pathLst>
              <a:path w="67" h="203">
                <a:moveTo>
                  <a:pt x="66" y="202"/>
                </a:moveTo>
                <a:lnTo>
                  <a:pt x="0" y="202"/>
                </a:lnTo>
                <a:lnTo>
                  <a:pt x="0" y="0"/>
                </a:lnTo>
                <a:lnTo>
                  <a:pt x="3" y="1"/>
                </a:lnTo>
                <a:lnTo>
                  <a:pt x="7" y="2"/>
                </a:lnTo>
                <a:lnTo>
                  <a:pt x="11" y="3"/>
                </a:lnTo>
                <a:lnTo>
                  <a:pt x="16" y="5"/>
                </a:lnTo>
                <a:lnTo>
                  <a:pt x="20" y="6"/>
                </a:lnTo>
                <a:lnTo>
                  <a:pt x="24" y="7"/>
                </a:lnTo>
                <a:lnTo>
                  <a:pt x="29" y="9"/>
                </a:lnTo>
                <a:lnTo>
                  <a:pt x="33" y="10"/>
                </a:lnTo>
                <a:lnTo>
                  <a:pt x="37" y="12"/>
                </a:lnTo>
                <a:lnTo>
                  <a:pt x="41" y="13"/>
                </a:lnTo>
                <a:lnTo>
                  <a:pt x="45" y="14"/>
                </a:lnTo>
                <a:lnTo>
                  <a:pt x="50" y="16"/>
                </a:lnTo>
                <a:lnTo>
                  <a:pt x="54" y="17"/>
                </a:lnTo>
                <a:lnTo>
                  <a:pt x="58" y="19"/>
                </a:lnTo>
                <a:lnTo>
                  <a:pt x="62" y="20"/>
                </a:lnTo>
                <a:lnTo>
                  <a:pt x="66" y="22"/>
                </a:lnTo>
                <a:lnTo>
                  <a:pt x="66" y="202"/>
                </a:lnTo>
              </a:path>
            </a:pathLst>
          </a:custGeom>
          <a:solidFill>
            <a:srgbClr val="FF393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0" name="Freeform 82"/>
          <p:cNvSpPr>
            <a:spLocks/>
          </p:cNvSpPr>
          <p:nvPr/>
        </p:nvSpPr>
        <p:spPr bwMode="auto">
          <a:xfrm>
            <a:off x="3289300" y="2198688"/>
            <a:ext cx="98425" cy="287337"/>
          </a:xfrm>
          <a:custGeom>
            <a:avLst/>
            <a:gdLst/>
            <a:ahLst/>
            <a:cxnLst>
              <a:cxn ang="0">
                <a:pos x="65" y="191"/>
              </a:cxn>
              <a:cxn ang="0">
                <a:pos x="0" y="191"/>
              </a:cxn>
              <a:cxn ang="0">
                <a:pos x="0" y="0"/>
              </a:cxn>
              <a:cxn ang="0">
                <a:pos x="3" y="1"/>
              </a:cxn>
              <a:cxn ang="0">
                <a:pos x="7" y="3"/>
              </a:cxn>
              <a:cxn ang="0">
                <a:pos x="11" y="3"/>
              </a:cxn>
              <a:cxn ang="0">
                <a:pos x="16" y="5"/>
              </a:cxn>
              <a:cxn ang="0">
                <a:pos x="20" y="6"/>
              </a:cxn>
              <a:cxn ang="0">
                <a:pos x="25" y="8"/>
              </a:cxn>
              <a:cxn ang="0">
                <a:pos x="28" y="10"/>
              </a:cxn>
              <a:cxn ang="0">
                <a:pos x="32" y="11"/>
              </a:cxn>
              <a:cxn ang="0">
                <a:pos x="36" y="13"/>
              </a:cxn>
              <a:cxn ang="0">
                <a:pos x="40" y="15"/>
              </a:cxn>
              <a:cxn ang="0">
                <a:pos x="44" y="17"/>
              </a:cxn>
              <a:cxn ang="0">
                <a:pos x="49" y="18"/>
              </a:cxn>
              <a:cxn ang="0">
                <a:pos x="53" y="20"/>
              </a:cxn>
              <a:cxn ang="0">
                <a:pos x="57" y="21"/>
              </a:cxn>
              <a:cxn ang="0">
                <a:pos x="61" y="23"/>
              </a:cxn>
              <a:cxn ang="0">
                <a:pos x="65" y="24"/>
              </a:cxn>
              <a:cxn ang="0">
                <a:pos x="65" y="191"/>
              </a:cxn>
            </a:cxnLst>
            <a:rect l="0" t="0" r="r" b="b"/>
            <a:pathLst>
              <a:path w="66" h="192">
                <a:moveTo>
                  <a:pt x="65" y="191"/>
                </a:moveTo>
                <a:lnTo>
                  <a:pt x="0" y="191"/>
                </a:lnTo>
                <a:lnTo>
                  <a:pt x="0" y="0"/>
                </a:lnTo>
                <a:lnTo>
                  <a:pt x="3" y="1"/>
                </a:lnTo>
                <a:lnTo>
                  <a:pt x="7" y="3"/>
                </a:lnTo>
                <a:lnTo>
                  <a:pt x="11" y="3"/>
                </a:lnTo>
                <a:lnTo>
                  <a:pt x="16" y="5"/>
                </a:lnTo>
                <a:lnTo>
                  <a:pt x="20" y="6"/>
                </a:lnTo>
                <a:lnTo>
                  <a:pt x="25" y="8"/>
                </a:lnTo>
                <a:lnTo>
                  <a:pt x="28" y="10"/>
                </a:lnTo>
                <a:lnTo>
                  <a:pt x="32" y="11"/>
                </a:lnTo>
                <a:lnTo>
                  <a:pt x="36" y="13"/>
                </a:lnTo>
                <a:lnTo>
                  <a:pt x="40" y="15"/>
                </a:lnTo>
                <a:lnTo>
                  <a:pt x="44" y="17"/>
                </a:lnTo>
                <a:lnTo>
                  <a:pt x="49" y="18"/>
                </a:lnTo>
                <a:lnTo>
                  <a:pt x="53" y="20"/>
                </a:lnTo>
                <a:lnTo>
                  <a:pt x="57" y="21"/>
                </a:lnTo>
                <a:lnTo>
                  <a:pt x="61" y="23"/>
                </a:lnTo>
                <a:lnTo>
                  <a:pt x="65" y="24"/>
                </a:lnTo>
                <a:lnTo>
                  <a:pt x="65" y="191"/>
                </a:lnTo>
              </a:path>
            </a:pathLst>
          </a:custGeom>
          <a:solidFill>
            <a:srgbClr val="FF2E2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1" name="Freeform 83"/>
          <p:cNvSpPr>
            <a:spLocks/>
          </p:cNvSpPr>
          <p:nvPr/>
        </p:nvSpPr>
        <p:spPr bwMode="auto">
          <a:xfrm>
            <a:off x="3336925" y="2214563"/>
            <a:ext cx="101600" cy="271462"/>
          </a:xfrm>
          <a:custGeom>
            <a:avLst/>
            <a:gdLst/>
            <a:ahLst/>
            <a:cxnLst>
              <a:cxn ang="0">
                <a:pos x="0" y="180"/>
              </a:cxn>
              <a:cxn ang="0">
                <a:pos x="62" y="180"/>
              </a:cxn>
              <a:cxn ang="0">
                <a:pos x="67" y="180"/>
              </a:cxn>
              <a:cxn ang="0">
                <a:pos x="67" y="29"/>
              </a:cxn>
              <a:cxn ang="0">
                <a:pos x="63" y="27"/>
              </a:cxn>
              <a:cxn ang="0">
                <a:pos x="59" y="25"/>
              </a:cxn>
              <a:cxn ang="0">
                <a:pos x="55" y="23"/>
              </a:cxn>
              <a:cxn ang="0">
                <a:pos x="51" y="21"/>
              </a:cxn>
              <a:cxn ang="0">
                <a:pos x="46" y="19"/>
              </a:cxn>
              <a:cxn ang="0">
                <a:pos x="42" y="17"/>
              </a:cxn>
              <a:cxn ang="0">
                <a:pos x="38" y="15"/>
              </a:cxn>
              <a:cxn ang="0">
                <a:pos x="34" y="13"/>
              </a:cxn>
              <a:cxn ang="0">
                <a:pos x="29" y="11"/>
              </a:cxn>
              <a:cxn ang="0">
                <a:pos x="26" y="10"/>
              </a:cxn>
              <a:cxn ang="0">
                <a:pos x="21" y="8"/>
              </a:cxn>
              <a:cxn ang="0">
                <a:pos x="17" y="6"/>
              </a:cxn>
              <a:cxn ang="0">
                <a:pos x="12" y="5"/>
              </a:cxn>
              <a:cxn ang="0">
                <a:pos x="8" y="3"/>
              </a:cxn>
              <a:cxn ang="0">
                <a:pos x="4" y="1"/>
              </a:cxn>
              <a:cxn ang="0">
                <a:pos x="0" y="0"/>
              </a:cxn>
              <a:cxn ang="0">
                <a:pos x="0" y="180"/>
              </a:cxn>
            </a:cxnLst>
            <a:rect l="0" t="0" r="r" b="b"/>
            <a:pathLst>
              <a:path w="68" h="181">
                <a:moveTo>
                  <a:pt x="0" y="180"/>
                </a:moveTo>
                <a:lnTo>
                  <a:pt x="62" y="180"/>
                </a:lnTo>
                <a:lnTo>
                  <a:pt x="67" y="180"/>
                </a:lnTo>
                <a:lnTo>
                  <a:pt x="67" y="29"/>
                </a:lnTo>
                <a:lnTo>
                  <a:pt x="63" y="27"/>
                </a:lnTo>
                <a:lnTo>
                  <a:pt x="59" y="25"/>
                </a:lnTo>
                <a:lnTo>
                  <a:pt x="55" y="23"/>
                </a:lnTo>
                <a:lnTo>
                  <a:pt x="51" y="21"/>
                </a:lnTo>
                <a:lnTo>
                  <a:pt x="46" y="19"/>
                </a:lnTo>
                <a:lnTo>
                  <a:pt x="42" y="17"/>
                </a:lnTo>
                <a:lnTo>
                  <a:pt x="38" y="15"/>
                </a:lnTo>
                <a:lnTo>
                  <a:pt x="34" y="13"/>
                </a:lnTo>
                <a:lnTo>
                  <a:pt x="29" y="11"/>
                </a:lnTo>
                <a:lnTo>
                  <a:pt x="26" y="10"/>
                </a:lnTo>
                <a:lnTo>
                  <a:pt x="21" y="8"/>
                </a:lnTo>
                <a:lnTo>
                  <a:pt x="17" y="6"/>
                </a:lnTo>
                <a:lnTo>
                  <a:pt x="12" y="5"/>
                </a:lnTo>
                <a:lnTo>
                  <a:pt x="8" y="3"/>
                </a:lnTo>
                <a:lnTo>
                  <a:pt x="4" y="1"/>
                </a:lnTo>
                <a:lnTo>
                  <a:pt x="0" y="0"/>
                </a:lnTo>
                <a:lnTo>
                  <a:pt x="0" y="180"/>
                </a:lnTo>
              </a:path>
            </a:pathLst>
          </a:custGeom>
          <a:solidFill>
            <a:srgbClr val="FF242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2" name="Freeform 84"/>
          <p:cNvSpPr>
            <a:spLocks/>
          </p:cNvSpPr>
          <p:nvPr/>
        </p:nvSpPr>
        <p:spPr bwMode="auto">
          <a:xfrm>
            <a:off x="3386138" y="2235200"/>
            <a:ext cx="101600" cy="250825"/>
          </a:xfrm>
          <a:custGeom>
            <a:avLst/>
            <a:gdLst/>
            <a:ahLst/>
            <a:cxnLst>
              <a:cxn ang="0">
                <a:pos x="0" y="166"/>
              </a:cxn>
              <a:cxn ang="0">
                <a:pos x="28" y="166"/>
              </a:cxn>
              <a:cxn ang="0">
                <a:pos x="67" y="166"/>
              </a:cxn>
              <a:cxn ang="0">
                <a:pos x="67" y="33"/>
              </a:cxn>
              <a:cxn ang="0">
                <a:pos x="63" y="30"/>
              </a:cxn>
              <a:cxn ang="0">
                <a:pos x="59" y="28"/>
              </a:cxn>
              <a:cxn ang="0">
                <a:pos x="55" y="26"/>
              </a:cxn>
              <a:cxn ang="0">
                <a:pos x="51" y="23"/>
              </a:cxn>
              <a:cxn ang="0">
                <a:pos x="47" y="22"/>
              </a:cxn>
              <a:cxn ang="0">
                <a:pos x="42" y="20"/>
              </a:cxn>
              <a:cxn ang="0">
                <a:pos x="38" y="18"/>
              </a:cxn>
              <a:cxn ang="0">
                <a:pos x="34" y="16"/>
              </a:cxn>
              <a:cxn ang="0">
                <a:pos x="29" y="13"/>
              </a:cxn>
              <a:cxn ang="0">
                <a:pos x="25" y="11"/>
              </a:cxn>
              <a:cxn ang="0">
                <a:pos x="21" y="10"/>
              </a:cxn>
              <a:cxn ang="0">
                <a:pos x="17" y="7"/>
              </a:cxn>
              <a:cxn ang="0">
                <a:pos x="13" y="6"/>
              </a:cxn>
              <a:cxn ang="0">
                <a:pos x="8" y="3"/>
              </a:cxn>
              <a:cxn ang="0">
                <a:pos x="4" y="2"/>
              </a:cxn>
              <a:cxn ang="0">
                <a:pos x="0" y="0"/>
              </a:cxn>
              <a:cxn ang="0">
                <a:pos x="0" y="166"/>
              </a:cxn>
            </a:cxnLst>
            <a:rect l="0" t="0" r="r" b="b"/>
            <a:pathLst>
              <a:path w="68" h="167">
                <a:moveTo>
                  <a:pt x="0" y="166"/>
                </a:moveTo>
                <a:lnTo>
                  <a:pt x="28" y="166"/>
                </a:lnTo>
                <a:lnTo>
                  <a:pt x="67" y="166"/>
                </a:lnTo>
                <a:lnTo>
                  <a:pt x="67" y="33"/>
                </a:lnTo>
                <a:lnTo>
                  <a:pt x="63" y="30"/>
                </a:lnTo>
                <a:lnTo>
                  <a:pt x="59" y="28"/>
                </a:lnTo>
                <a:lnTo>
                  <a:pt x="55" y="26"/>
                </a:lnTo>
                <a:lnTo>
                  <a:pt x="51" y="23"/>
                </a:lnTo>
                <a:lnTo>
                  <a:pt x="47" y="22"/>
                </a:lnTo>
                <a:lnTo>
                  <a:pt x="42" y="20"/>
                </a:lnTo>
                <a:lnTo>
                  <a:pt x="38" y="18"/>
                </a:lnTo>
                <a:lnTo>
                  <a:pt x="34" y="16"/>
                </a:lnTo>
                <a:lnTo>
                  <a:pt x="29" y="13"/>
                </a:lnTo>
                <a:lnTo>
                  <a:pt x="25" y="11"/>
                </a:lnTo>
                <a:lnTo>
                  <a:pt x="21" y="10"/>
                </a:lnTo>
                <a:lnTo>
                  <a:pt x="17" y="7"/>
                </a:lnTo>
                <a:lnTo>
                  <a:pt x="13" y="6"/>
                </a:lnTo>
                <a:lnTo>
                  <a:pt x="8" y="3"/>
                </a:lnTo>
                <a:lnTo>
                  <a:pt x="4" y="2"/>
                </a:lnTo>
                <a:lnTo>
                  <a:pt x="0" y="0"/>
                </a:lnTo>
                <a:lnTo>
                  <a:pt x="0" y="166"/>
                </a:lnTo>
              </a:path>
            </a:pathLst>
          </a:custGeom>
          <a:solidFill>
            <a:srgbClr val="FF151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3" name="Freeform 85"/>
          <p:cNvSpPr>
            <a:spLocks/>
          </p:cNvSpPr>
          <p:nvPr/>
        </p:nvSpPr>
        <p:spPr bwMode="auto">
          <a:xfrm>
            <a:off x="3436938" y="2259013"/>
            <a:ext cx="100012" cy="227012"/>
          </a:xfrm>
          <a:custGeom>
            <a:avLst/>
            <a:gdLst/>
            <a:ahLst/>
            <a:cxnLst>
              <a:cxn ang="0">
                <a:pos x="66" y="150"/>
              </a:cxn>
              <a:cxn ang="0">
                <a:pos x="0" y="150"/>
              </a:cxn>
              <a:cxn ang="0">
                <a:pos x="0" y="0"/>
              </a:cxn>
              <a:cxn ang="0">
                <a:pos x="4" y="1"/>
              </a:cxn>
              <a:cxn ang="0">
                <a:pos x="8" y="3"/>
              </a:cxn>
              <a:cxn ang="0">
                <a:pos x="13" y="6"/>
              </a:cxn>
              <a:cxn ang="0">
                <a:pos x="17" y="7"/>
              </a:cxn>
              <a:cxn ang="0">
                <a:pos x="21" y="10"/>
              </a:cxn>
              <a:cxn ang="0">
                <a:pos x="25" y="12"/>
              </a:cxn>
              <a:cxn ang="0">
                <a:pos x="29" y="14"/>
              </a:cxn>
              <a:cxn ang="0">
                <a:pos x="33" y="17"/>
              </a:cxn>
              <a:cxn ang="0">
                <a:pos x="37" y="19"/>
              </a:cxn>
              <a:cxn ang="0">
                <a:pos x="41" y="21"/>
              </a:cxn>
              <a:cxn ang="0">
                <a:pos x="46" y="23"/>
              </a:cxn>
              <a:cxn ang="0">
                <a:pos x="50" y="26"/>
              </a:cxn>
              <a:cxn ang="0">
                <a:pos x="54" y="29"/>
              </a:cxn>
              <a:cxn ang="0">
                <a:pos x="58" y="31"/>
              </a:cxn>
              <a:cxn ang="0">
                <a:pos x="62" y="34"/>
              </a:cxn>
              <a:cxn ang="0">
                <a:pos x="66" y="36"/>
              </a:cxn>
              <a:cxn ang="0">
                <a:pos x="66" y="150"/>
              </a:cxn>
            </a:cxnLst>
            <a:rect l="0" t="0" r="r" b="b"/>
            <a:pathLst>
              <a:path w="67" h="151">
                <a:moveTo>
                  <a:pt x="66" y="150"/>
                </a:moveTo>
                <a:lnTo>
                  <a:pt x="0" y="150"/>
                </a:lnTo>
                <a:lnTo>
                  <a:pt x="0" y="0"/>
                </a:lnTo>
                <a:lnTo>
                  <a:pt x="4" y="1"/>
                </a:lnTo>
                <a:lnTo>
                  <a:pt x="8" y="3"/>
                </a:lnTo>
                <a:lnTo>
                  <a:pt x="13" y="6"/>
                </a:lnTo>
                <a:lnTo>
                  <a:pt x="17" y="7"/>
                </a:lnTo>
                <a:lnTo>
                  <a:pt x="21" y="10"/>
                </a:lnTo>
                <a:lnTo>
                  <a:pt x="25" y="12"/>
                </a:lnTo>
                <a:lnTo>
                  <a:pt x="29" y="14"/>
                </a:lnTo>
                <a:lnTo>
                  <a:pt x="33" y="17"/>
                </a:lnTo>
                <a:lnTo>
                  <a:pt x="37" y="19"/>
                </a:lnTo>
                <a:lnTo>
                  <a:pt x="41" y="21"/>
                </a:lnTo>
                <a:lnTo>
                  <a:pt x="46" y="23"/>
                </a:lnTo>
                <a:lnTo>
                  <a:pt x="50" y="26"/>
                </a:lnTo>
                <a:lnTo>
                  <a:pt x="54" y="29"/>
                </a:lnTo>
                <a:lnTo>
                  <a:pt x="58" y="31"/>
                </a:lnTo>
                <a:lnTo>
                  <a:pt x="62" y="34"/>
                </a:lnTo>
                <a:lnTo>
                  <a:pt x="66" y="36"/>
                </a:lnTo>
                <a:lnTo>
                  <a:pt x="66" y="150"/>
                </a:lnTo>
              </a:path>
            </a:pathLst>
          </a:custGeom>
          <a:solidFill>
            <a:srgbClr val="FF0B0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4" name="Freeform 86"/>
          <p:cNvSpPr>
            <a:spLocks/>
          </p:cNvSpPr>
          <p:nvPr/>
        </p:nvSpPr>
        <p:spPr bwMode="auto">
          <a:xfrm>
            <a:off x="3486150" y="2284413"/>
            <a:ext cx="100013" cy="201612"/>
          </a:xfrm>
          <a:custGeom>
            <a:avLst/>
            <a:gdLst/>
            <a:ahLst/>
            <a:cxnLst>
              <a:cxn ang="0">
                <a:pos x="66" y="133"/>
              </a:cxn>
              <a:cxn ang="0">
                <a:pos x="0" y="133"/>
              </a:cxn>
              <a:cxn ang="0">
                <a:pos x="0" y="0"/>
              </a:cxn>
              <a:cxn ang="0">
                <a:pos x="3" y="2"/>
              </a:cxn>
              <a:cxn ang="0">
                <a:pos x="8" y="4"/>
              </a:cxn>
              <a:cxn ang="0">
                <a:pos x="12" y="6"/>
              </a:cxn>
              <a:cxn ang="0">
                <a:pos x="16" y="9"/>
              </a:cxn>
              <a:cxn ang="0">
                <a:pos x="19" y="11"/>
              </a:cxn>
              <a:cxn ang="0">
                <a:pos x="23" y="13"/>
              </a:cxn>
              <a:cxn ang="0">
                <a:pos x="27" y="16"/>
              </a:cxn>
              <a:cxn ang="0">
                <a:pos x="32" y="19"/>
              </a:cxn>
              <a:cxn ang="0">
                <a:pos x="36" y="20"/>
              </a:cxn>
              <a:cxn ang="0">
                <a:pos x="39" y="23"/>
              </a:cxn>
              <a:cxn ang="0">
                <a:pos x="43" y="26"/>
              </a:cxn>
              <a:cxn ang="0">
                <a:pos x="47" y="28"/>
              </a:cxn>
              <a:cxn ang="0">
                <a:pos x="51" y="30"/>
              </a:cxn>
              <a:cxn ang="0">
                <a:pos x="55" y="34"/>
              </a:cxn>
              <a:cxn ang="0">
                <a:pos x="58" y="36"/>
              </a:cxn>
              <a:cxn ang="0">
                <a:pos x="62" y="39"/>
              </a:cxn>
              <a:cxn ang="0">
                <a:pos x="63" y="39"/>
              </a:cxn>
              <a:cxn ang="0">
                <a:pos x="64" y="39"/>
              </a:cxn>
              <a:cxn ang="0">
                <a:pos x="65" y="40"/>
              </a:cxn>
              <a:cxn ang="0">
                <a:pos x="66" y="40"/>
              </a:cxn>
              <a:cxn ang="0">
                <a:pos x="66" y="133"/>
              </a:cxn>
            </a:cxnLst>
            <a:rect l="0" t="0" r="r" b="b"/>
            <a:pathLst>
              <a:path w="67" h="134">
                <a:moveTo>
                  <a:pt x="66" y="133"/>
                </a:moveTo>
                <a:lnTo>
                  <a:pt x="0" y="133"/>
                </a:lnTo>
                <a:lnTo>
                  <a:pt x="0" y="0"/>
                </a:lnTo>
                <a:lnTo>
                  <a:pt x="3" y="2"/>
                </a:lnTo>
                <a:lnTo>
                  <a:pt x="8" y="4"/>
                </a:lnTo>
                <a:lnTo>
                  <a:pt x="12" y="6"/>
                </a:lnTo>
                <a:lnTo>
                  <a:pt x="16" y="9"/>
                </a:lnTo>
                <a:lnTo>
                  <a:pt x="19" y="11"/>
                </a:lnTo>
                <a:lnTo>
                  <a:pt x="23" y="13"/>
                </a:lnTo>
                <a:lnTo>
                  <a:pt x="27" y="16"/>
                </a:lnTo>
                <a:lnTo>
                  <a:pt x="32" y="19"/>
                </a:lnTo>
                <a:lnTo>
                  <a:pt x="36" y="20"/>
                </a:lnTo>
                <a:lnTo>
                  <a:pt x="39" y="23"/>
                </a:lnTo>
                <a:lnTo>
                  <a:pt x="43" y="26"/>
                </a:lnTo>
                <a:lnTo>
                  <a:pt x="47" y="28"/>
                </a:lnTo>
                <a:lnTo>
                  <a:pt x="51" y="30"/>
                </a:lnTo>
                <a:lnTo>
                  <a:pt x="55" y="34"/>
                </a:lnTo>
                <a:lnTo>
                  <a:pt x="58" y="36"/>
                </a:lnTo>
                <a:lnTo>
                  <a:pt x="62" y="39"/>
                </a:lnTo>
                <a:lnTo>
                  <a:pt x="63" y="39"/>
                </a:lnTo>
                <a:lnTo>
                  <a:pt x="64" y="39"/>
                </a:lnTo>
                <a:lnTo>
                  <a:pt x="65" y="40"/>
                </a:lnTo>
                <a:lnTo>
                  <a:pt x="66" y="40"/>
                </a:lnTo>
                <a:lnTo>
                  <a:pt x="66" y="133"/>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5" name="Freeform 87"/>
          <p:cNvSpPr>
            <a:spLocks/>
          </p:cNvSpPr>
          <p:nvPr/>
        </p:nvSpPr>
        <p:spPr bwMode="auto">
          <a:xfrm>
            <a:off x="3535363" y="2312988"/>
            <a:ext cx="100012" cy="173037"/>
          </a:xfrm>
          <a:custGeom>
            <a:avLst/>
            <a:gdLst/>
            <a:ahLst/>
            <a:cxnLst>
              <a:cxn ang="0">
                <a:pos x="66" y="114"/>
              </a:cxn>
              <a:cxn ang="0">
                <a:pos x="0" y="114"/>
              </a:cxn>
              <a:cxn ang="0">
                <a:pos x="0" y="0"/>
              </a:cxn>
              <a:cxn ang="0">
                <a:pos x="3" y="2"/>
              </a:cxn>
              <a:cxn ang="0">
                <a:pos x="7" y="4"/>
              </a:cxn>
              <a:cxn ang="0">
                <a:pos x="11" y="6"/>
              </a:cxn>
              <a:cxn ang="0">
                <a:pos x="14" y="10"/>
              </a:cxn>
              <a:cxn ang="0">
                <a:pos x="18" y="12"/>
              </a:cxn>
              <a:cxn ang="0">
                <a:pos x="22" y="14"/>
              </a:cxn>
              <a:cxn ang="0">
                <a:pos x="25" y="17"/>
              </a:cxn>
              <a:cxn ang="0">
                <a:pos x="29" y="20"/>
              </a:cxn>
              <a:cxn ang="0">
                <a:pos x="34" y="21"/>
              </a:cxn>
              <a:cxn ang="0">
                <a:pos x="39" y="24"/>
              </a:cxn>
              <a:cxn ang="0">
                <a:pos x="44" y="27"/>
              </a:cxn>
              <a:cxn ang="0">
                <a:pos x="48" y="30"/>
              </a:cxn>
              <a:cxn ang="0">
                <a:pos x="53" y="34"/>
              </a:cxn>
              <a:cxn ang="0">
                <a:pos x="58" y="38"/>
              </a:cxn>
              <a:cxn ang="0">
                <a:pos x="62" y="41"/>
              </a:cxn>
              <a:cxn ang="0">
                <a:pos x="66" y="46"/>
              </a:cxn>
              <a:cxn ang="0">
                <a:pos x="66" y="114"/>
              </a:cxn>
            </a:cxnLst>
            <a:rect l="0" t="0" r="r" b="b"/>
            <a:pathLst>
              <a:path w="67" h="115">
                <a:moveTo>
                  <a:pt x="66" y="114"/>
                </a:moveTo>
                <a:lnTo>
                  <a:pt x="0" y="114"/>
                </a:lnTo>
                <a:lnTo>
                  <a:pt x="0" y="0"/>
                </a:lnTo>
                <a:lnTo>
                  <a:pt x="3" y="2"/>
                </a:lnTo>
                <a:lnTo>
                  <a:pt x="7" y="4"/>
                </a:lnTo>
                <a:lnTo>
                  <a:pt x="11" y="6"/>
                </a:lnTo>
                <a:lnTo>
                  <a:pt x="14" y="10"/>
                </a:lnTo>
                <a:lnTo>
                  <a:pt x="18" y="12"/>
                </a:lnTo>
                <a:lnTo>
                  <a:pt x="22" y="14"/>
                </a:lnTo>
                <a:lnTo>
                  <a:pt x="25" y="17"/>
                </a:lnTo>
                <a:lnTo>
                  <a:pt x="29" y="20"/>
                </a:lnTo>
                <a:lnTo>
                  <a:pt x="34" y="21"/>
                </a:lnTo>
                <a:lnTo>
                  <a:pt x="39" y="24"/>
                </a:lnTo>
                <a:lnTo>
                  <a:pt x="44" y="27"/>
                </a:lnTo>
                <a:lnTo>
                  <a:pt x="48" y="30"/>
                </a:lnTo>
                <a:lnTo>
                  <a:pt x="53" y="34"/>
                </a:lnTo>
                <a:lnTo>
                  <a:pt x="58" y="38"/>
                </a:lnTo>
                <a:lnTo>
                  <a:pt x="62" y="41"/>
                </a:lnTo>
                <a:lnTo>
                  <a:pt x="66" y="46"/>
                </a:lnTo>
                <a:lnTo>
                  <a:pt x="66" y="11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6" name="Freeform 88"/>
          <p:cNvSpPr>
            <a:spLocks/>
          </p:cNvSpPr>
          <p:nvPr/>
        </p:nvSpPr>
        <p:spPr bwMode="auto">
          <a:xfrm>
            <a:off x="3584575" y="2344738"/>
            <a:ext cx="96838" cy="141287"/>
          </a:xfrm>
          <a:custGeom>
            <a:avLst/>
            <a:gdLst/>
            <a:ahLst/>
            <a:cxnLst>
              <a:cxn ang="0">
                <a:pos x="0" y="93"/>
              </a:cxn>
              <a:cxn ang="0">
                <a:pos x="63" y="93"/>
              </a:cxn>
              <a:cxn ang="0">
                <a:pos x="61" y="85"/>
              </a:cxn>
              <a:cxn ang="0">
                <a:pos x="59" y="76"/>
              </a:cxn>
              <a:cxn ang="0">
                <a:pos x="57" y="68"/>
              </a:cxn>
              <a:cxn ang="0">
                <a:pos x="54" y="62"/>
              </a:cxn>
              <a:cxn ang="0">
                <a:pos x="51" y="54"/>
              </a:cxn>
              <a:cxn ang="0">
                <a:pos x="47" y="47"/>
              </a:cxn>
              <a:cxn ang="0">
                <a:pos x="44" y="41"/>
              </a:cxn>
              <a:cxn ang="0">
                <a:pos x="40" y="34"/>
              </a:cxn>
              <a:cxn ang="0">
                <a:pos x="36" y="29"/>
              </a:cxn>
              <a:cxn ang="0">
                <a:pos x="31" y="24"/>
              </a:cxn>
              <a:cxn ang="0">
                <a:pos x="27" y="18"/>
              </a:cxn>
              <a:cxn ang="0">
                <a:pos x="22" y="13"/>
              </a:cxn>
              <a:cxn ang="0">
                <a:pos x="16" y="10"/>
              </a:cxn>
              <a:cxn ang="0">
                <a:pos x="11" y="6"/>
              </a:cxn>
              <a:cxn ang="0">
                <a:pos x="6" y="3"/>
              </a:cxn>
              <a:cxn ang="0">
                <a:pos x="0" y="0"/>
              </a:cxn>
              <a:cxn ang="0">
                <a:pos x="0" y="93"/>
              </a:cxn>
            </a:cxnLst>
            <a:rect l="0" t="0" r="r" b="b"/>
            <a:pathLst>
              <a:path w="64" h="94">
                <a:moveTo>
                  <a:pt x="0" y="93"/>
                </a:moveTo>
                <a:lnTo>
                  <a:pt x="63" y="93"/>
                </a:lnTo>
                <a:lnTo>
                  <a:pt x="61" y="85"/>
                </a:lnTo>
                <a:lnTo>
                  <a:pt x="59" y="76"/>
                </a:lnTo>
                <a:lnTo>
                  <a:pt x="57" y="68"/>
                </a:lnTo>
                <a:lnTo>
                  <a:pt x="54" y="62"/>
                </a:lnTo>
                <a:lnTo>
                  <a:pt x="51" y="54"/>
                </a:lnTo>
                <a:lnTo>
                  <a:pt x="47" y="47"/>
                </a:lnTo>
                <a:lnTo>
                  <a:pt x="44" y="41"/>
                </a:lnTo>
                <a:lnTo>
                  <a:pt x="40" y="34"/>
                </a:lnTo>
                <a:lnTo>
                  <a:pt x="36" y="29"/>
                </a:lnTo>
                <a:lnTo>
                  <a:pt x="31" y="24"/>
                </a:lnTo>
                <a:lnTo>
                  <a:pt x="27" y="18"/>
                </a:lnTo>
                <a:lnTo>
                  <a:pt x="22" y="13"/>
                </a:lnTo>
                <a:lnTo>
                  <a:pt x="16" y="10"/>
                </a:lnTo>
                <a:lnTo>
                  <a:pt x="11" y="6"/>
                </a:lnTo>
                <a:lnTo>
                  <a:pt x="6" y="3"/>
                </a:lnTo>
                <a:lnTo>
                  <a:pt x="0" y="0"/>
                </a:lnTo>
                <a:lnTo>
                  <a:pt x="0" y="93"/>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7" name="Freeform 89"/>
          <p:cNvSpPr>
            <a:spLocks/>
          </p:cNvSpPr>
          <p:nvPr/>
        </p:nvSpPr>
        <p:spPr bwMode="auto">
          <a:xfrm>
            <a:off x="3633788" y="2384425"/>
            <a:ext cx="47625" cy="101600"/>
          </a:xfrm>
          <a:custGeom>
            <a:avLst/>
            <a:gdLst/>
            <a:ahLst/>
            <a:cxnLst>
              <a:cxn ang="0">
                <a:pos x="0" y="67"/>
              </a:cxn>
              <a:cxn ang="0">
                <a:pos x="30" y="67"/>
              </a:cxn>
              <a:cxn ang="0">
                <a:pos x="29" y="62"/>
              </a:cxn>
              <a:cxn ang="0">
                <a:pos x="28" y="56"/>
              </a:cxn>
              <a:cxn ang="0">
                <a:pos x="26" y="52"/>
              </a:cxn>
              <a:cxn ang="0">
                <a:pos x="25" y="47"/>
              </a:cxn>
              <a:cxn ang="0">
                <a:pos x="24" y="43"/>
              </a:cxn>
              <a:cxn ang="0">
                <a:pos x="22" y="38"/>
              </a:cxn>
              <a:cxn ang="0">
                <a:pos x="21" y="34"/>
              </a:cxn>
              <a:cxn ang="0">
                <a:pos x="18" y="30"/>
              </a:cxn>
              <a:cxn ang="0">
                <a:pos x="17" y="26"/>
              </a:cxn>
              <a:cxn ang="0">
                <a:pos x="14" y="21"/>
              </a:cxn>
              <a:cxn ang="0">
                <a:pos x="12" y="17"/>
              </a:cxn>
              <a:cxn ang="0">
                <a:pos x="10" y="14"/>
              </a:cxn>
              <a:cxn ang="0">
                <a:pos x="8" y="10"/>
              </a:cxn>
              <a:cxn ang="0">
                <a:pos x="5" y="6"/>
              </a:cxn>
              <a:cxn ang="0">
                <a:pos x="3" y="3"/>
              </a:cxn>
              <a:cxn ang="0">
                <a:pos x="0" y="0"/>
              </a:cxn>
              <a:cxn ang="0">
                <a:pos x="0" y="67"/>
              </a:cxn>
            </a:cxnLst>
            <a:rect l="0" t="0" r="r" b="b"/>
            <a:pathLst>
              <a:path w="31" h="68">
                <a:moveTo>
                  <a:pt x="0" y="67"/>
                </a:moveTo>
                <a:lnTo>
                  <a:pt x="30" y="67"/>
                </a:lnTo>
                <a:lnTo>
                  <a:pt x="29" y="62"/>
                </a:lnTo>
                <a:lnTo>
                  <a:pt x="28" y="56"/>
                </a:lnTo>
                <a:lnTo>
                  <a:pt x="26" y="52"/>
                </a:lnTo>
                <a:lnTo>
                  <a:pt x="25" y="47"/>
                </a:lnTo>
                <a:lnTo>
                  <a:pt x="24" y="43"/>
                </a:lnTo>
                <a:lnTo>
                  <a:pt x="22" y="38"/>
                </a:lnTo>
                <a:lnTo>
                  <a:pt x="21" y="34"/>
                </a:lnTo>
                <a:lnTo>
                  <a:pt x="18" y="30"/>
                </a:lnTo>
                <a:lnTo>
                  <a:pt x="17" y="26"/>
                </a:lnTo>
                <a:lnTo>
                  <a:pt x="14" y="21"/>
                </a:lnTo>
                <a:lnTo>
                  <a:pt x="12" y="17"/>
                </a:lnTo>
                <a:lnTo>
                  <a:pt x="10" y="14"/>
                </a:lnTo>
                <a:lnTo>
                  <a:pt x="8" y="10"/>
                </a:lnTo>
                <a:lnTo>
                  <a:pt x="5" y="6"/>
                </a:lnTo>
                <a:lnTo>
                  <a:pt x="3" y="3"/>
                </a:lnTo>
                <a:lnTo>
                  <a:pt x="0" y="0"/>
                </a:lnTo>
                <a:lnTo>
                  <a:pt x="0" y="67"/>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8" name="Freeform 90"/>
          <p:cNvSpPr>
            <a:spLocks/>
          </p:cNvSpPr>
          <p:nvPr/>
        </p:nvSpPr>
        <p:spPr bwMode="auto">
          <a:xfrm>
            <a:off x="1658938" y="2136775"/>
            <a:ext cx="2022475" cy="350838"/>
          </a:xfrm>
          <a:custGeom>
            <a:avLst/>
            <a:gdLst/>
            <a:ahLst/>
            <a:cxnLst>
              <a:cxn ang="0">
                <a:pos x="40" y="150"/>
              </a:cxn>
              <a:cxn ang="0">
                <a:pos x="38" y="150"/>
              </a:cxn>
              <a:cxn ang="0">
                <a:pos x="30" y="157"/>
              </a:cxn>
              <a:cxn ang="0">
                <a:pos x="22" y="165"/>
              </a:cxn>
              <a:cxn ang="0">
                <a:pos x="16" y="174"/>
              </a:cxn>
              <a:cxn ang="0">
                <a:pos x="10" y="183"/>
              </a:cxn>
              <a:cxn ang="0">
                <a:pos x="6" y="193"/>
              </a:cxn>
              <a:cxn ang="0">
                <a:pos x="2" y="204"/>
              </a:cxn>
              <a:cxn ang="0">
                <a:pos x="0" y="215"/>
              </a:cxn>
              <a:cxn ang="0">
                <a:pos x="0" y="226"/>
              </a:cxn>
              <a:cxn ang="0">
                <a:pos x="0" y="229"/>
              </a:cxn>
              <a:cxn ang="0">
                <a:pos x="161" y="231"/>
              </a:cxn>
              <a:cxn ang="0">
                <a:pos x="161" y="232"/>
              </a:cxn>
              <a:cxn ang="0">
                <a:pos x="1184" y="233"/>
              </a:cxn>
              <a:cxn ang="0">
                <a:pos x="1349" y="224"/>
              </a:cxn>
              <a:cxn ang="0">
                <a:pos x="1344" y="208"/>
              </a:cxn>
              <a:cxn ang="0">
                <a:pos x="1338" y="192"/>
              </a:cxn>
              <a:cxn ang="0">
                <a:pos x="1331" y="179"/>
              </a:cxn>
              <a:cxn ang="0">
                <a:pos x="1322" y="167"/>
              </a:cxn>
              <a:cxn ang="0">
                <a:pos x="1313" y="156"/>
              </a:cxn>
              <a:cxn ang="0">
                <a:pos x="1301" y="147"/>
              </a:cxn>
              <a:cxn ang="0">
                <a:pos x="1290" y="141"/>
              </a:cxn>
              <a:cxn ang="0">
                <a:pos x="1272" y="130"/>
              </a:cxn>
              <a:cxn ang="0">
                <a:pos x="1248" y="115"/>
              </a:cxn>
              <a:cxn ang="0">
                <a:pos x="1223" y="100"/>
              </a:cxn>
              <a:cxn ang="0">
                <a:pos x="1198" y="87"/>
              </a:cxn>
              <a:cxn ang="0">
                <a:pos x="1172" y="74"/>
              </a:cxn>
              <a:cxn ang="0">
                <a:pos x="1145" y="61"/>
              </a:cxn>
              <a:cxn ang="0">
                <a:pos x="1117" y="51"/>
              </a:cxn>
              <a:cxn ang="0">
                <a:pos x="1089" y="41"/>
              </a:cxn>
              <a:cxn ang="0">
                <a:pos x="1061" y="32"/>
              </a:cxn>
              <a:cxn ang="0">
                <a:pos x="1032" y="24"/>
              </a:cxn>
              <a:cxn ang="0">
                <a:pos x="1002" y="17"/>
              </a:cxn>
              <a:cxn ang="0">
                <a:pos x="972" y="11"/>
              </a:cxn>
              <a:cxn ang="0">
                <a:pos x="942" y="6"/>
              </a:cxn>
              <a:cxn ang="0">
                <a:pos x="911" y="3"/>
              </a:cxn>
              <a:cxn ang="0">
                <a:pos x="880" y="1"/>
              </a:cxn>
              <a:cxn ang="0">
                <a:pos x="848" y="0"/>
              </a:cxn>
              <a:cxn ang="0">
                <a:pos x="508" y="0"/>
              </a:cxn>
              <a:cxn ang="0">
                <a:pos x="475" y="0"/>
              </a:cxn>
              <a:cxn ang="0">
                <a:pos x="442" y="2"/>
              </a:cxn>
              <a:cxn ang="0">
                <a:pos x="410" y="5"/>
              </a:cxn>
              <a:cxn ang="0">
                <a:pos x="378" y="10"/>
              </a:cxn>
              <a:cxn ang="0">
                <a:pos x="347" y="16"/>
              </a:cxn>
              <a:cxn ang="0">
                <a:pos x="316" y="23"/>
              </a:cxn>
              <a:cxn ang="0">
                <a:pos x="286" y="30"/>
              </a:cxn>
              <a:cxn ang="0">
                <a:pos x="256" y="39"/>
              </a:cxn>
              <a:cxn ang="0">
                <a:pos x="227" y="50"/>
              </a:cxn>
              <a:cxn ang="0">
                <a:pos x="198" y="61"/>
              </a:cxn>
              <a:cxn ang="0">
                <a:pos x="170" y="73"/>
              </a:cxn>
              <a:cxn ang="0">
                <a:pos x="143" y="87"/>
              </a:cxn>
              <a:cxn ang="0">
                <a:pos x="117" y="101"/>
              </a:cxn>
              <a:cxn ang="0">
                <a:pos x="90" y="116"/>
              </a:cxn>
              <a:cxn ang="0">
                <a:pos x="66" y="132"/>
              </a:cxn>
              <a:cxn ang="0">
                <a:pos x="41" y="150"/>
              </a:cxn>
            </a:cxnLst>
            <a:rect l="0" t="0" r="r" b="b"/>
            <a:pathLst>
              <a:path w="1352" h="234">
                <a:moveTo>
                  <a:pt x="41" y="150"/>
                </a:moveTo>
                <a:lnTo>
                  <a:pt x="40" y="150"/>
                </a:lnTo>
                <a:lnTo>
                  <a:pt x="39" y="150"/>
                </a:lnTo>
                <a:lnTo>
                  <a:pt x="38" y="150"/>
                </a:lnTo>
                <a:lnTo>
                  <a:pt x="34" y="154"/>
                </a:lnTo>
                <a:lnTo>
                  <a:pt x="30" y="157"/>
                </a:lnTo>
                <a:lnTo>
                  <a:pt x="26" y="161"/>
                </a:lnTo>
                <a:lnTo>
                  <a:pt x="22" y="165"/>
                </a:lnTo>
                <a:lnTo>
                  <a:pt x="19" y="170"/>
                </a:lnTo>
                <a:lnTo>
                  <a:pt x="16" y="174"/>
                </a:lnTo>
                <a:lnTo>
                  <a:pt x="13" y="178"/>
                </a:lnTo>
                <a:lnTo>
                  <a:pt x="10" y="183"/>
                </a:lnTo>
                <a:lnTo>
                  <a:pt x="7" y="188"/>
                </a:lnTo>
                <a:lnTo>
                  <a:pt x="6" y="193"/>
                </a:lnTo>
                <a:lnTo>
                  <a:pt x="3" y="198"/>
                </a:lnTo>
                <a:lnTo>
                  <a:pt x="2" y="204"/>
                </a:lnTo>
                <a:lnTo>
                  <a:pt x="1" y="209"/>
                </a:lnTo>
                <a:lnTo>
                  <a:pt x="0" y="215"/>
                </a:lnTo>
                <a:lnTo>
                  <a:pt x="0" y="221"/>
                </a:lnTo>
                <a:lnTo>
                  <a:pt x="0" y="226"/>
                </a:lnTo>
                <a:lnTo>
                  <a:pt x="0" y="228"/>
                </a:lnTo>
                <a:lnTo>
                  <a:pt x="0" y="229"/>
                </a:lnTo>
                <a:lnTo>
                  <a:pt x="0" y="231"/>
                </a:lnTo>
                <a:lnTo>
                  <a:pt x="161" y="231"/>
                </a:lnTo>
                <a:lnTo>
                  <a:pt x="160" y="231"/>
                </a:lnTo>
                <a:lnTo>
                  <a:pt x="161" y="232"/>
                </a:lnTo>
                <a:lnTo>
                  <a:pt x="161" y="233"/>
                </a:lnTo>
                <a:lnTo>
                  <a:pt x="1184" y="233"/>
                </a:lnTo>
                <a:lnTo>
                  <a:pt x="1351" y="233"/>
                </a:lnTo>
                <a:lnTo>
                  <a:pt x="1349" y="224"/>
                </a:lnTo>
                <a:lnTo>
                  <a:pt x="1347" y="215"/>
                </a:lnTo>
                <a:lnTo>
                  <a:pt x="1344" y="208"/>
                </a:lnTo>
                <a:lnTo>
                  <a:pt x="1342" y="200"/>
                </a:lnTo>
                <a:lnTo>
                  <a:pt x="1338" y="192"/>
                </a:lnTo>
                <a:lnTo>
                  <a:pt x="1335" y="185"/>
                </a:lnTo>
                <a:lnTo>
                  <a:pt x="1331" y="179"/>
                </a:lnTo>
                <a:lnTo>
                  <a:pt x="1327" y="173"/>
                </a:lnTo>
                <a:lnTo>
                  <a:pt x="1322" y="167"/>
                </a:lnTo>
                <a:lnTo>
                  <a:pt x="1317" y="161"/>
                </a:lnTo>
                <a:lnTo>
                  <a:pt x="1313" y="156"/>
                </a:lnTo>
                <a:lnTo>
                  <a:pt x="1307" y="151"/>
                </a:lnTo>
                <a:lnTo>
                  <a:pt x="1301" y="147"/>
                </a:lnTo>
                <a:lnTo>
                  <a:pt x="1296" y="144"/>
                </a:lnTo>
                <a:lnTo>
                  <a:pt x="1290" y="141"/>
                </a:lnTo>
                <a:lnTo>
                  <a:pt x="1284" y="138"/>
                </a:lnTo>
                <a:lnTo>
                  <a:pt x="1272" y="130"/>
                </a:lnTo>
                <a:lnTo>
                  <a:pt x="1260" y="123"/>
                </a:lnTo>
                <a:lnTo>
                  <a:pt x="1248" y="115"/>
                </a:lnTo>
                <a:lnTo>
                  <a:pt x="1236" y="107"/>
                </a:lnTo>
                <a:lnTo>
                  <a:pt x="1223" y="100"/>
                </a:lnTo>
                <a:lnTo>
                  <a:pt x="1210" y="93"/>
                </a:lnTo>
                <a:lnTo>
                  <a:pt x="1198" y="87"/>
                </a:lnTo>
                <a:lnTo>
                  <a:pt x="1184" y="80"/>
                </a:lnTo>
                <a:lnTo>
                  <a:pt x="1172" y="74"/>
                </a:lnTo>
                <a:lnTo>
                  <a:pt x="1158" y="68"/>
                </a:lnTo>
                <a:lnTo>
                  <a:pt x="1145" y="61"/>
                </a:lnTo>
                <a:lnTo>
                  <a:pt x="1131" y="56"/>
                </a:lnTo>
                <a:lnTo>
                  <a:pt x="1117" y="51"/>
                </a:lnTo>
                <a:lnTo>
                  <a:pt x="1104" y="46"/>
                </a:lnTo>
                <a:lnTo>
                  <a:pt x="1089" y="41"/>
                </a:lnTo>
                <a:lnTo>
                  <a:pt x="1075" y="36"/>
                </a:lnTo>
                <a:lnTo>
                  <a:pt x="1061" y="32"/>
                </a:lnTo>
                <a:lnTo>
                  <a:pt x="1046" y="28"/>
                </a:lnTo>
                <a:lnTo>
                  <a:pt x="1032" y="24"/>
                </a:lnTo>
                <a:lnTo>
                  <a:pt x="1017" y="20"/>
                </a:lnTo>
                <a:lnTo>
                  <a:pt x="1002" y="17"/>
                </a:lnTo>
                <a:lnTo>
                  <a:pt x="987" y="14"/>
                </a:lnTo>
                <a:lnTo>
                  <a:pt x="972" y="11"/>
                </a:lnTo>
                <a:lnTo>
                  <a:pt x="957" y="9"/>
                </a:lnTo>
                <a:lnTo>
                  <a:pt x="942" y="6"/>
                </a:lnTo>
                <a:lnTo>
                  <a:pt x="927" y="5"/>
                </a:lnTo>
                <a:lnTo>
                  <a:pt x="911" y="3"/>
                </a:lnTo>
                <a:lnTo>
                  <a:pt x="895" y="2"/>
                </a:lnTo>
                <a:lnTo>
                  <a:pt x="880" y="1"/>
                </a:lnTo>
                <a:lnTo>
                  <a:pt x="863" y="0"/>
                </a:lnTo>
                <a:lnTo>
                  <a:pt x="848" y="0"/>
                </a:lnTo>
                <a:lnTo>
                  <a:pt x="832" y="0"/>
                </a:lnTo>
                <a:lnTo>
                  <a:pt x="508" y="0"/>
                </a:lnTo>
                <a:lnTo>
                  <a:pt x="491" y="0"/>
                </a:lnTo>
                <a:lnTo>
                  <a:pt x="475" y="0"/>
                </a:lnTo>
                <a:lnTo>
                  <a:pt x="459" y="1"/>
                </a:lnTo>
                <a:lnTo>
                  <a:pt x="442" y="2"/>
                </a:lnTo>
                <a:lnTo>
                  <a:pt x="427" y="3"/>
                </a:lnTo>
                <a:lnTo>
                  <a:pt x="410" y="5"/>
                </a:lnTo>
                <a:lnTo>
                  <a:pt x="394" y="7"/>
                </a:lnTo>
                <a:lnTo>
                  <a:pt x="378" y="10"/>
                </a:lnTo>
                <a:lnTo>
                  <a:pt x="363" y="13"/>
                </a:lnTo>
                <a:lnTo>
                  <a:pt x="347" y="16"/>
                </a:lnTo>
                <a:lnTo>
                  <a:pt x="331" y="19"/>
                </a:lnTo>
                <a:lnTo>
                  <a:pt x="316" y="23"/>
                </a:lnTo>
                <a:lnTo>
                  <a:pt x="301" y="27"/>
                </a:lnTo>
                <a:lnTo>
                  <a:pt x="286" y="30"/>
                </a:lnTo>
                <a:lnTo>
                  <a:pt x="271" y="34"/>
                </a:lnTo>
                <a:lnTo>
                  <a:pt x="256" y="39"/>
                </a:lnTo>
                <a:lnTo>
                  <a:pt x="241" y="44"/>
                </a:lnTo>
                <a:lnTo>
                  <a:pt x="227" y="50"/>
                </a:lnTo>
                <a:lnTo>
                  <a:pt x="212" y="55"/>
                </a:lnTo>
                <a:lnTo>
                  <a:pt x="198" y="61"/>
                </a:lnTo>
                <a:lnTo>
                  <a:pt x="184" y="67"/>
                </a:lnTo>
                <a:lnTo>
                  <a:pt x="170" y="73"/>
                </a:lnTo>
                <a:lnTo>
                  <a:pt x="156" y="80"/>
                </a:lnTo>
                <a:lnTo>
                  <a:pt x="143" y="87"/>
                </a:lnTo>
                <a:lnTo>
                  <a:pt x="129" y="93"/>
                </a:lnTo>
                <a:lnTo>
                  <a:pt x="117" y="101"/>
                </a:lnTo>
                <a:lnTo>
                  <a:pt x="103" y="109"/>
                </a:lnTo>
                <a:lnTo>
                  <a:pt x="90" y="116"/>
                </a:lnTo>
                <a:lnTo>
                  <a:pt x="79" y="124"/>
                </a:lnTo>
                <a:lnTo>
                  <a:pt x="66" y="132"/>
                </a:lnTo>
                <a:lnTo>
                  <a:pt x="53" y="140"/>
                </a:lnTo>
                <a:lnTo>
                  <a:pt x="41" y="15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79" name="Freeform 91"/>
          <p:cNvSpPr>
            <a:spLocks/>
          </p:cNvSpPr>
          <p:nvPr/>
        </p:nvSpPr>
        <p:spPr bwMode="auto">
          <a:xfrm>
            <a:off x="1658938" y="3790950"/>
            <a:ext cx="2022475" cy="122238"/>
          </a:xfrm>
          <a:custGeom>
            <a:avLst/>
            <a:gdLst/>
            <a:ahLst/>
            <a:cxnLst>
              <a:cxn ang="0">
                <a:pos x="187" y="0"/>
              </a:cxn>
              <a:cxn ang="0">
                <a:pos x="188" y="0"/>
              </a:cxn>
              <a:cxn ang="0">
                <a:pos x="142" y="0"/>
              </a:cxn>
              <a:cxn ang="0">
                <a:pos x="0" y="0"/>
              </a:cxn>
              <a:cxn ang="0">
                <a:pos x="0" y="81"/>
              </a:cxn>
              <a:cxn ang="0">
                <a:pos x="1351" y="81"/>
              </a:cxn>
              <a:cxn ang="0">
                <a:pos x="1351" y="0"/>
              </a:cxn>
              <a:cxn ang="0">
                <a:pos x="188" y="0"/>
              </a:cxn>
              <a:cxn ang="0">
                <a:pos x="187" y="0"/>
              </a:cxn>
            </a:cxnLst>
            <a:rect l="0" t="0" r="r" b="b"/>
            <a:pathLst>
              <a:path w="1352" h="82">
                <a:moveTo>
                  <a:pt x="187" y="0"/>
                </a:moveTo>
                <a:lnTo>
                  <a:pt x="188" y="0"/>
                </a:lnTo>
                <a:lnTo>
                  <a:pt x="142" y="0"/>
                </a:lnTo>
                <a:lnTo>
                  <a:pt x="0" y="0"/>
                </a:lnTo>
                <a:lnTo>
                  <a:pt x="0" y="81"/>
                </a:lnTo>
                <a:lnTo>
                  <a:pt x="1351" y="81"/>
                </a:lnTo>
                <a:lnTo>
                  <a:pt x="1351" y="0"/>
                </a:lnTo>
                <a:lnTo>
                  <a:pt x="188" y="0"/>
                </a:lnTo>
                <a:lnTo>
                  <a:pt x="187"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0" name="Freeform 92"/>
          <p:cNvSpPr>
            <a:spLocks/>
          </p:cNvSpPr>
          <p:nvPr/>
        </p:nvSpPr>
        <p:spPr bwMode="auto">
          <a:xfrm>
            <a:off x="1657350" y="2486025"/>
            <a:ext cx="2024063" cy="1306513"/>
          </a:xfrm>
          <a:custGeom>
            <a:avLst/>
            <a:gdLst/>
            <a:ahLst/>
            <a:cxnLst>
              <a:cxn ang="0">
                <a:pos x="0" y="874"/>
              </a:cxn>
              <a:cxn ang="0">
                <a:pos x="0" y="378"/>
              </a:cxn>
              <a:cxn ang="0">
                <a:pos x="0" y="0"/>
              </a:cxn>
              <a:cxn ang="0">
                <a:pos x="1352" y="0"/>
              </a:cxn>
              <a:cxn ang="0">
                <a:pos x="1352" y="378"/>
              </a:cxn>
              <a:cxn ang="0">
                <a:pos x="0" y="378"/>
              </a:cxn>
            </a:cxnLst>
            <a:rect l="0" t="0" r="r" b="b"/>
            <a:pathLst>
              <a:path w="1353" h="875">
                <a:moveTo>
                  <a:pt x="0" y="874"/>
                </a:moveTo>
                <a:lnTo>
                  <a:pt x="0" y="378"/>
                </a:lnTo>
                <a:lnTo>
                  <a:pt x="0" y="0"/>
                </a:lnTo>
                <a:lnTo>
                  <a:pt x="1352" y="0"/>
                </a:lnTo>
                <a:lnTo>
                  <a:pt x="1352" y="378"/>
                </a:lnTo>
                <a:lnTo>
                  <a:pt x="0" y="378"/>
                </a:lnTo>
              </a:path>
            </a:pathLst>
          </a:custGeom>
          <a:solidFill>
            <a:srgbClr val="CCECFF"/>
          </a:solid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1" name="Freeform 93"/>
          <p:cNvSpPr>
            <a:spLocks/>
          </p:cNvSpPr>
          <p:nvPr/>
        </p:nvSpPr>
        <p:spPr bwMode="auto">
          <a:xfrm>
            <a:off x="1841500" y="3709988"/>
            <a:ext cx="131763" cy="82550"/>
          </a:xfrm>
          <a:custGeom>
            <a:avLst/>
            <a:gdLst/>
            <a:ahLst/>
            <a:cxnLst>
              <a:cxn ang="0">
                <a:pos x="19" y="54"/>
              </a:cxn>
              <a:cxn ang="0">
                <a:pos x="23" y="54"/>
              </a:cxn>
              <a:cxn ang="0">
                <a:pos x="26" y="54"/>
              </a:cxn>
              <a:cxn ang="0">
                <a:pos x="29" y="54"/>
              </a:cxn>
              <a:cxn ang="0">
                <a:pos x="33" y="54"/>
              </a:cxn>
              <a:cxn ang="0">
                <a:pos x="38" y="54"/>
              </a:cxn>
              <a:cxn ang="0">
                <a:pos x="43" y="54"/>
              </a:cxn>
              <a:cxn ang="0">
                <a:pos x="49" y="54"/>
              </a:cxn>
              <a:cxn ang="0">
                <a:pos x="55" y="54"/>
              </a:cxn>
              <a:cxn ang="0">
                <a:pos x="59" y="54"/>
              </a:cxn>
              <a:cxn ang="0">
                <a:pos x="65" y="54"/>
              </a:cxn>
              <a:cxn ang="0">
                <a:pos x="71" y="54"/>
              </a:cxn>
              <a:cxn ang="0">
                <a:pos x="76" y="54"/>
              </a:cxn>
              <a:cxn ang="0">
                <a:pos x="81" y="54"/>
              </a:cxn>
              <a:cxn ang="0">
                <a:pos x="87" y="54"/>
              </a:cxn>
              <a:cxn ang="0">
                <a:pos x="84" y="48"/>
              </a:cxn>
              <a:cxn ang="0">
                <a:pos x="82" y="41"/>
              </a:cxn>
              <a:cxn ang="0">
                <a:pos x="79" y="34"/>
              </a:cxn>
              <a:cxn ang="0">
                <a:pos x="78" y="27"/>
              </a:cxn>
              <a:cxn ang="0">
                <a:pos x="75" y="20"/>
              </a:cxn>
              <a:cxn ang="0">
                <a:pos x="73" y="13"/>
              </a:cxn>
              <a:cxn ang="0">
                <a:pos x="71" y="6"/>
              </a:cxn>
              <a:cxn ang="0">
                <a:pos x="67" y="0"/>
              </a:cxn>
              <a:cxn ang="0">
                <a:pos x="63" y="0"/>
              </a:cxn>
              <a:cxn ang="0">
                <a:pos x="58" y="0"/>
              </a:cxn>
              <a:cxn ang="0">
                <a:pos x="53" y="0"/>
              </a:cxn>
              <a:cxn ang="0">
                <a:pos x="47" y="0"/>
              </a:cxn>
              <a:cxn ang="0">
                <a:pos x="44" y="0"/>
              </a:cxn>
              <a:cxn ang="0">
                <a:pos x="41" y="0"/>
              </a:cxn>
              <a:cxn ang="0">
                <a:pos x="39" y="0"/>
              </a:cxn>
              <a:cxn ang="0">
                <a:pos x="35" y="0"/>
              </a:cxn>
              <a:cxn ang="0">
                <a:pos x="29" y="0"/>
              </a:cxn>
              <a:cxn ang="0">
                <a:pos x="24" y="0"/>
              </a:cxn>
              <a:cxn ang="0">
                <a:pos x="19" y="0"/>
              </a:cxn>
              <a:cxn ang="0">
                <a:pos x="16" y="3"/>
              </a:cxn>
              <a:cxn ang="0">
                <a:pos x="14" y="10"/>
              </a:cxn>
              <a:cxn ang="0">
                <a:pos x="11" y="17"/>
              </a:cxn>
              <a:cxn ang="0">
                <a:pos x="9" y="23"/>
              </a:cxn>
              <a:cxn ang="0">
                <a:pos x="7" y="30"/>
              </a:cxn>
              <a:cxn ang="0">
                <a:pos x="5" y="37"/>
              </a:cxn>
              <a:cxn ang="0">
                <a:pos x="3" y="44"/>
              </a:cxn>
              <a:cxn ang="0">
                <a:pos x="0" y="51"/>
              </a:cxn>
              <a:cxn ang="0">
                <a:pos x="2" y="54"/>
              </a:cxn>
              <a:cxn ang="0">
                <a:pos x="5" y="54"/>
              </a:cxn>
              <a:cxn ang="0">
                <a:pos x="8" y="54"/>
              </a:cxn>
              <a:cxn ang="0">
                <a:pos x="11" y="54"/>
              </a:cxn>
              <a:cxn ang="0">
                <a:pos x="15" y="54"/>
              </a:cxn>
              <a:cxn ang="0">
                <a:pos x="18" y="54"/>
              </a:cxn>
              <a:cxn ang="0">
                <a:pos x="19" y="55"/>
              </a:cxn>
            </a:cxnLst>
            <a:rect l="0" t="0" r="r" b="b"/>
            <a:pathLst>
              <a:path w="88" h="56">
                <a:moveTo>
                  <a:pt x="19" y="55"/>
                </a:moveTo>
                <a:lnTo>
                  <a:pt x="19" y="54"/>
                </a:lnTo>
                <a:lnTo>
                  <a:pt x="21" y="54"/>
                </a:lnTo>
                <a:lnTo>
                  <a:pt x="23" y="54"/>
                </a:lnTo>
                <a:lnTo>
                  <a:pt x="24" y="54"/>
                </a:lnTo>
                <a:lnTo>
                  <a:pt x="26" y="54"/>
                </a:lnTo>
                <a:lnTo>
                  <a:pt x="27" y="54"/>
                </a:lnTo>
                <a:lnTo>
                  <a:pt x="29" y="54"/>
                </a:lnTo>
                <a:lnTo>
                  <a:pt x="31" y="54"/>
                </a:lnTo>
                <a:lnTo>
                  <a:pt x="33" y="54"/>
                </a:lnTo>
                <a:lnTo>
                  <a:pt x="35" y="54"/>
                </a:lnTo>
                <a:lnTo>
                  <a:pt x="38" y="54"/>
                </a:lnTo>
                <a:lnTo>
                  <a:pt x="41" y="54"/>
                </a:lnTo>
                <a:lnTo>
                  <a:pt x="43" y="54"/>
                </a:lnTo>
                <a:lnTo>
                  <a:pt x="46" y="54"/>
                </a:lnTo>
                <a:lnTo>
                  <a:pt x="49" y="54"/>
                </a:lnTo>
                <a:lnTo>
                  <a:pt x="51" y="54"/>
                </a:lnTo>
                <a:lnTo>
                  <a:pt x="55" y="54"/>
                </a:lnTo>
                <a:lnTo>
                  <a:pt x="57" y="54"/>
                </a:lnTo>
                <a:lnTo>
                  <a:pt x="59" y="54"/>
                </a:lnTo>
                <a:lnTo>
                  <a:pt x="63" y="54"/>
                </a:lnTo>
                <a:lnTo>
                  <a:pt x="65" y="54"/>
                </a:lnTo>
                <a:lnTo>
                  <a:pt x="68" y="54"/>
                </a:lnTo>
                <a:lnTo>
                  <a:pt x="71" y="54"/>
                </a:lnTo>
                <a:lnTo>
                  <a:pt x="74" y="54"/>
                </a:lnTo>
                <a:lnTo>
                  <a:pt x="76" y="54"/>
                </a:lnTo>
                <a:lnTo>
                  <a:pt x="79" y="54"/>
                </a:lnTo>
                <a:lnTo>
                  <a:pt x="81" y="54"/>
                </a:lnTo>
                <a:lnTo>
                  <a:pt x="84" y="54"/>
                </a:lnTo>
                <a:lnTo>
                  <a:pt x="87" y="54"/>
                </a:lnTo>
                <a:lnTo>
                  <a:pt x="85" y="51"/>
                </a:lnTo>
                <a:lnTo>
                  <a:pt x="84" y="48"/>
                </a:lnTo>
                <a:lnTo>
                  <a:pt x="83" y="44"/>
                </a:lnTo>
                <a:lnTo>
                  <a:pt x="82" y="41"/>
                </a:lnTo>
                <a:lnTo>
                  <a:pt x="80" y="37"/>
                </a:lnTo>
                <a:lnTo>
                  <a:pt x="79" y="34"/>
                </a:lnTo>
                <a:lnTo>
                  <a:pt x="79" y="30"/>
                </a:lnTo>
                <a:lnTo>
                  <a:pt x="78" y="27"/>
                </a:lnTo>
                <a:lnTo>
                  <a:pt x="76" y="24"/>
                </a:lnTo>
                <a:lnTo>
                  <a:pt x="75" y="20"/>
                </a:lnTo>
                <a:lnTo>
                  <a:pt x="75" y="17"/>
                </a:lnTo>
                <a:lnTo>
                  <a:pt x="73" y="13"/>
                </a:lnTo>
                <a:lnTo>
                  <a:pt x="72" y="10"/>
                </a:lnTo>
                <a:lnTo>
                  <a:pt x="71" y="6"/>
                </a:lnTo>
                <a:lnTo>
                  <a:pt x="69" y="3"/>
                </a:lnTo>
                <a:lnTo>
                  <a:pt x="67" y="0"/>
                </a:lnTo>
                <a:lnTo>
                  <a:pt x="65" y="0"/>
                </a:lnTo>
                <a:lnTo>
                  <a:pt x="63" y="0"/>
                </a:lnTo>
                <a:lnTo>
                  <a:pt x="60" y="0"/>
                </a:lnTo>
                <a:lnTo>
                  <a:pt x="58" y="0"/>
                </a:lnTo>
                <a:lnTo>
                  <a:pt x="55" y="0"/>
                </a:lnTo>
                <a:lnTo>
                  <a:pt x="53" y="0"/>
                </a:lnTo>
                <a:lnTo>
                  <a:pt x="51" y="0"/>
                </a:lnTo>
                <a:lnTo>
                  <a:pt x="47" y="0"/>
                </a:lnTo>
                <a:lnTo>
                  <a:pt x="46" y="0"/>
                </a:lnTo>
                <a:lnTo>
                  <a:pt x="44" y="0"/>
                </a:lnTo>
                <a:lnTo>
                  <a:pt x="43" y="0"/>
                </a:lnTo>
                <a:lnTo>
                  <a:pt x="41" y="0"/>
                </a:lnTo>
                <a:lnTo>
                  <a:pt x="40" y="0"/>
                </a:lnTo>
                <a:lnTo>
                  <a:pt x="39" y="0"/>
                </a:lnTo>
                <a:lnTo>
                  <a:pt x="37" y="0"/>
                </a:lnTo>
                <a:lnTo>
                  <a:pt x="35" y="0"/>
                </a:lnTo>
                <a:lnTo>
                  <a:pt x="32" y="0"/>
                </a:lnTo>
                <a:lnTo>
                  <a:pt x="29" y="0"/>
                </a:lnTo>
                <a:lnTo>
                  <a:pt x="27" y="0"/>
                </a:lnTo>
                <a:lnTo>
                  <a:pt x="24" y="0"/>
                </a:lnTo>
                <a:lnTo>
                  <a:pt x="22" y="0"/>
                </a:lnTo>
                <a:lnTo>
                  <a:pt x="19" y="0"/>
                </a:lnTo>
                <a:lnTo>
                  <a:pt x="17" y="0"/>
                </a:lnTo>
                <a:lnTo>
                  <a:pt x="16" y="3"/>
                </a:lnTo>
                <a:lnTo>
                  <a:pt x="15" y="6"/>
                </a:lnTo>
                <a:lnTo>
                  <a:pt x="14" y="10"/>
                </a:lnTo>
                <a:lnTo>
                  <a:pt x="12" y="13"/>
                </a:lnTo>
                <a:lnTo>
                  <a:pt x="11" y="17"/>
                </a:lnTo>
                <a:lnTo>
                  <a:pt x="11" y="20"/>
                </a:lnTo>
                <a:lnTo>
                  <a:pt x="9" y="23"/>
                </a:lnTo>
                <a:lnTo>
                  <a:pt x="8" y="27"/>
                </a:lnTo>
                <a:lnTo>
                  <a:pt x="7" y="30"/>
                </a:lnTo>
                <a:lnTo>
                  <a:pt x="6" y="34"/>
                </a:lnTo>
                <a:lnTo>
                  <a:pt x="5" y="37"/>
                </a:lnTo>
                <a:lnTo>
                  <a:pt x="3" y="41"/>
                </a:lnTo>
                <a:lnTo>
                  <a:pt x="3" y="44"/>
                </a:lnTo>
                <a:lnTo>
                  <a:pt x="2" y="48"/>
                </a:lnTo>
                <a:lnTo>
                  <a:pt x="0" y="51"/>
                </a:lnTo>
                <a:lnTo>
                  <a:pt x="0" y="54"/>
                </a:lnTo>
                <a:lnTo>
                  <a:pt x="2" y="54"/>
                </a:lnTo>
                <a:lnTo>
                  <a:pt x="3" y="54"/>
                </a:lnTo>
                <a:lnTo>
                  <a:pt x="5" y="54"/>
                </a:lnTo>
                <a:lnTo>
                  <a:pt x="7" y="54"/>
                </a:lnTo>
                <a:lnTo>
                  <a:pt x="8" y="54"/>
                </a:lnTo>
                <a:lnTo>
                  <a:pt x="10" y="54"/>
                </a:lnTo>
                <a:lnTo>
                  <a:pt x="11" y="54"/>
                </a:lnTo>
                <a:lnTo>
                  <a:pt x="13" y="54"/>
                </a:lnTo>
                <a:lnTo>
                  <a:pt x="15" y="54"/>
                </a:lnTo>
                <a:lnTo>
                  <a:pt x="16" y="54"/>
                </a:lnTo>
                <a:lnTo>
                  <a:pt x="18" y="54"/>
                </a:lnTo>
                <a:lnTo>
                  <a:pt x="19" y="54"/>
                </a:lnTo>
                <a:lnTo>
                  <a:pt x="19" y="55"/>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2" name="Freeform 94"/>
          <p:cNvSpPr>
            <a:spLocks/>
          </p:cNvSpPr>
          <p:nvPr/>
        </p:nvSpPr>
        <p:spPr bwMode="auto">
          <a:xfrm>
            <a:off x="1912938" y="3706813"/>
            <a:ext cx="1587" cy="25400"/>
          </a:xfrm>
          <a:custGeom>
            <a:avLst/>
            <a:gdLst/>
            <a:ahLst/>
            <a:cxnLst>
              <a:cxn ang="0">
                <a:pos x="0" y="16"/>
              </a:cxn>
              <a:cxn ang="0">
                <a:pos x="0" y="0"/>
              </a:cxn>
              <a:cxn ang="0">
                <a:pos x="0" y="16"/>
              </a:cxn>
            </a:cxnLst>
            <a:rect l="0" t="0" r="r" b="b"/>
            <a:pathLst>
              <a:path w="1" h="17">
                <a:moveTo>
                  <a:pt x="0" y="16"/>
                </a:moveTo>
                <a:lnTo>
                  <a:pt x="0" y="0"/>
                </a:lnTo>
                <a:lnTo>
                  <a:pt x="0" y="16"/>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3" name="Freeform 95"/>
          <p:cNvSpPr>
            <a:spLocks/>
          </p:cNvSpPr>
          <p:nvPr/>
        </p:nvSpPr>
        <p:spPr bwMode="auto">
          <a:xfrm>
            <a:off x="1898650" y="3708400"/>
            <a:ext cx="25400" cy="25400"/>
          </a:xfrm>
          <a:custGeom>
            <a:avLst/>
            <a:gdLst/>
            <a:ahLst/>
            <a:cxnLst>
              <a:cxn ang="0">
                <a:pos x="0" y="16"/>
              </a:cxn>
              <a:cxn ang="0">
                <a:pos x="16" y="0"/>
              </a:cxn>
              <a:cxn ang="0">
                <a:pos x="0" y="16"/>
              </a:cxn>
            </a:cxnLst>
            <a:rect l="0" t="0" r="r" b="b"/>
            <a:pathLst>
              <a:path w="17" h="17">
                <a:moveTo>
                  <a:pt x="0" y="16"/>
                </a:moveTo>
                <a:lnTo>
                  <a:pt x="16" y="0"/>
                </a:lnTo>
                <a:lnTo>
                  <a:pt x="0" y="16"/>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4" name="Freeform 96"/>
          <p:cNvSpPr>
            <a:spLocks/>
          </p:cNvSpPr>
          <p:nvPr/>
        </p:nvSpPr>
        <p:spPr bwMode="auto">
          <a:xfrm>
            <a:off x="2565400" y="2000250"/>
            <a:ext cx="25400" cy="149225"/>
          </a:xfrm>
          <a:custGeom>
            <a:avLst/>
            <a:gdLst/>
            <a:ahLst/>
            <a:cxnLst>
              <a:cxn ang="0">
                <a:pos x="16" y="0"/>
              </a:cxn>
              <a:cxn ang="0">
                <a:pos x="0" y="0"/>
              </a:cxn>
              <a:cxn ang="0">
                <a:pos x="0" y="99"/>
              </a:cxn>
              <a:cxn ang="0">
                <a:pos x="16" y="99"/>
              </a:cxn>
              <a:cxn ang="0">
                <a:pos x="16" y="0"/>
              </a:cxn>
            </a:cxnLst>
            <a:rect l="0" t="0" r="r" b="b"/>
            <a:pathLst>
              <a:path w="17" h="100">
                <a:moveTo>
                  <a:pt x="16" y="0"/>
                </a:moveTo>
                <a:lnTo>
                  <a:pt x="0" y="0"/>
                </a:lnTo>
                <a:lnTo>
                  <a:pt x="0" y="99"/>
                </a:lnTo>
                <a:lnTo>
                  <a:pt x="16" y="99"/>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5" name="Freeform 97"/>
          <p:cNvSpPr>
            <a:spLocks/>
          </p:cNvSpPr>
          <p:nvPr/>
        </p:nvSpPr>
        <p:spPr bwMode="auto">
          <a:xfrm>
            <a:off x="2565400" y="2000250"/>
            <a:ext cx="25400" cy="149225"/>
          </a:xfrm>
          <a:custGeom>
            <a:avLst/>
            <a:gdLst/>
            <a:ahLst/>
            <a:cxnLst>
              <a:cxn ang="0">
                <a:pos x="16" y="0"/>
              </a:cxn>
              <a:cxn ang="0">
                <a:pos x="0" y="0"/>
              </a:cxn>
              <a:cxn ang="0">
                <a:pos x="0" y="99"/>
              </a:cxn>
              <a:cxn ang="0">
                <a:pos x="16" y="99"/>
              </a:cxn>
              <a:cxn ang="0">
                <a:pos x="16" y="0"/>
              </a:cxn>
            </a:cxnLst>
            <a:rect l="0" t="0" r="r" b="b"/>
            <a:pathLst>
              <a:path w="17" h="100">
                <a:moveTo>
                  <a:pt x="16" y="0"/>
                </a:moveTo>
                <a:lnTo>
                  <a:pt x="0" y="0"/>
                </a:lnTo>
                <a:lnTo>
                  <a:pt x="0" y="99"/>
                </a:lnTo>
                <a:lnTo>
                  <a:pt x="16" y="99"/>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6" name="Freeform 98"/>
          <p:cNvSpPr>
            <a:spLocks/>
          </p:cNvSpPr>
          <p:nvPr/>
        </p:nvSpPr>
        <p:spPr bwMode="auto">
          <a:xfrm>
            <a:off x="256857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7" name="Freeform 99"/>
          <p:cNvSpPr>
            <a:spLocks/>
          </p:cNvSpPr>
          <p:nvPr/>
        </p:nvSpPr>
        <p:spPr bwMode="auto">
          <a:xfrm>
            <a:off x="257492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8" name="Freeform 100"/>
          <p:cNvSpPr>
            <a:spLocks/>
          </p:cNvSpPr>
          <p:nvPr/>
        </p:nvSpPr>
        <p:spPr bwMode="auto">
          <a:xfrm>
            <a:off x="2578100"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89" name="Freeform 101"/>
          <p:cNvSpPr>
            <a:spLocks/>
          </p:cNvSpPr>
          <p:nvPr/>
        </p:nvSpPr>
        <p:spPr bwMode="auto">
          <a:xfrm>
            <a:off x="2582863"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0" name="Freeform 102"/>
          <p:cNvSpPr>
            <a:spLocks/>
          </p:cNvSpPr>
          <p:nvPr/>
        </p:nvSpPr>
        <p:spPr bwMode="auto">
          <a:xfrm>
            <a:off x="2589213"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1" name="Freeform 103"/>
          <p:cNvSpPr>
            <a:spLocks/>
          </p:cNvSpPr>
          <p:nvPr/>
        </p:nvSpPr>
        <p:spPr bwMode="auto">
          <a:xfrm>
            <a:off x="2595563"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2" name="Freeform 104"/>
          <p:cNvSpPr>
            <a:spLocks/>
          </p:cNvSpPr>
          <p:nvPr/>
        </p:nvSpPr>
        <p:spPr bwMode="auto">
          <a:xfrm>
            <a:off x="260032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3" name="Freeform 105"/>
          <p:cNvSpPr>
            <a:spLocks/>
          </p:cNvSpPr>
          <p:nvPr/>
        </p:nvSpPr>
        <p:spPr bwMode="auto">
          <a:xfrm>
            <a:off x="260508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4" name="Freeform 106"/>
          <p:cNvSpPr>
            <a:spLocks/>
          </p:cNvSpPr>
          <p:nvPr/>
        </p:nvSpPr>
        <p:spPr bwMode="auto">
          <a:xfrm>
            <a:off x="2609850"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5" name="Freeform 107"/>
          <p:cNvSpPr>
            <a:spLocks/>
          </p:cNvSpPr>
          <p:nvPr/>
        </p:nvSpPr>
        <p:spPr bwMode="auto">
          <a:xfrm>
            <a:off x="2616200"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464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6" name="Freeform 108"/>
          <p:cNvSpPr>
            <a:spLocks/>
          </p:cNvSpPr>
          <p:nvPr/>
        </p:nvSpPr>
        <p:spPr bwMode="auto">
          <a:xfrm>
            <a:off x="2622550"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7" name="Freeform 109"/>
          <p:cNvSpPr>
            <a:spLocks/>
          </p:cNvSpPr>
          <p:nvPr/>
        </p:nvSpPr>
        <p:spPr bwMode="auto">
          <a:xfrm>
            <a:off x="2627313"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8D8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8" name="Freeform 110"/>
          <p:cNvSpPr>
            <a:spLocks/>
          </p:cNvSpPr>
          <p:nvPr/>
        </p:nvSpPr>
        <p:spPr bwMode="auto">
          <a:xfrm>
            <a:off x="263207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599" name="Freeform 111"/>
          <p:cNvSpPr>
            <a:spLocks/>
          </p:cNvSpPr>
          <p:nvPr/>
        </p:nvSpPr>
        <p:spPr bwMode="auto">
          <a:xfrm>
            <a:off x="263842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D4D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0" name="Freeform 112"/>
          <p:cNvSpPr>
            <a:spLocks/>
          </p:cNvSpPr>
          <p:nvPr/>
        </p:nvSpPr>
        <p:spPr bwMode="auto">
          <a:xfrm>
            <a:off x="264318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1" name="Freeform 113"/>
          <p:cNvSpPr>
            <a:spLocks/>
          </p:cNvSpPr>
          <p:nvPr/>
        </p:nvSpPr>
        <p:spPr bwMode="auto">
          <a:xfrm>
            <a:off x="264953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F1F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2" name="Freeform 114"/>
          <p:cNvSpPr>
            <a:spLocks/>
          </p:cNvSpPr>
          <p:nvPr/>
        </p:nvSpPr>
        <p:spPr bwMode="auto">
          <a:xfrm>
            <a:off x="2654300"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E2E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3" name="Freeform 115"/>
          <p:cNvSpPr>
            <a:spLocks/>
          </p:cNvSpPr>
          <p:nvPr/>
        </p:nvSpPr>
        <p:spPr bwMode="auto">
          <a:xfrm>
            <a:off x="2659063"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CCC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4" name="Freeform 116"/>
          <p:cNvSpPr>
            <a:spLocks/>
          </p:cNvSpPr>
          <p:nvPr/>
        </p:nvSpPr>
        <p:spPr bwMode="auto">
          <a:xfrm>
            <a:off x="266382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BEB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5" name="Freeform 117"/>
          <p:cNvSpPr>
            <a:spLocks/>
          </p:cNvSpPr>
          <p:nvPr/>
        </p:nvSpPr>
        <p:spPr bwMode="auto">
          <a:xfrm>
            <a:off x="267017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A8A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6" name="Freeform 118"/>
          <p:cNvSpPr>
            <a:spLocks/>
          </p:cNvSpPr>
          <p:nvPr/>
        </p:nvSpPr>
        <p:spPr bwMode="auto">
          <a:xfrm>
            <a:off x="267493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7" name="Freeform 119"/>
          <p:cNvSpPr>
            <a:spLocks/>
          </p:cNvSpPr>
          <p:nvPr/>
        </p:nvSpPr>
        <p:spPr bwMode="auto">
          <a:xfrm>
            <a:off x="268128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848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8" name="Freeform 120"/>
          <p:cNvSpPr>
            <a:spLocks/>
          </p:cNvSpPr>
          <p:nvPr/>
        </p:nvSpPr>
        <p:spPr bwMode="auto">
          <a:xfrm>
            <a:off x="2684463"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757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09" name="Freeform 121"/>
          <p:cNvSpPr>
            <a:spLocks/>
          </p:cNvSpPr>
          <p:nvPr/>
        </p:nvSpPr>
        <p:spPr bwMode="auto">
          <a:xfrm>
            <a:off x="2690813"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66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0" name="Freeform 122"/>
          <p:cNvSpPr>
            <a:spLocks/>
          </p:cNvSpPr>
          <p:nvPr/>
        </p:nvSpPr>
        <p:spPr bwMode="auto">
          <a:xfrm>
            <a:off x="269557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515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1" name="Freeform 123"/>
          <p:cNvSpPr>
            <a:spLocks/>
          </p:cNvSpPr>
          <p:nvPr/>
        </p:nvSpPr>
        <p:spPr bwMode="auto">
          <a:xfrm>
            <a:off x="270192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424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2" name="Freeform 124"/>
          <p:cNvSpPr>
            <a:spLocks/>
          </p:cNvSpPr>
          <p:nvPr/>
        </p:nvSpPr>
        <p:spPr bwMode="auto">
          <a:xfrm>
            <a:off x="270668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2C2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3" name="Freeform 125"/>
          <p:cNvSpPr>
            <a:spLocks/>
          </p:cNvSpPr>
          <p:nvPr/>
        </p:nvSpPr>
        <p:spPr bwMode="auto">
          <a:xfrm>
            <a:off x="271303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1E1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4" name="Freeform 126"/>
          <p:cNvSpPr>
            <a:spLocks/>
          </p:cNvSpPr>
          <p:nvPr/>
        </p:nvSpPr>
        <p:spPr bwMode="auto">
          <a:xfrm>
            <a:off x="2717800"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80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5" name="Freeform 127"/>
          <p:cNvSpPr>
            <a:spLocks/>
          </p:cNvSpPr>
          <p:nvPr/>
        </p:nvSpPr>
        <p:spPr bwMode="auto">
          <a:xfrm>
            <a:off x="2724150"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6" name="Freeform 128"/>
          <p:cNvSpPr>
            <a:spLocks/>
          </p:cNvSpPr>
          <p:nvPr/>
        </p:nvSpPr>
        <p:spPr bwMode="auto">
          <a:xfrm>
            <a:off x="2728913"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7" name="Freeform 129"/>
          <p:cNvSpPr>
            <a:spLocks/>
          </p:cNvSpPr>
          <p:nvPr/>
        </p:nvSpPr>
        <p:spPr bwMode="auto">
          <a:xfrm>
            <a:off x="273367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8" name="Freeform 130"/>
          <p:cNvSpPr>
            <a:spLocks/>
          </p:cNvSpPr>
          <p:nvPr/>
        </p:nvSpPr>
        <p:spPr bwMode="auto">
          <a:xfrm>
            <a:off x="273843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19" name="Freeform 131"/>
          <p:cNvSpPr>
            <a:spLocks/>
          </p:cNvSpPr>
          <p:nvPr/>
        </p:nvSpPr>
        <p:spPr bwMode="auto">
          <a:xfrm>
            <a:off x="274478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0" name="Freeform 132"/>
          <p:cNvSpPr>
            <a:spLocks/>
          </p:cNvSpPr>
          <p:nvPr/>
        </p:nvSpPr>
        <p:spPr bwMode="auto">
          <a:xfrm>
            <a:off x="2751138"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1" name="Freeform 133"/>
          <p:cNvSpPr>
            <a:spLocks/>
          </p:cNvSpPr>
          <p:nvPr/>
        </p:nvSpPr>
        <p:spPr bwMode="auto">
          <a:xfrm>
            <a:off x="2755900"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2" name="Freeform 134"/>
          <p:cNvSpPr>
            <a:spLocks/>
          </p:cNvSpPr>
          <p:nvPr/>
        </p:nvSpPr>
        <p:spPr bwMode="auto">
          <a:xfrm>
            <a:off x="275907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3" name="Freeform 135"/>
          <p:cNvSpPr>
            <a:spLocks/>
          </p:cNvSpPr>
          <p:nvPr/>
        </p:nvSpPr>
        <p:spPr bwMode="auto">
          <a:xfrm>
            <a:off x="2765425" y="2000250"/>
            <a:ext cx="25400" cy="149225"/>
          </a:xfrm>
          <a:custGeom>
            <a:avLst/>
            <a:gdLst/>
            <a:ahLst/>
            <a:cxnLst>
              <a:cxn ang="0">
                <a:pos x="0" y="0"/>
              </a:cxn>
              <a:cxn ang="0">
                <a:pos x="16" y="0"/>
              </a:cxn>
              <a:cxn ang="0">
                <a:pos x="16" y="99"/>
              </a:cxn>
              <a:cxn ang="0">
                <a:pos x="0" y="99"/>
              </a:cxn>
              <a:cxn ang="0">
                <a:pos x="0" y="0"/>
              </a:cxn>
            </a:cxnLst>
            <a:rect l="0" t="0" r="r" b="b"/>
            <a:pathLst>
              <a:path w="17" h="100">
                <a:moveTo>
                  <a:pt x="0" y="0"/>
                </a:moveTo>
                <a:lnTo>
                  <a:pt x="16" y="0"/>
                </a:lnTo>
                <a:lnTo>
                  <a:pt x="16" y="99"/>
                </a:ln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4" name="Freeform 136"/>
          <p:cNvSpPr>
            <a:spLocks/>
          </p:cNvSpPr>
          <p:nvPr/>
        </p:nvSpPr>
        <p:spPr bwMode="auto">
          <a:xfrm>
            <a:off x="2770188" y="2000250"/>
            <a:ext cx="1587" cy="149225"/>
          </a:xfrm>
          <a:custGeom>
            <a:avLst/>
            <a:gdLst/>
            <a:ahLst/>
            <a:cxnLst>
              <a:cxn ang="0">
                <a:pos x="0" y="0"/>
              </a:cxn>
              <a:cxn ang="0">
                <a:pos x="0" y="99"/>
              </a:cxn>
              <a:cxn ang="0">
                <a:pos x="0" y="0"/>
              </a:cxn>
            </a:cxnLst>
            <a:rect l="0" t="0" r="r" b="b"/>
            <a:pathLst>
              <a:path w="1" h="100">
                <a:moveTo>
                  <a:pt x="0" y="0"/>
                </a:moveTo>
                <a:lnTo>
                  <a:pt x="0" y="9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5" name="Freeform 137"/>
          <p:cNvSpPr>
            <a:spLocks/>
          </p:cNvSpPr>
          <p:nvPr/>
        </p:nvSpPr>
        <p:spPr bwMode="auto">
          <a:xfrm>
            <a:off x="2563813" y="2000250"/>
            <a:ext cx="207962" cy="149225"/>
          </a:xfrm>
          <a:custGeom>
            <a:avLst/>
            <a:gdLst/>
            <a:ahLst/>
            <a:cxnLst>
              <a:cxn ang="0">
                <a:pos x="138" y="0"/>
              </a:cxn>
              <a:cxn ang="0">
                <a:pos x="0" y="0"/>
              </a:cxn>
              <a:cxn ang="0">
                <a:pos x="0" y="99"/>
              </a:cxn>
              <a:cxn ang="0">
                <a:pos x="138" y="99"/>
              </a:cxn>
              <a:cxn ang="0">
                <a:pos x="138" y="0"/>
              </a:cxn>
            </a:cxnLst>
            <a:rect l="0" t="0" r="r" b="b"/>
            <a:pathLst>
              <a:path w="139" h="100">
                <a:moveTo>
                  <a:pt x="138" y="0"/>
                </a:moveTo>
                <a:lnTo>
                  <a:pt x="0" y="0"/>
                </a:lnTo>
                <a:lnTo>
                  <a:pt x="0" y="99"/>
                </a:lnTo>
                <a:lnTo>
                  <a:pt x="138" y="99"/>
                </a:lnTo>
                <a:lnTo>
                  <a:pt x="138"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6" name="Freeform 138"/>
          <p:cNvSpPr>
            <a:spLocks/>
          </p:cNvSpPr>
          <p:nvPr/>
        </p:nvSpPr>
        <p:spPr bwMode="auto">
          <a:xfrm>
            <a:off x="2565400" y="4237038"/>
            <a:ext cx="25400" cy="149225"/>
          </a:xfrm>
          <a:custGeom>
            <a:avLst/>
            <a:gdLst/>
            <a:ahLst/>
            <a:cxnLst>
              <a:cxn ang="0">
                <a:pos x="16" y="99"/>
              </a:cxn>
              <a:cxn ang="0">
                <a:pos x="0" y="99"/>
              </a:cxn>
              <a:cxn ang="0">
                <a:pos x="0" y="0"/>
              </a:cxn>
              <a:cxn ang="0">
                <a:pos x="16" y="0"/>
              </a:cxn>
              <a:cxn ang="0">
                <a:pos x="16" y="99"/>
              </a:cxn>
            </a:cxnLst>
            <a:rect l="0" t="0" r="r" b="b"/>
            <a:pathLst>
              <a:path w="17" h="100">
                <a:moveTo>
                  <a:pt x="16" y="99"/>
                </a:moveTo>
                <a:lnTo>
                  <a:pt x="0" y="99"/>
                </a:lnTo>
                <a:lnTo>
                  <a:pt x="0" y="0"/>
                </a:lnTo>
                <a:lnTo>
                  <a:pt x="16" y="0"/>
                </a:lnTo>
                <a:lnTo>
                  <a:pt x="16"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7" name="Freeform 139"/>
          <p:cNvSpPr>
            <a:spLocks/>
          </p:cNvSpPr>
          <p:nvPr/>
        </p:nvSpPr>
        <p:spPr bwMode="auto">
          <a:xfrm>
            <a:off x="2565400" y="4237038"/>
            <a:ext cx="25400" cy="149225"/>
          </a:xfrm>
          <a:custGeom>
            <a:avLst/>
            <a:gdLst/>
            <a:ahLst/>
            <a:cxnLst>
              <a:cxn ang="0">
                <a:pos x="16" y="99"/>
              </a:cxn>
              <a:cxn ang="0">
                <a:pos x="0" y="99"/>
              </a:cxn>
              <a:cxn ang="0">
                <a:pos x="0" y="0"/>
              </a:cxn>
              <a:cxn ang="0">
                <a:pos x="16" y="0"/>
              </a:cxn>
              <a:cxn ang="0">
                <a:pos x="16" y="99"/>
              </a:cxn>
            </a:cxnLst>
            <a:rect l="0" t="0" r="r" b="b"/>
            <a:pathLst>
              <a:path w="17" h="100">
                <a:moveTo>
                  <a:pt x="16" y="99"/>
                </a:moveTo>
                <a:lnTo>
                  <a:pt x="0" y="99"/>
                </a:lnTo>
                <a:lnTo>
                  <a:pt x="0" y="0"/>
                </a:lnTo>
                <a:lnTo>
                  <a:pt x="16" y="0"/>
                </a:lnTo>
                <a:lnTo>
                  <a:pt x="16"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8" name="Freeform 140"/>
          <p:cNvSpPr>
            <a:spLocks/>
          </p:cNvSpPr>
          <p:nvPr/>
        </p:nvSpPr>
        <p:spPr bwMode="auto">
          <a:xfrm>
            <a:off x="256857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29" name="Freeform 141"/>
          <p:cNvSpPr>
            <a:spLocks/>
          </p:cNvSpPr>
          <p:nvPr/>
        </p:nvSpPr>
        <p:spPr bwMode="auto">
          <a:xfrm>
            <a:off x="257492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0" name="Freeform 142"/>
          <p:cNvSpPr>
            <a:spLocks/>
          </p:cNvSpPr>
          <p:nvPr/>
        </p:nvSpPr>
        <p:spPr bwMode="auto">
          <a:xfrm>
            <a:off x="2578100"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1" name="Freeform 143"/>
          <p:cNvSpPr>
            <a:spLocks/>
          </p:cNvSpPr>
          <p:nvPr/>
        </p:nvSpPr>
        <p:spPr bwMode="auto">
          <a:xfrm>
            <a:off x="2582863"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2" name="Freeform 144"/>
          <p:cNvSpPr>
            <a:spLocks/>
          </p:cNvSpPr>
          <p:nvPr/>
        </p:nvSpPr>
        <p:spPr bwMode="auto">
          <a:xfrm>
            <a:off x="2589213"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3" name="Freeform 145"/>
          <p:cNvSpPr>
            <a:spLocks/>
          </p:cNvSpPr>
          <p:nvPr/>
        </p:nvSpPr>
        <p:spPr bwMode="auto">
          <a:xfrm>
            <a:off x="259397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4" name="Freeform 146"/>
          <p:cNvSpPr>
            <a:spLocks/>
          </p:cNvSpPr>
          <p:nvPr/>
        </p:nvSpPr>
        <p:spPr bwMode="auto">
          <a:xfrm>
            <a:off x="260032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5" name="Freeform 147"/>
          <p:cNvSpPr>
            <a:spLocks/>
          </p:cNvSpPr>
          <p:nvPr/>
        </p:nvSpPr>
        <p:spPr bwMode="auto">
          <a:xfrm>
            <a:off x="260508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6" name="Freeform 148"/>
          <p:cNvSpPr>
            <a:spLocks/>
          </p:cNvSpPr>
          <p:nvPr/>
        </p:nvSpPr>
        <p:spPr bwMode="auto">
          <a:xfrm>
            <a:off x="2609850"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7" name="Freeform 149"/>
          <p:cNvSpPr>
            <a:spLocks/>
          </p:cNvSpPr>
          <p:nvPr/>
        </p:nvSpPr>
        <p:spPr bwMode="auto">
          <a:xfrm>
            <a:off x="2616200"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464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8" name="Freeform 150"/>
          <p:cNvSpPr>
            <a:spLocks/>
          </p:cNvSpPr>
          <p:nvPr/>
        </p:nvSpPr>
        <p:spPr bwMode="auto">
          <a:xfrm>
            <a:off x="2622550"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39" name="Freeform 151"/>
          <p:cNvSpPr>
            <a:spLocks/>
          </p:cNvSpPr>
          <p:nvPr/>
        </p:nvSpPr>
        <p:spPr bwMode="auto">
          <a:xfrm>
            <a:off x="2627313"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8D8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0" name="Freeform 152"/>
          <p:cNvSpPr>
            <a:spLocks/>
          </p:cNvSpPr>
          <p:nvPr/>
        </p:nvSpPr>
        <p:spPr bwMode="auto">
          <a:xfrm>
            <a:off x="263207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1" name="Freeform 153"/>
          <p:cNvSpPr>
            <a:spLocks/>
          </p:cNvSpPr>
          <p:nvPr/>
        </p:nvSpPr>
        <p:spPr bwMode="auto">
          <a:xfrm>
            <a:off x="263683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D4D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2" name="Freeform 154"/>
          <p:cNvSpPr>
            <a:spLocks/>
          </p:cNvSpPr>
          <p:nvPr/>
        </p:nvSpPr>
        <p:spPr bwMode="auto">
          <a:xfrm>
            <a:off x="264318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3" name="Freeform 155"/>
          <p:cNvSpPr>
            <a:spLocks/>
          </p:cNvSpPr>
          <p:nvPr/>
        </p:nvSpPr>
        <p:spPr bwMode="auto">
          <a:xfrm>
            <a:off x="264953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F1F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4" name="Freeform 156"/>
          <p:cNvSpPr>
            <a:spLocks/>
          </p:cNvSpPr>
          <p:nvPr/>
        </p:nvSpPr>
        <p:spPr bwMode="auto">
          <a:xfrm>
            <a:off x="2654300"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E2E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5" name="Freeform 157"/>
          <p:cNvSpPr>
            <a:spLocks/>
          </p:cNvSpPr>
          <p:nvPr/>
        </p:nvSpPr>
        <p:spPr bwMode="auto">
          <a:xfrm>
            <a:off x="2659063"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CCC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6" name="Freeform 158"/>
          <p:cNvSpPr>
            <a:spLocks/>
          </p:cNvSpPr>
          <p:nvPr/>
        </p:nvSpPr>
        <p:spPr bwMode="auto">
          <a:xfrm>
            <a:off x="266382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BEB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7" name="Freeform 159"/>
          <p:cNvSpPr>
            <a:spLocks/>
          </p:cNvSpPr>
          <p:nvPr/>
        </p:nvSpPr>
        <p:spPr bwMode="auto">
          <a:xfrm>
            <a:off x="266858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A8A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8" name="Freeform 160"/>
          <p:cNvSpPr>
            <a:spLocks/>
          </p:cNvSpPr>
          <p:nvPr/>
        </p:nvSpPr>
        <p:spPr bwMode="auto">
          <a:xfrm>
            <a:off x="267493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49" name="Freeform 161"/>
          <p:cNvSpPr>
            <a:spLocks/>
          </p:cNvSpPr>
          <p:nvPr/>
        </p:nvSpPr>
        <p:spPr bwMode="auto">
          <a:xfrm>
            <a:off x="2679700"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848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0" name="Freeform 162"/>
          <p:cNvSpPr>
            <a:spLocks/>
          </p:cNvSpPr>
          <p:nvPr/>
        </p:nvSpPr>
        <p:spPr bwMode="auto">
          <a:xfrm>
            <a:off x="2684463"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757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1" name="Freeform 163"/>
          <p:cNvSpPr>
            <a:spLocks/>
          </p:cNvSpPr>
          <p:nvPr/>
        </p:nvSpPr>
        <p:spPr bwMode="auto">
          <a:xfrm>
            <a:off x="2690813"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66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2" name="Freeform 164"/>
          <p:cNvSpPr>
            <a:spLocks/>
          </p:cNvSpPr>
          <p:nvPr/>
        </p:nvSpPr>
        <p:spPr bwMode="auto">
          <a:xfrm>
            <a:off x="269557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515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3" name="Freeform 165"/>
          <p:cNvSpPr>
            <a:spLocks/>
          </p:cNvSpPr>
          <p:nvPr/>
        </p:nvSpPr>
        <p:spPr bwMode="auto">
          <a:xfrm>
            <a:off x="270192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424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4" name="Freeform 166"/>
          <p:cNvSpPr>
            <a:spLocks/>
          </p:cNvSpPr>
          <p:nvPr/>
        </p:nvSpPr>
        <p:spPr bwMode="auto">
          <a:xfrm>
            <a:off x="270668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2C2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5" name="Freeform 167"/>
          <p:cNvSpPr>
            <a:spLocks/>
          </p:cNvSpPr>
          <p:nvPr/>
        </p:nvSpPr>
        <p:spPr bwMode="auto">
          <a:xfrm>
            <a:off x="271303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1E1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6" name="Freeform 168"/>
          <p:cNvSpPr>
            <a:spLocks/>
          </p:cNvSpPr>
          <p:nvPr/>
        </p:nvSpPr>
        <p:spPr bwMode="auto">
          <a:xfrm>
            <a:off x="2717800"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80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7" name="Freeform 169"/>
          <p:cNvSpPr>
            <a:spLocks/>
          </p:cNvSpPr>
          <p:nvPr/>
        </p:nvSpPr>
        <p:spPr bwMode="auto">
          <a:xfrm>
            <a:off x="2722563"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8" name="Freeform 170"/>
          <p:cNvSpPr>
            <a:spLocks/>
          </p:cNvSpPr>
          <p:nvPr/>
        </p:nvSpPr>
        <p:spPr bwMode="auto">
          <a:xfrm>
            <a:off x="2728913"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59" name="Freeform 171"/>
          <p:cNvSpPr>
            <a:spLocks/>
          </p:cNvSpPr>
          <p:nvPr/>
        </p:nvSpPr>
        <p:spPr bwMode="auto">
          <a:xfrm>
            <a:off x="273367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0" name="Freeform 172"/>
          <p:cNvSpPr>
            <a:spLocks/>
          </p:cNvSpPr>
          <p:nvPr/>
        </p:nvSpPr>
        <p:spPr bwMode="auto">
          <a:xfrm>
            <a:off x="273843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1" name="Freeform 173"/>
          <p:cNvSpPr>
            <a:spLocks/>
          </p:cNvSpPr>
          <p:nvPr/>
        </p:nvSpPr>
        <p:spPr bwMode="auto">
          <a:xfrm>
            <a:off x="274478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2" name="Freeform 174"/>
          <p:cNvSpPr>
            <a:spLocks/>
          </p:cNvSpPr>
          <p:nvPr/>
        </p:nvSpPr>
        <p:spPr bwMode="auto">
          <a:xfrm>
            <a:off x="2749550"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3" name="Freeform 175"/>
          <p:cNvSpPr>
            <a:spLocks/>
          </p:cNvSpPr>
          <p:nvPr/>
        </p:nvSpPr>
        <p:spPr bwMode="auto">
          <a:xfrm>
            <a:off x="2755900"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4" name="Freeform 176"/>
          <p:cNvSpPr>
            <a:spLocks/>
          </p:cNvSpPr>
          <p:nvPr/>
        </p:nvSpPr>
        <p:spPr bwMode="auto">
          <a:xfrm>
            <a:off x="2759075"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5" name="Freeform 177"/>
          <p:cNvSpPr>
            <a:spLocks/>
          </p:cNvSpPr>
          <p:nvPr/>
        </p:nvSpPr>
        <p:spPr bwMode="auto">
          <a:xfrm>
            <a:off x="2763838" y="4237038"/>
            <a:ext cx="25400" cy="149225"/>
          </a:xfrm>
          <a:custGeom>
            <a:avLst/>
            <a:gdLst/>
            <a:ahLst/>
            <a:cxnLst>
              <a:cxn ang="0">
                <a:pos x="0" y="99"/>
              </a:cxn>
              <a:cxn ang="0">
                <a:pos x="16" y="99"/>
              </a:cxn>
              <a:cxn ang="0">
                <a:pos x="16" y="0"/>
              </a:cxn>
              <a:cxn ang="0">
                <a:pos x="0" y="0"/>
              </a:cxn>
              <a:cxn ang="0">
                <a:pos x="0" y="99"/>
              </a:cxn>
            </a:cxnLst>
            <a:rect l="0" t="0" r="r" b="b"/>
            <a:pathLst>
              <a:path w="17" h="100">
                <a:moveTo>
                  <a:pt x="0" y="99"/>
                </a:moveTo>
                <a:lnTo>
                  <a:pt x="16" y="99"/>
                </a:lnTo>
                <a:lnTo>
                  <a:pt x="16" y="0"/>
                </a:ln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6" name="Freeform 178"/>
          <p:cNvSpPr>
            <a:spLocks/>
          </p:cNvSpPr>
          <p:nvPr/>
        </p:nvSpPr>
        <p:spPr bwMode="auto">
          <a:xfrm>
            <a:off x="2770188" y="4237038"/>
            <a:ext cx="1587" cy="149225"/>
          </a:xfrm>
          <a:custGeom>
            <a:avLst/>
            <a:gdLst/>
            <a:ahLst/>
            <a:cxnLst>
              <a:cxn ang="0">
                <a:pos x="0" y="99"/>
              </a:cxn>
              <a:cxn ang="0">
                <a:pos x="0" y="0"/>
              </a:cxn>
              <a:cxn ang="0">
                <a:pos x="0" y="99"/>
              </a:cxn>
            </a:cxnLst>
            <a:rect l="0" t="0" r="r" b="b"/>
            <a:pathLst>
              <a:path w="1" h="100">
                <a:moveTo>
                  <a:pt x="0" y="99"/>
                </a:moveTo>
                <a:lnTo>
                  <a:pt x="0" y="0"/>
                </a:lnTo>
                <a:lnTo>
                  <a:pt x="0" y="99"/>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7" name="Freeform 179"/>
          <p:cNvSpPr>
            <a:spLocks/>
          </p:cNvSpPr>
          <p:nvPr/>
        </p:nvSpPr>
        <p:spPr bwMode="auto">
          <a:xfrm>
            <a:off x="2563813" y="4237038"/>
            <a:ext cx="207962" cy="149225"/>
          </a:xfrm>
          <a:custGeom>
            <a:avLst/>
            <a:gdLst/>
            <a:ahLst/>
            <a:cxnLst>
              <a:cxn ang="0">
                <a:pos x="138" y="99"/>
              </a:cxn>
              <a:cxn ang="0">
                <a:pos x="0" y="99"/>
              </a:cxn>
              <a:cxn ang="0">
                <a:pos x="0" y="0"/>
              </a:cxn>
              <a:cxn ang="0">
                <a:pos x="138" y="0"/>
              </a:cxn>
              <a:cxn ang="0">
                <a:pos x="138" y="99"/>
              </a:cxn>
            </a:cxnLst>
            <a:rect l="0" t="0" r="r" b="b"/>
            <a:pathLst>
              <a:path w="139" h="100">
                <a:moveTo>
                  <a:pt x="138" y="99"/>
                </a:moveTo>
                <a:lnTo>
                  <a:pt x="0" y="99"/>
                </a:lnTo>
                <a:lnTo>
                  <a:pt x="0" y="0"/>
                </a:lnTo>
                <a:lnTo>
                  <a:pt x="138" y="0"/>
                </a:lnTo>
                <a:lnTo>
                  <a:pt x="138" y="99"/>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8" name="Freeform 180"/>
          <p:cNvSpPr>
            <a:spLocks/>
          </p:cNvSpPr>
          <p:nvPr/>
        </p:nvSpPr>
        <p:spPr bwMode="auto">
          <a:xfrm>
            <a:off x="244157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69" name="Freeform 181"/>
          <p:cNvSpPr>
            <a:spLocks/>
          </p:cNvSpPr>
          <p:nvPr/>
        </p:nvSpPr>
        <p:spPr bwMode="auto">
          <a:xfrm>
            <a:off x="244792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0" name="Freeform 182"/>
          <p:cNvSpPr>
            <a:spLocks/>
          </p:cNvSpPr>
          <p:nvPr/>
        </p:nvSpPr>
        <p:spPr bwMode="auto">
          <a:xfrm>
            <a:off x="245745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1" name="Freeform 183"/>
          <p:cNvSpPr>
            <a:spLocks/>
          </p:cNvSpPr>
          <p:nvPr/>
        </p:nvSpPr>
        <p:spPr bwMode="auto">
          <a:xfrm>
            <a:off x="247015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2" name="Freeform 184"/>
          <p:cNvSpPr>
            <a:spLocks/>
          </p:cNvSpPr>
          <p:nvPr/>
        </p:nvSpPr>
        <p:spPr bwMode="auto">
          <a:xfrm>
            <a:off x="247967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3" name="Freeform 185"/>
          <p:cNvSpPr>
            <a:spLocks/>
          </p:cNvSpPr>
          <p:nvPr/>
        </p:nvSpPr>
        <p:spPr bwMode="auto">
          <a:xfrm>
            <a:off x="249237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4" name="Freeform 186"/>
          <p:cNvSpPr>
            <a:spLocks/>
          </p:cNvSpPr>
          <p:nvPr/>
        </p:nvSpPr>
        <p:spPr bwMode="auto">
          <a:xfrm>
            <a:off x="2503488"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5" name="Freeform 187"/>
          <p:cNvSpPr>
            <a:spLocks/>
          </p:cNvSpPr>
          <p:nvPr/>
        </p:nvSpPr>
        <p:spPr bwMode="auto">
          <a:xfrm>
            <a:off x="251460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6" name="Freeform 188"/>
          <p:cNvSpPr>
            <a:spLocks/>
          </p:cNvSpPr>
          <p:nvPr/>
        </p:nvSpPr>
        <p:spPr bwMode="auto">
          <a:xfrm>
            <a:off x="2525713" y="1962150"/>
            <a:ext cx="26987"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7" name="Freeform 189"/>
          <p:cNvSpPr>
            <a:spLocks/>
          </p:cNvSpPr>
          <p:nvPr/>
        </p:nvSpPr>
        <p:spPr bwMode="auto">
          <a:xfrm>
            <a:off x="253682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8" name="Freeform 190"/>
          <p:cNvSpPr>
            <a:spLocks/>
          </p:cNvSpPr>
          <p:nvPr/>
        </p:nvSpPr>
        <p:spPr bwMode="auto">
          <a:xfrm>
            <a:off x="254952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79" name="Freeform 191"/>
          <p:cNvSpPr>
            <a:spLocks/>
          </p:cNvSpPr>
          <p:nvPr/>
        </p:nvSpPr>
        <p:spPr bwMode="auto">
          <a:xfrm>
            <a:off x="255905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464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0" name="Freeform 192"/>
          <p:cNvSpPr>
            <a:spLocks/>
          </p:cNvSpPr>
          <p:nvPr/>
        </p:nvSpPr>
        <p:spPr bwMode="auto">
          <a:xfrm>
            <a:off x="257175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1" name="Freeform 193"/>
          <p:cNvSpPr>
            <a:spLocks/>
          </p:cNvSpPr>
          <p:nvPr/>
        </p:nvSpPr>
        <p:spPr bwMode="auto">
          <a:xfrm>
            <a:off x="2582863"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8D8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2" name="Freeform 194"/>
          <p:cNvSpPr>
            <a:spLocks/>
          </p:cNvSpPr>
          <p:nvPr/>
        </p:nvSpPr>
        <p:spPr bwMode="auto">
          <a:xfrm>
            <a:off x="259397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3" name="Freeform 195"/>
          <p:cNvSpPr>
            <a:spLocks/>
          </p:cNvSpPr>
          <p:nvPr/>
        </p:nvSpPr>
        <p:spPr bwMode="auto">
          <a:xfrm>
            <a:off x="2605088"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D4D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4" name="Freeform 196"/>
          <p:cNvSpPr>
            <a:spLocks/>
          </p:cNvSpPr>
          <p:nvPr/>
        </p:nvSpPr>
        <p:spPr bwMode="auto">
          <a:xfrm>
            <a:off x="261620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5" name="Freeform 197"/>
          <p:cNvSpPr>
            <a:spLocks/>
          </p:cNvSpPr>
          <p:nvPr/>
        </p:nvSpPr>
        <p:spPr bwMode="auto">
          <a:xfrm>
            <a:off x="262890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F1F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6" name="Freeform 198"/>
          <p:cNvSpPr>
            <a:spLocks/>
          </p:cNvSpPr>
          <p:nvPr/>
        </p:nvSpPr>
        <p:spPr bwMode="auto">
          <a:xfrm>
            <a:off x="263842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E2E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7" name="Freeform 199"/>
          <p:cNvSpPr>
            <a:spLocks/>
          </p:cNvSpPr>
          <p:nvPr/>
        </p:nvSpPr>
        <p:spPr bwMode="auto">
          <a:xfrm>
            <a:off x="265112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CCC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8" name="Freeform 200"/>
          <p:cNvSpPr>
            <a:spLocks/>
          </p:cNvSpPr>
          <p:nvPr/>
        </p:nvSpPr>
        <p:spPr bwMode="auto">
          <a:xfrm>
            <a:off x="266065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BEB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89" name="Freeform 201"/>
          <p:cNvSpPr>
            <a:spLocks/>
          </p:cNvSpPr>
          <p:nvPr/>
        </p:nvSpPr>
        <p:spPr bwMode="auto">
          <a:xfrm>
            <a:off x="267335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A8A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0" name="Freeform 202"/>
          <p:cNvSpPr>
            <a:spLocks/>
          </p:cNvSpPr>
          <p:nvPr/>
        </p:nvSpPr>
        <p:spPr bwMode="auto">
          <a:xfrm>
            <a:off x="2684463"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1" name="Freeform 203"/>
          <p:cNvSpPr>
            <a:spLocks/>
          </p:cNvSpPr>
          <p:nvPr/>
        </p:nvSpPr>
        <p:spPr bwMode="auto">
          <a:xfrm>
            <a:off x="269557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848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2" name="Freeform 204"/>
          <p:cNvSpPr>
            <a:spLocks/>
          </p:cNvSpPr>
          <p:nvPr/>
        </p:nvSpPr>
        <p:spPr bwMode="auto">
          <a:xfrm>
            <a:off x="2706688"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757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3" name="Freeform 205"/>
          <p:cNvSpPr>
            <a:spLocks/>
          </p:cNvSpPr>
          <p:nvPr/>
        </p:nvSpPr>
        <p:spPr bwMode="auto">
          <a:xfrm>
            <a:off x="271780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66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4" name="Freeform 206"/>
          <p:cNvSpPr>
            <a:spLocks/>
          </p:cNvSpPr>
          <p:nvPr/>
        </p:nvSpPr>
        <p:spPr bwMode="auto">
          <a:xfrm>
            <a:off x="273050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515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5" name="Freeform 207"/>
          <p:cNvSpPr>
            <a:spLocks/>
          </p:cNvSpPr>
          <p:nvPr/>
        </p:nvSpPr>
        <p:spPr bwMode="auto">
          <a:xfrm>
            <a:off x="274002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424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6" name="Freeform 208"/>
          <p:cNvSpPr>
            <a:spLocks/>
          </p:cNvSpPr>
          <p:nvPr/>
        </p:nvSpPr>
        <p:spPr bwMode="auto">
          <a:xfrm>
            <a:off x="275272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2C2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7" name="Freeform 209"/>
          <p:cNvSpPr>
            <a:spLocks/>
          </p:cNvSpPr>
          <p:nvPr/>
        </p:nvSpPr>
        <p:spPr bwMode="auto">
          <a:xfrm>
            <a:off x="2763838"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1E1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8" name="Freeform 210"/>
          <p:cNvSpPr>
            <a:spLocks/>
          </p:cNvSpPr>
          <p:nvPr/>
        </p:nvSpPr>
        <p:spPr bwMode="auto">
          <a:xfrm>
            <a:off x="277495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80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699" name="Freeform 211"/>
          <p:cNvSpPr>
            <a:spLocks/>
          </p:cNvSpPr>
          <p:nvPr/>
        </p:nvSpPr>
        <p:spPr bwMode="auto">
          <a:xfrm>
            <a:off x="2786063"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0" name="Freeform 212"/>
          <p:cNvSpPr>
            <a:spLocks/>
          </p:cNvSpPr>
          <p:nvPr/>
        </p:nvSpPr>
        <p:spPr bwMode="auto">
          <a:xfrm>
            <a:off x="279717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1" name="Freeform 213"/>
          <p:cNvSpPr>
            <a:spLocks/>
          </p:cNvSpPr>
          <p:nvPr/>
        </p:nvSpPr>
        <p:spPr bwMode="auto">
          <a:xfrm>
            <a:off x="280987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2" name="Freeform 214"/>
          <p:cNvSpPr>
            <a:spLocks/>
          </p:cNvSpPr>
          <p:nvPr/>
        </p:nvSpPr>
        <p:spPr bwMode="auto">
          <a:xfrm>
            <a:off x="281940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3" name="Freeform 215"/>
          <p:cNvSpPr>
            <a:spLocks/>
          </p:cNvSpPr>
          <p:nvPr/>
        </p:nvSpPr>
        <p:spPr bwMode="auto">
          <a:xfrm>
            <a:off x="2832100"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4" name="Freeform 216"/>
          <p:cNvSpPr>
            <a:spLocks/>
          </p:cNvSpPr>
          <p:nvPr/>
        </p:nvSpPr>
        <p:spPr bwMode="auto">
          <a:xfrm>
            <a:off x="2843213"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5" name="Freeform 217"/>
          <p:cNvSpPr>
            <a:spLocks/>
          </p:cNvSpPr>
          <p:nvPr/>
        </p:nvSpPr>
        <p:spPr bwMode="auto">
          <a:xfrm>
            <a:off x="2854325"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6" name="Freeform 218"/>
          <p:cNvSpPr>
            <a:spLocks/>
          </p:cNvSpPr>
          <p:nvPr/>
        </p:nvSpPr>
        <p:spPr bwMode="auto">
          <a:xfrm>
            <a:off x="2865438" y="1962150"/>
            <a:ext cx="25400" cy="39688"/>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7" name="Freeform 219"/>
          <p:cNvSpPr>
            <a:spLocks/>
          </p:cNvSpPr>
          <p:nvPr/>
        </p:nvSpPr>
        <p:spPr bwMode="auto">
          <a:xfrm>
            <a:off x="2876550" y="1962150"/>
            <a:ext cx="25400" cy="39688"/>
          </a:xfrm>
          <a:custGeom>
            <a:avLst/>
            <a:gdLst/>
            <a:ahLst/>
            <a:cxnLst>
              <a:cxn ang="0">
                <a:pos x="0" y="0"/>
              </a:cxn>
              <a:cxn ang="0">
                <a:pos x="16" y="0"/>
              </a:cxn>
              <a:cxn ang="0">
                <a:pos x="16" y="25"/>
              </a:cxn>
              <a:cxn ang="0">
                <a:pos x="0" y="25"/>
              </a:cxn>
              <a:cxn ang="0">
                <a:pos x="0" y="0"/>
              </a:cxn>
            </a:cxnLst>
            <a:rect l="0" t="0" r="r" b="b"/>
            <a:pathLst>
              <a:path w="17" h="26">
                <a:moveTo>
                  <a:pt x="0" y="0"/>
                </a:moveTo>
                <a:lnTo>
                  <a:pt x="16" y="0"/>
                </a:lnTo>
                <a:lnTo>
                  <a:pt x="16" y="25"/>
                </a:lnTo>
                <a:lnTo>
                  <a:pt x="0" y="25"/>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8" name="Freeform 220"/>
          <p:cNvSpPr>
            <a:spLocks/>
          </p:cNvSpPr>
          <p:nvPr/>
        </p:nvSpPr>
        <p:spPr bwMode="auto">
          <a:xfrm>
            <a:off x="2887663" y="1962150"/>
            <a:ext cx="25400" cy="39688"/>
          </a:xfrm>
          <a:custGeom>
            <a:avLst/>
            <a:gdLst/>
            <a:ahLst/>
            <a:cxnLst>
              <a:cxn ang="0">
                <a:pos x="0" y="0"/>
              </a:cxn>
              <a:cxn ang="0">
                <a:pos x="16" y="0"/>
              </a:cxn>
              <a:cxn ang="0">
                <a:pos x="16" y="25"/>
              </a:cxn>
              <a:cxn ang="0">
                <a:pos x="0" y="25"/>
              </a:cxn>
              <a:cxn ang="0">
                <a:pos x="0" y="0"/>
              </a:cxn>
            </a:cxnLst>
            <a:rect l="0" t="0" r="r" b="b"/>
            <a:pathLst>
              <a:path w="17" h="26">
                <a:moveTo>
                  <a:pt x="0" y="0"/>
                </a:moveTo>
                <a:lnTo>
                  <a:pt x="16" y="0"/>
                </a:lnTo>
                <a:lnTo>
                  <a:pt x="16" y="25"/>
                </a:lnTo>
                <a:lnTo>
                  <a:pt x="0" y="25"/>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09" name="Freeform 221"/>
          <p:cNvSpPr>
            <a:spLocks/>
          </p:cNvSpPr>
          <p:nvPr/>
        </p:nvSpPr>
        <p:spPr bwMode="auto">
          <a:xfrm>
            <a:off x="2441575" y="1962150"/>
            <a:ext cx="454025" cy="39688"/>
          </a:xfrm>
          <a:custGeom>
            <a:avLst/>
            <a:gdLst/>
            <a:ahLst/>
            <a:cxnLst>
              <a:cxn ang="0">
                <a:pos x="0" y="0"/>
              </a:cxn>
              <a:cxn ang="0">
                <a:pos x="303" y="0"/>
              </a:cxn>
              <a:cxn ang="0">
                <a:pos x="303" y="25"/>
              </a:cxn>
              <a:cxn ang="0">
                <a:pos x="0" y="25"/>
              </a:cxn>
              <a:cxn ang="0">
                <a:pos x="0" y="0"/>
              </a:cxn>
            </a:cxnLst>
            <a:rect l="0" t="0" r="r" b="b"/>
            <a:pathLst>
              <a:path w="304" h="26">
                <a:moveTo>
                  <a:pt x="0" y="0"/>
                </a:moveTo>
                <a:lnTo>
                  <a:pt x="303" y="0"/>
                </a:lnTo>
                <a:lnTo>
                  <a:pt x="303" y="25"/>
                </a:lnTo>
                <a:lnTo>
                  <a:pt x="0" y="25"/>
                </a:lnTo>
                <a:lnTo>
                  <a:pt x="0"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0" name="Freeform 222"/>
          <p:cNvSpPr>
            <a:spLocks/>
          </p:cNvSpPr>
          <p:nvPr/>
        </p:nvSpPr>
        <p:spPr bwMode="auto">
          <a:xfrm>
            <a:off x="244157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1" name="Freeform 223"/>
          <p:cNvSpPr>
            <a:spLocks/>
          </p:cNvSpPr>
          <p:nvPr/>
        </p:nvSpPr>
        <p:spPr bwMode="auto">
          <a:xfrm>
            <a:off x="244792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2" name="Freeform 224"/>
          <p:cNvSpPr>
            <a:spLocks/>
          </p:cNvSpPr>
          <p:nvPr/>
        </p:nvSpPr>
        <p:spPr bwMode="auto">
          <a:xfrm>
            <a:off x="245745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3" name="Freeform 225"/>
          <p:cNvSpPr>
            <a:spLocks/>
          </p:cNvSpPr>
          <p:nvPr/>
        </p:nvSpPr>
        <p:spPr bwMode="auto">
          <a:xfrm>
            <a:off x="247015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4" name="Freeform 226"/>
          <p:cNvSpPr>
            <a:spLocks/>
          </p:cNvSpPr>
          <p:nvPr/>
        </p:nvSpPr>
        <p:spPr bwMode="auto">
          <a:xfrm>
            <a:off x="247967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5" name="Freeform 227"/>
          <p:cNvSpPr>
            <a:spLocks/>
          </p:cNvSpPr>
          <p:nvPr/>
        </p:nvSpPr>
        <p:spPr bwMode="auto">
          <a:xfrm>
            <a:off x="249237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6" name="Freeform 228"/>
          <p:cNvSpPr>
            <a:spLocks/>
          </p:cNvSpPr>
          <p:nvPr/>
        </p:nvSpPr>
        <p:spPr bwMode="auto">
          <a:xfrm>
            <a:off x="2503488"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7" name="Freeform 229"/>
          <p:cNvSpPr>
            <a:spLocks/>
          </p:cNvSpPr>
          <p:nvPr/>
        </p:nvSpPr>
        <p:spPr bwMode="auto">
          <a:xfrm>
            <a:off x="251460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8" name="Freeform 230"/>
          <p:cNvSpPr>
            <a:spLocks/>
          </p:cNvSpPr>
          <p:nvPr/>
        </p:nvSpPr>
        <p:spPr bwMode="auto">
          <a:xfrm>
            <a:off x="2525713" y="4384675"/>
            <a:ext cx="26987"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19" name="Freeform 231"/>
          <p:cNvSpPr>
            <a:spLocks/>
          </p:cNvSpPr>
          <p:nvPr/>
        </p:nvSpPr>
        <p:spPr bwMode="auto">
          <a:xfrm>
            <a:off x="253682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0" name="Freeform 232"/>
          <p:cNvSpPr>
            <a:spLocks/>
          </p:cNvSpPr>
          <p:nvPr/>
        </p:nvSpPr>
        <p:spPr bwMode="auto">
          <a:xfrm>
            <a:off x="254952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1" name="Freeform 233"/>
          <p:cNvSpPr>
            <a:spLocks/>
          </p:cNvSpPr>
          <p:nvPr/>
        </p:nvSpPr>
        <p:spPr bwMode="auto">
          <a:xfrm>
            <a:off x="255905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464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2" name="Freeform 234"/>
          <p:cNvSpPr>
            <a:spLocks/>
          </p:cNvSpPr>
          <p:nvPr/>
        </p:nvSpPr>
        <p:spPr bwMode="auto">
          <a:xfrm>
            <a:off x="257175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3" name="Freeform 235"/>
          <p:cNvSpPr>
            <a:spLocks/>
          </p:cNvSpPr>
          <p:nvPr/>
        </p:nvSpPr>
        <p:spPr bwMode="auto">
          <a:xfrm>
            <a:off x="258127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8D8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4" name="Freeform 236"/>
          <p:cNvSpPr>
            <a:spLocks/>
          </p:cNvSpPr>
          <p:nvPr/>
        </p:nvSpPr>
        <p:spPr bwMode="auto">
          <a:xfrm>
            <a:off x="259397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5" name="Freeform 237"/>
          <p:cNvSpPr>
            <a:spLocks/>
          </p:cNvSpPr>
          <p:nvPr/>
        </p:nvSpPr>
        <p:spPr bwMode="auto">
          <a:xfrm>
            <a:off x="2605088"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D4D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6" name="Freeform 238"/>
          <p:cNvSpPr>
            <a:spLocks/>
          </p:cNvSpPr>
          <p:nvPr/>
        </p:nvSpPr>
        <p:spPr bwMode="auto">
          <a:xfrm>
            <a:off x="261620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7" name="Freeform 239"/>
          <p:cNvSpPr>
            <a:spLocks/>
          </p:cNvSpPr>
          <p:nvPr/>
        </p:nvSpPr>
        <p:spPr bwMode="auto">
          <a:xfrm>
            <a:off x="262890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F1F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8" name="Freeform 240"/>
          <p:cNvSpPr>
            <a:spLocks/>
          </p:cNvSpPr>
          <p:nvPr/>
        </p:nvSpPr>
        <p:spPr bwMode="auto">
          <a:xfrm>
            <a:off x="263842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E2E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29" name="Freeform 241"/>
          <p:cNvSpPr>
            <a:spLocks/>
          </p:cNvSpPr>
          <p:nvPr/>
        </p:nvSpPr>
        <p:spPr bwMode="auto">
          <a:xfrm>
            <a:off x="265112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CCC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0" name="Freeform 242"/>
          <p:cNvSpPr>
            <a:spLocks/>
          </p:cNvSpPr>
          <p:nvPr/>
        </p:nvSpPr>
        <p:spPr bwMode="auto">
          <a:xfrm>
            <a:off x="266065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BEB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1" name="Freeform 243"/>
          <p:cNvSpPr>
            <a:spLocks/>
          </p:cNvSpPr>
          <p:nvPr/>
        </p:nvSpPr>
        <p:spPr bwMode="auto">
          <a:xfrm>
            <a:off x="267335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A8A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2" name="Freeform 244"/>
          <p:cNvSpPr>
            <a:spLocks/>
          </p:cNvSpPr>
          <p:nvPr/>
        </p:nvSpPr>
        <p:spPr bwMode="auto">
          <a:xfrm>
            <a:off x="2684463"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3" name="Freeform 245"/>
          <p:cNvSpPr>
            <a:spLocks/>
          </p:cNvSpPr>
          <p:nvPr/>
        </p:nvSpPr>
        <p:spPr bwMode="auto">
          <a:xfrm>
            <a:off x="269557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848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4" name="Freeform 246"/>
          <p:cNvSpPr>
            <a:spLocks/>
          </p:cNvSpPr>
          <p:nvPr/>
        </p:nvSpPr>
        <p:spPr bwMode="auto">
          <a:xfrm>
            <a:off x="2706688"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757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5" name="Freeform 247"/>
          <p:cNvSpPr>
            <a:spLocks/>
          </p:cNvSpPr>
          <p:nvPr/>
        </p:nvSpPr>
        <p:spPr bwMode="auto">
          <a:xfrm>
            <a:off x="271780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66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6" name="Freeform 248"/>
          <p:cNvSpPr>
            <a:spLocks/>
          </p:cNvSpPr>
          <p:nvPr/>
        </p:nvSpPr>
        <p:spPr bwMode="auto">
          <a:xfrm>
            <a:off x="273050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515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7" name="Freeform 249"/>
          <p:cNvSpPr>
            <a:spLocks/>
          </p:cNvSpPr>
          <p:nvPr/>
        </p:nvSpPr>
        <p:spPr bwMode="auto">
          <a:xfrm>
            <a:off x="274002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424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8" name="Freeform 250"/>
          <p:cNvSpPr>
            <a:spLocks/>
          </p:cNvSpPr>
          <p:nvPr/>
        </p:nvSpPr>
        <p:spPr bwMode="auto">
          <a:xfrm>
            <a:off x="275272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2C2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39" name="Freeform 251"/>
          <p:cNvSpPr>
            <a:spLocks/>
          </p:cNvSpPr>
          <p:nvPr/>
        </p:nvSpPr>
        <p:spPr bwMode="auto">
          <a:xfrm>
            <a:off x="276225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1E1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0" name="Freeform 252"/>
          <p:cNvSpPr>
            <a:spLocks/>
          </p:cNvSpPr>
          <p:nvPr/>
        </p:nvSpPr>
        <p:spPr bwMode="auto">
          <a:xfrm>
            <a:off x="277495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80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1" name="Freeform 253"/>
          <p:cNvSpPr>
            <a:spLocks/>
          </p:cNvSpPr>
          <p:nvPr/>
        </p:nvSpPr>
        <p:spPr bwMode="auto">
          <a:xfrm>
            <a:off x="2786063"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2" name="Freeform 254"/>
          <p:cNvSpPr>
            <a:spLocks/>
          </p:cNvSpPr>
          <p:nvPr/>
        </p:nvSpPr>
        <p:spPr bwMode="auto">
          <a:xfrm>
            <a:off x="279717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3" name="Freeform 255"/>
          <p:cNvSpPr>
            <a:spLocks/>
          </p:cNvSpPr>
          <p:nvPr/>
        </p:nvSpPr>
        <p:spPr bwMode="auto">
          <a:xfrm>
            <a:off x="280987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4" name="Freeform 256"/>
          <p:cNvSpPr>
            <a:spLocks/>
          </p:cNvSpPr>
          <p:nvPr/>
        </p:nvSpPr>
        <p:spPr bwMode="auto">
          <a:xfrm>
            <a:off x="281940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5" name="Freeform 257"/>
          <p:cNvSpPr>
            <a:spLocks/>
          </p:cNvSpPr>
          <p:nvPr/>
        </p:nvSpPr>
        <p:spPr bwMode="auto">
          <a:xfrm>
            <a:off x="283210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6" name="Freeform 258"/>
          <p:cNvSpPr>
            <a:spLocks/>
          </p:cNvSpPr>
          <p:nvPr/>
        </p:nvSpPr>
        <p:spPr bwMode="auto">
          <a:xfrm>
            <a:off x="2843213"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7" name="Freeform 259"/>
          <p:cNvSpPr>
            <a:spLocks/>
          </p:cNvSpPr>
          <p:nvPr/>
        </p:nvSpPr>
        <p:spPr bwMode="auto">
          <a:xfrm>
            <a:off x="2854325"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8" name="Freeform 260"/>
          <p:cNvSpPr>
            <a:spLocks/>
          </p:cNvSpPr>
          <p:nvPr/>
        </p:nvSpPr>
        <p:spPr bwMode="auto">
          <a:xfrm>
            <a:off x="2863850" y="4384675"/>
            <a:ext cx="25400" cy="38100"/>
          </a:xfrm>
          <a:custGeom>
            <a:avLst/>
            <a:gdLst/>
            <a:ahLst/>
            <a:cxnLst>
              <a:cxn ang="0">
                <a:pos x="16" y="24"/>
              </a:cxn>
              <a:cxn ang="0">
                <a:pos x="0" y="24"/>
              </a:cxn>
              <a:cxn ang="0">
                <a:pos x="0" y="0"/>
              </a:cxn>
              <a:cxn ang="0">
                <a:pos x="16" y="0"/>
              </a:cxn>
              <a:cxn ang="0">
                <a:pos x="16" y="24"/>
              </a:cxn>
            </a:cxnLst>
            <a:rect l="0" t="0" r="r" b="b"/>
            <a:pathLst>
              <a:path w="17" h="25">
                <a:moveTo>
                  <a:pt x="16" y="24"/>
                </a:moveTo>
                <a:lnTo>
                  <a:pt x="0" y="24"/>
                </a:lnTo>
                <a:lnTo>
                  <a:pt x="0" y="0"/>
                </a:lnTo>
                <a:lnTo>
                  <a:pt x="16" y="0"/>
                </a:lnTo>
                <a:lnTo>
                  <a:pt x="16"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49" name="Freeform 261"/>
          <p:cNvSpPr>
            <a:spLocks/>
          </p:cNvSpPr>
          <p:nvPr/>
        </p:nvSpPr>
        <p:spPr bwMode="auto">
          <a:xfrm>
            <a:off x="2876550" y="4384675"/>
            <a:ext cx="25400" cy="38100"/>
          </a:xfrm>
          <a:custGeom>
            <a:avLst/>
            <a:gdLst/>
            <a:ahLst/>
            <a:cxnLst>
              <a:cxn ang="0">
                <a:pos x="0" y="24"/>
              </a:cxn>
              <a:cxn ang="0">
                <a:pos x="16" y="24"/>
              </a:cxn>
              <a:cxn ang="0">
                <a:pos x="16" y="0"/>
              </a:cxn>
              <a:cxn ang="0">
                <a:pos x="0" y="0"/>
              </a:cxn>
              <a:cxn ang="0">
                <a:pos x="0" y="24"/>
              </a:cxn>
            </a:cxnLst>
            <a:rect l="0" t="0" r="r" b="b"/>
            <a:pathLst>
              <a:path w="17" h="25">
                <a:moveTo>
                  <a:pt x="0" y="24"/>
                </a:moveTo>
                <a:lnTo>
                  <a:pt x="16" y="24"/>
                </a:lnTo>
                <a:lnTo>
                  <a:pt x="16" y="0"/>
                </a:lnTo>
                <a:lnTo>
                  <a:pt x="0" y="0"/>
                </a:lnTo>
                <a:lnTo>
                  <a:pt x="0"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0" name="Freeform 262"/>
          <p:cNvSpPr>
            <a:spLocks/>
          </p:cNvSpPr>
          <p:nvPr/>
        </p:nvSpPr>
        <p:spPr bwMode="auto">
          <a:xfrm>
            <a:off x="2887663" y="4384675"/>
            <a:ext cx="25400" cy="38100"/>
          </a:xfrm>
          <a:custGeom>
            <a:avLst/>
            <a:gdLst/>
            <a:ahLst/>
            <a:cxnLst>
              <a:cxn ang="0">
                <a:pos x="0" y="24"/>
              </a:cxn>
              <a:cxn ang="0">
                <a:pos x="16" y="24"/>
              </a:cxn>
              <a:cxn ang="0">
                <a:pos x="16" y="0"/>
              </a:cxn>
              <a:cxn ang="0">
                <a:pos x="0" y="0"/>
              </a:cxn>
              <a:cxn ang="0">
                <a:pos x="0" y="24"/>
              </a:cxn>
            </a:cxnLst>
            <a:rect l="0" t="0" r="r" b="b"/>
            <a:pathLst>
              <a:path w="17" h="25">
                <a:moveTo>
                  <a:pt x="0" y="24"/>
                </a:moveTo>
                <a:lnTo>
                  <a:pt x="16" y="24"/>
                </a:lnTo>
                <a:lnTo>
                  <a:pt x="16" y="0"/>
                </a:lnTo>
                <a:lnTo>
                  <a:pt x="0" y="0"/>
                </a:lnTo>
                <a:lnTo>
                  <a:pt x="0" y="24"/>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1" name="Freeform 263"/>
          <p:cNvSpPr>
            <a:spLocks/>
          </p:cNvSpPr>
          <p:nvPr/>
        </p:nvSpPr>
        <p:spPr bwMode="auto">
          <a:xfrm>
            <a:off x="2441575" y="4384675"/>
            <a:ext cx="452438" cy="38100"/>
          </a:xfrm>
          <a:custGeom>
            <a:avLst/>
            <a:gdLst/>
            <a:ahLst/>
            <a:cxnLst>
              <a:cxn ang="0">
                <a:pos x="0" y="24"/>
              </a:cxn>
              <a:cxn ang="0">
                <a:pos x="302" y="24"/>
              </a:cxn>
              <a:cxn ang="0">
                <a:pos x="302" y="0"/>
              </a:cxn>
              <a:cxn ang="0">
                <a:pos x="0" y="0"/>
              </a:cxn>
              <a:cxn ang="0">
                <a:pos x="0" y="24"/>
              </a:cxn>
            </a:cxnLst>
            <a:rect l="0" t="0" r="r" b="b"/>
            <a:pathLst>
              <a:path w="303" h="25">
                <a:moveTo>
                  <a:pt x="0" y="24"/>
                </a:moveTo>
                <a:lnTo>
                  <a:pt x="302" y="24"/>
                </a:lnTo>
                <a:lnTo>
                  <a:pt x="302" y="0"/>
                </a:lnTo>
                <a:lnTo>
                  <a:pt x="0" y="0"/>
                </a:lnTo>
                <a:lnTo>
                  <a:pt x="0" y="24"/>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2" name="Freeform 264"/>
          <p:cNvSpPr>
            <a:spLocks/>
          </p:cNvSpPr>
          <p:nvPr/>
        </p:nvSpPr>
        <p:spPr bwMode="auto">
          <a:xfrm>
            <a:off x="2443163" y="1912938"/>
            <a:ext cx="41275" cy="38100"/>
          </a:xfrm>
          <a:custGeom>
            <a:avLst/>
            <a:gdLst/>
            <a:ahLst/>
            <a:cxnLst>
              <a:cxn ang="0">
                <a:pos x="27" y="0"/>
              </a:cxn>
              <a:cxn ang="0">
                <a:pos x="0" y="0"/>
              </a:cxn>
              <a:cxn ang="0">
                <a:pos x="0" y="24"/>
              </a:cxn>
              <a:cxn ang="0">
                <a:pos x="27" y="24"/>
              </a:cxn>
              <a:cxn ang="0">
                <a:pos x="27" y="0"/>
              </a:cxn>
            </a:cxnLst>
            <a:rect l="0" t="0" r="r" b="b"/>
            <a:pathLst>
              <a:path w="28" h="25">
                <a:moveTo>
                  <a:pt x="27" y="0"/>
                </a:moveTo>
                <a:lnTo>
                  <a:pt x="0" y="0"/>
                </a:lnTo>
                <a:lnTo>
                  <a:pt x="0" y="24"/>
                </a:lnTo>
                <a:lnTo>
                  <a:pt x="27" y="24"/>
                </a:lnTo>
                <a:lnTo>
                  <a:pt x="27" y="0"/>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3" name="Freeform 265"/>
          <p:cNvSpPr>
            <a:spLocks/>
          </p:cNvSpPr>
          <p:nvPr/>
        </p:nvSpPr>
        <p:spPr bwMode="auto">
          <a:xfrm>
            <a:off x="2459038"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4" name="Freeform 266"/>
          <p:cNvSpPr>
            <a:spLocks/>
          </p:cNvSpPr>
          <p:nvPr/>
        </p:nvSpPr>
        <p:spPr bwMode="auto">
          <a:xfrm>
            <a:off x="2482850"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5" name="Freeform 267"/>
          <p:cNvSpPr>
            <a:spLocks/>
          </p:cNvSpPr>
          <p:nvPr/>
        </p:nvSpPr>
        <p:spPr bwMode="auto">
          <a:xfrm>
            <a:off x="2505075"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6" name="Freeform 268"/>
          <p:cNvSpPr>
            <a:spLocks/>
          </p:cNvSpPr>
          <p:nvPr/>
        </p:nvSpPr>
        <p:spPr bwMode="auto">
          <a:xfrm>
            <a:off x="2528888" y="1912938"/>
            <a:ext cx="49212"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7" name="Freeform 269"/>
          <p:cNvSpPr>
            <a:spLocks/>
          </p:cNvSpPr>
          <p:nvPr/>
        </p:nvSpPr>
        <p:spPr bwMode="auto">
          <a:xfrm>
            <a:off x="2552700"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8" name="Freeform 270"/>
          <p:cNvSpPr>
            <a:spLocks/>
          </p:cNvSpPr>
          <p:nvPr/>
        </p:nvSpPr>
        <p:spPr bwMode="auto">
          <a:xfrm>
            <a:off x="2576513"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59" name="Freeform 271"/>
          <p:cNvSpPr>
            <a:spLocks/>
          </p:cNvSpPr>
          <p:nvPr/>
        </p:nvSpPr>
        <p:spPr bwMode="auto">
          <a:xfrm>
            <a:off x="2598738"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0" name="Freeform 272"/>
          <p:cNvSpPr>
            <a:spLocks/>
          </p:cNvSpPr>
          <p:nvPr/>
        </p:nvSpPr>
        <p:spPr bwMode="auto">
          <a:xfrm>
            <a:off x="2622550" y="1912938"/>
            <a:ext cx="46038" cy="38100"/>
          </a:xfrm>
          <a:custGeom>
            <a:avLst/>
            <a:gdLst/>
            <a:ahLst/>
            <a:cxnLst>
              <a:cxn ang="0">
                <a:pos x="30" y="0"/>
              </a:cxn>
              <a:cxn ang="0">
                <a:pos x="0" y="0"/>
              </a:cxn>
              <a:cxn ang="0">
                <a:pos x="0" y="24"/>
              </a:cxn>
              <a:cxn ang="0">
                <a:pos x="30" y="24"/>
              </a:cxn>
              <a:cxn ang="0">
                <a:pos x="30" y="0"/>
              </a:cxn>
            </a:cxnLst>
            <a:rect l="0" t="0" r="r" b="b"/>
            <a:pathLst>
              <a:path w="31" h="25">
                <a:moveTo>
                  <a:pt x="30" y="0"/>
                </a:moveTo>
                <a:lnTo>
                  <a:pt x="0" y="0"/>
                </a:lnTo>
                <a:lnTo>
                  <a:pt x="0" y="24"/>
                </a:lnTo>
                <a:lnTo>
                  <a:pt x="30" y="24"/>
                </a:lnTo>
                <a:lnTo>
                  <a:pt x="30" y="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1" name="Freeform 273"/>
          <p:cNvSpPr>
            <a:spLocks/>
          </p:cNvSpPr>
          <p:nvPr/>
        </p:nvSpPr>
        <p:spPr bwMode="auto">
          <a:xfrm>
            <a:off x="2644775"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2" name="Freeform 274"/>
          <p:cNvSpPr>
            <a:spLocks/>
          </p:cNvSpPr>
          <p:nvPr/>
        </p:nvSpPr>
        <p:spPr bwMode="auto">
          <a:xfrm>
            <a:off x="2667000"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3" name="Freeform 275"/>
          <p:cNvSpPr>
            <a:spLocks/>
          </p:cNvSpPr>
          <p:nvPr/>
        </p:nvSpPr>
        <p:spPr bwMode="auto">
          <a:xfrm>
            <a:off x="2690813"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4" name="Freeform 276"/>
          <p:cNvSpPr>
            <a:spLocks/>
          </p:cNvSpPr>
          <p:nvPr/>
        </p:nvSpPr>
        <p:spPr bwMode="auto">
          <a:xfrm>
            <a:off x="2713038"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5" name="Freeform 277"/>
          <p:cNvSpPr>
            <a:spLocks/>
          </p:cNvSpPr>
          <p:nvPr/>
        </p:nvSpPr>
        <p:spPr bwMode="auto">
          <a:xfrm>
            <a:off x="2736850"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6" name="Freeform 278"/>
          <p:cNvSpPr>
            <a:spLocks/>
          </p:cNvSpPr>
          <p:nvPr/>
        </p:nvSpPr>
        <p:spPr bwMode="auto">
          <a:xfrm>
            <a:off x="2759075" y="1912938"/>
            <a:ext cx="50800" cy="38100"/>
          </a:xfrm>
          <a:custGeom>
            <a:avLst/>
            <a:gdLst/>
            <a:ahLst/>
            <a:cxnLst>
              <a:cxn ang="0">
                <a:pos x="32" y="0"/>
              </a:cxn>
              <a:cxn ang="0">
                <a:pos x="0" y="0"/>
              </a:cxn>
              <a:cxn ang="0">
                <a:pos x="0" y="24"/>
              </a:cxn>
              <a:cxn ang="0">
                <a:pos x="32" y="24"/>
              </a:cxn>
              <a:cxn ang="0">
                <a:pos x="32" y="0"/>
              </a:cxn>
            </a:cxnLst>
            <a:rect l="0" t="0" r="r" b="b"/>
            <a:pathLst>
              <a:path w="33" h="25">
                <a:moveTo>
                  <a:pt x="32" y="0"/>
                </a:moveTo>
                <a:lnTo>
                  <a:pt x="0" y="0"/>
                </a:lnTo>
                <a:lnTo>
                  <a:pt x="0" y="24"/>
                </a:lnTo>
                <a:lnTo>
                  <a:pt x="32" y="24"/>
                </a:lnTo>
                <a:lnTo>
                  <a:pt x="32" y="0"/>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7" name="Freeform 279"/>
          <p:cNvSpPr>
            <a:spLocks/>
          </p:cNvSpPr>
          <p:nvPr/>
        </p:nvSpPr>
        <p:spPr bwMode="auto">
          <a:xfrm>
            <a:off x="2784475"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8" name="Freeform 280"/>
          <p:cNvSpPr>
            <a:spLocks/>
          </p:cNvSpPr>
          <p:nvPr/>
        </p:nvSpPr>
        <p:spPr bwMode="auto">
          <a:xfrm>
            <a:off x="2808288"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69" name="Freeform 281"/>
          <p:cNvSpPr>
            <a:spLocks/>
          </p:cNvSpPr>
          <p:nvPr/>
        </p:nvSpPr>
        <p:spPr bwMode="auto">
          <a:xfrm>
            <a:off x="2830513" y="19129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0" name="Freeform 282"/>
          <p:cNvSpPr>
            <a:spLocks/>
          </p:cNvSpPr>
          <p:nvPr/>
        </p:nvSpPr>
        <p:spPr bwMode="auto">
          <a:xfrm>
            <a:off x="2854325" y="1912938"/>
            <a:ext cx="41275" cy="38100"/>
          </a:xfrm>
          <a:custGeom>
            <a:avLst/>
            <a:gdLst/>
            <a:ahLst/>
            <a:cxnLst>
              <a:cxn ang="0">
                <a:pos x="0" y="0"/>
              </a:cxn>
              <a:cxn ang="0">
                <a:pos x="27" y="0"/>
              </a:cxn>
              <a:cxn ang="0">
                <a:pos x="27" y="24"/>
              </a:cxn>
              <a:cxn ang="0">
                <a:pos x="0" y="24"/>
              </a:cxn>
              <a:cxn ang="0">
                <a:pos x="0" y="0"/>
              </a:cxn>
            </a:cxnLst>
            <a:rect l="0" t="0" r="r" b="b"/>
            <a:pathLst>
              <a:path w="28" h="25">
                <a:moveTo>
                  <a:pt x="0" y="0"/>
                </a:moveTo>
                <a:lnTo>
                  <a:pt x="27" y="0"/>
                </a:lnTo>
                <a:lnTo>
                  <a:pt x="27" y="24"/>
                </a:lnTo>
                <a:lnTo>
                  <a:pt x="0" y="24"/>
                </a:lnTo>
                <a:lnTo>
                  <a:pt x="0" y="0"/>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1" name="Freeform 283"/>
          <p:cNvSpPr>
            <a:spLocks/>
          </p:cNvSpPr>
          <p:nvPr/>
        </p:nvSpPr>
        <p:spPr bwMode="auto">
          <a:xfrm>
            <a:off x="2876550" y="1912938"/>
            <a:ext cx="25400" cy="38100"/>
          </a:xfrm>
          <a:custGeom>
            <a:avLst/>
            <a:gdLst/>
            <a:ahLst/>
            <a:cxnLst>
              <a:cxn ang="0">
                <a:pos x="0" y="0"/>
              </a:cxn>
              <a:cxn ang="0">
                <a:pos x="16" y="0"/>
              </a:cxn>
              <a:cxn ang="0">
                <a:pos x="16" y="24"/>
              </a:cxn>
              <a:cxn ang="0">
                <a:pos x="0" y="24"/>
              </a:cxn>
              <a:cxn ang="0">
                <a:pos x="0" y="0"/>
              </a:cxn>
            </a:cxnLst>
            <a:rect l="0" t="0" r="r" b="b"/>
            <a:pathLst>
              <a:path w="17" h="25">
                <a:moveTo>
                  <a:pt x="0" y="0"/>
                </a:moveTo>
                <a:lnTo>
                  <a:pt x="16" y="0"/>
                </a:lnTo>
                <a:lnTo>
                  <a:pt x="16" y="24"/>
                </a:lnTo>
                <a:lnTo>
                  <a:pt x="0" y="24"/>
                </a:lnTo>
                <a:lnTo>
                  <a:pt x="0" y="0"/>
                </a:lnTo>
              </a:path>
            </a:pathLst>
          </a:custGeom>
          <a:solidFill>
            <a:srgbClr val="0000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2" name="Freeform 284"/>
          <p:cNvSpPr>
            <a:spLocks/>
          </p:cNvSpPr>
          <p:nvPr/>
        </p:nvSpPr>
        <p:spPr bwMode="auto">
          <a:xfrm>
            <a:off x="2443163" y="1912938"/>
            <a:ext cx="452437" cy="38100"/>
          </a:xfrm>
          <a:custGeom>
            <a:avLst/>
            <a:gdLst/>
            <a:ahLst/>
            <a:cxnLst>
              <a:cxn ang="0">
                <a:pos x="0" y="0"/>
              </a:cxn>
              <a:cxn ang="0">
                <a:pos x="302" y="0"/>
              </a:cxn>
              <a:cxn ang="0">
                <a:pos x="302" y="25"/>
              </a:cxn>
              <a:cxn ang="0">
                <a:pos x="0" y="25"/>
              </a:cxn>
              <a:cxn ang="0">
                <a:pos x="0" y="0"/>
              </a:cxn>
            </a:cxnLst>
            <a:rect l="0" t="0" r="r" b="b"/>
            <a:pathLst>
              <a:path w="303" h="26">
                <a:moveTo>
                  <a:pt x="0" y="0"/>
                </a:moveTo>
                <a:lnTo>
                  <a:pt x="302" y="0"/>
                </a:lnTo>
                <a:lnTo>
                  <a:pt x="302" y="25"/>
                </a:lnTo>
                <a:lnTo>
                  <a:pt x="0" y="25"/>
                </a:lnTo>
                <a:lnTo>
                  <a:pt x="0"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3" name="Freeform 285"/>
          <p:cNvSpPr>
            <a:spLocks/>
          </p:cNvSpPr>
          <p:nvPr/>
        </p:nvSpPr>
        <p:spPr bwMode="auto">
          <a:xfrm>
            <a:off x="2441575" y="4432300"/>
            <a:ext cx="41275" cy="41275"/>
          </a:xfrm>
          <a:custGeom>
            <a:avLst/>
            <a:gdLst/>
            <a:ahLst/>
            <a:cxnLst>
              <a:cxn ang="0">
                <a:pos x="27" y="26"/>
              </a:cxn>
              <a:cxn ang="0">
                <a:pos x="0" y="26"/>
              </a:cxn>
              <a:cxn ang="0">
                <a:pos x="0" y="0"/>
              </a:cxn>
              <a:cxn ang="0">
                <a:pos x="27" y="0"/>
              </a:cxn>
              <a:cxn ang="0">
                <a:pos x="27" y="26"/>
              </a:cxn>
            </a:cxnLst>
            <a:rect l="0" t="0" r="r" b="b"/>
            <a:pathLst>
              <a:path w="28" h="27">
                <a:moveTo>
                  <a:pt x="27" y="26"/>
                </a:moveTo>
                <a:lnTo>
                  <a:pt x="0" y="26"/>
                </a:lnTo>
                <a:lnTo>
                  <a:pt x="0" y="0"/>
                </a:lnTo>
                <a:lnTo>
                  <a:pt x="27" y="0"/>
                </a:lnTo>
                <a:lnTo>
                  <a:pt x="27" y="26"/>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4" name="Freeform 286"/>
          <p:cNvSpPr>
            <a:spLocks/>
          </p:cNvSpPr>
          <p:nvPr/>
        </p:nvSpPr>
        <p:spPr bwMode="auto">
          <a:xfrm>
            <a:off x="2457450" y="4432300"/>
            <a:ext cx="49213" cy="41275"/>
          </a:xfrm>
          <a:custGeom>
            <a:avLst/>
            <a:gdLst/>
            <a:ahLst/>
            <a:cxnLst>
              <a:cxn ang="0">
                <a:pos x="32" y="26"/>
              </a:cxn>
              <a:cxn ang="0">
                <a:pos x="0" y="26"/>
              </a:cxn>
              <a:cxn ang="0">
                <a:pos x="0" y="0"/>
              </a:cxn>
              <a:cxn ang="0">
                <a:pos x="32" y="0"/>
              </a:cxn>
              <a:cxn ang="0">
                <a:pos x="32" y="26"/>
              </a:cxn>
            </a:cxnLst>
            <a:rect l="0" t="0" r="r" b="b"/>
            <a:pathLst>
              <a:path w="33" h="27">
                <a:moveTo>
                  <a:pt x="32" y="26"/>
                </a:moveTo>
                <a:lnTo>
                  <a:pt x="0" y="26"/>
                </a:lnTo>
                <a:lnTo>
                  <a:pt x="0" y="0"/>
                </a:lnTo>
                <a:lnTo>
                  <a:pt x="32" y="0"/>
                </a:lnTo>
                <a:lnTo>
                  <a:pt x="32" y="26"/>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5" name="Freeform 287"/>
          <p:cNvSpPr>
            <a:spLocks/>
          </p:cNvSpPr>
          <p:nvPr/>
        </p:nvSpPr>
        <p:spPr bwMode="auto">
          <a:xfrm>
            <a:off x="2481263" y="4432300"/>
            <a:ext cx="49212" cy="41275"/>
          </a:xfrm>
          <a:custGeom>
            <a:avLst/>
            <a:gdLst/>
            <a:ahLst/>
            <a:cxnLst>
              <a:cxn ang="0">
                <a:pos x="32" y="26"/>
              </a:cxn>
              <a:cxn ang="0">
                <a:pos x="0" y="26"/>
              </a:cxn>
              <a:cxn ang="0">
                <a:pos x="0" y="0"/>
              </a:cxn>
              <a:cxn ang="0">
                <a:pos x="32" y="0"/>
              </a:cxn>
              <a:cxn ang="0">
                <a:pos x="32" y="26"/>
              </a:cxn>
            </a:cxnLst>
            <a:rect l="0" t="0" r="r" b="b"/>
            <a:pathLst>
              <a:path w="33" h="27">
                <a:moveTo>
                  <a:pt x="32" y="26"/>
                </a:moveTo>
                <a:lnTo>
                  <a:pt x="0" y="26"/>
                </a:lnTo>
                <a:lnTo>
                  <a:pt x="0" y="0"/>
                </a:lnTo>
                <a:lnTo>
                  <a:pt x="32" y="0"/>
                </a:lnTo>
                <a:lnTo>
                  <a:pt x="32" y="26"/>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6" name="Freeform 288"/>
          <p:cNvSpPr>
            <a:spLocks/>
          </p:cNvSpPr>
          <p:nvPr/>
        </p:nvSpPr>
        <p:spPr bwMode="auto">
          <a:xfrm>
            <a:off x="2505075"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7" name="Freeform 289"/>
          <p:cNvSpPr>
            <a:spLocks/>
          </p:cNvSpPr>
          <p:nvPr/>
        </p:nvSpPr>
        <p:spPr bwMode="auto">
          <a:xfrm>
            <a:off x="2528888" y="4432300"/>
            <a:ext cx="49212"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8" name="Freeform 290"/>
          <p:cNvSpPr>
            <a:spLocks/>
          </p:cNvSpPr>
          <p:nvPr/>
        </p:nvSpPr>
        <p:spPr bwMode="auto">
          <a:xfrm>
            <a:off x="2552700"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79" name="Freeform 291"/>
          <p:cNvSpPr>
            <a:spLocks/>
          </p:cNvSpPr>
          <p:nvPr/>
        </p:nvSpPr>
        <p:spPr bwMode="auto">
          <a:xfrm>
            <a:off x="2576513"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0" name="Freeform 292"/>
          <p:cNvSpPr>
            <a:spLocks/>
          </p:cNvSpPr>
          <p:nvPr/>
        </p:nvSpPr>
        <p:spPr bwMode="auto">
          <a:xfrm>
            <a:off x="2598738"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1" name="Freeform 293"/>
          <p:cNvSpPr>
            <a:spLocks/>
          </p:cNvSpPr>
          <p:nvPr/>
        </p:nvSpPr>
        <p:spPr bwMode="auto">
          <a:xfrm>
            <a:off x="2622550" y="4432300"/>
            <a:ext cx="46038" cy="41275"/>
          </a:xfrm>
          <a:custGeom>
            <a:avLst/>
            <a:gdLst/>
            <a:ahLst/>
            <a:cxnLst>
              <a:cxn ang="0">
                <a:pos x="30" y="26"/>
              </a:cxn>
              <a:cxn ang="0">
                <a:pos x="0" y="26"/>
              </a:cxn>
              <a:cxn ang="0">
                <a:pos x="0" y="0"/>
              </a:cxn>
              <a:cxn ang="0">
                <a:pos x="30" y="0"/>
              </a:cxn>
              <a:cxn ang="0">
                <a:pos x="30" y="26"/>
              </a:cxn>
            </a:cxnLst>
            <a:rect l="0" t="0" r="r" b="b"/>
            <a:pathLst>
              <a:path w="31" h="27">
                <a:moveTo>
                  <a:pt x="30" y="26"/>
                </a:moveTo>
                <a:lnTo>
                  <a:pt x="0" y="26"/>
                </a:lnTo>
                <a:lnTo>
                  <a:pt x="0" y="0"/>
                </a:lnTo>
                <a:lnTo>
                  <a:pt x="30" y="0"/>
                </a:lnTo>
                <a:lnTo>
                  <a:pt x="30" y="26"/>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2" name="Freeform 294"/>
          <p:cNvSpPr>
            <a:spLocks/>
          </p:cNvSpPr>
          <p:nvPr/>
        </p:nvSpPr>
        <p:spPr bwMode="auto">
          <a:xfrm>
            <a:off x="2644775"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3" name="Freeform 295"/>
          <p:cNvSpPr>
            <a:spLocks/>
          </p:cNvSpPr>
          <p:nvPr/>
        </p:nvSpPr>
        <p:spPr bwMode="auto">
          <a:xfrm>
            <a:off x="2667000"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4" name="Freeform 296"/>
          <p:cNvSpPr>
            <a:spLocks/>
          </p:cNvSpPr>
          <p:nvPr/>
        </p:nvSpPr>
        <p:spPr bwMode="auto">
          <a:xfrm>
            <a:off x="2690813"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5" name="Freeform 297"/>
          <p:cNvSpPr>
            <a:spLocks/>
          </p:cNvSpPr>
          <p:nvPr/>
        </p:nvSpPr>
        <p:spPr bwMode="auto">
          <a:xfrm>
            <a:off x="2713038"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6" name="Freeform 298"/>
          <p:cNvSpPr>
            <a:spLocks/>
          </p:cNvSpPr>
          <p:nvPr/>
        </p:nvSpPr>
        <p:spPr bwMode="auto">
          <a:xfrm>
            <a:off x="2736850"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7" name="Freeform 299"/>
          <p:cNvSpPr>
            <a:spLocks/>
          </p:cNvSpPr>
          <p:nvPr/>
        </p:nvSpPr>
        <p:spPr bwMode="auto">
          <a:xfrm>
            <a:off x="2759075" y="4432300"/>
            <a:ext cx="50800" cy="41275"/>
          </a:xfrm>
          <a:custGeom>
            <a:avLst/>
            <a:gdLst/>
            <a:ahLst/>
            <a:cxnLst>
              <a:cxn ang="0">
                <a:pos x="32" y="26"/>
              </a:cxn>
              <a:cxn ang="0">
                <a:pos x="0" y="26"/>
              </a:cxn>
              <a:cxn ang="0">
                <a:pos x="0" y="0"/>
              </a:cxn>
              <a:cxn ang="0">
                <a:pos x="32" y="0"/>
              </a:cxn>
              <a:cxn ang="0">
                <a:pos x="32" y="26"/>
              </a:cxn>
            </a:cxnLst>
            <a:rect l="0" t="0" r="r" b="b"/>
            <a:pathLst>
              <a:path w="33" h="27">
                <a:moveTo>
                  <a:pt x="32" y="26"/>
                </a:moveTo>
                <a:lnTo>
                  <a:pt x="0" y="26"/>
                </a:lnTo>
                <a:lnTo>
                  <a:pt x="0" y="0"/>
                </a:lnTo>
                <a:lnTo>
                  <a:pt x="32" y="0"/>
                </a:lnTo>
                <a:lnTo>
                  <a:pt x="32" y="26"/>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8" name="Freeform 300"/>
          <p:cNvSpPr>
            <a:spLocks/>
          </p:cNvSpPr>
          <p:nvPr/>
        </p:nvSpPr>
        <p:spPr bwMode="auto">
          <a:xfrm>
            <a:off x="2784475"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89" name="Freeform 301"/>
          <p:cNvSpPr>
            <a:spLocks/>
          </p:cNvSpPr>
          <p:nvPr/>
        </p:nvSpPr>
        <p:spPr bwMode="auto">
          <a:xfrm>
            <a:off x="2808288"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0" name="Freeform 302"/>
          <p:cNvSpPr>
            <a:spLocks/>
          </p:cNvSpPr>
          <p:nvPr/>
        </p:nvSpPr>
        <p:spPr bwMode="auto">
          <a:xfrm>
            <a:off x="2830513" y="4432300"/>
            <a:ext cx="47625" cy="41275"/>
          </a:xfrm>
          <a:custGeom>
            <a:avLst/>
            <a:gdLst/>
            <a:ahLst/>
            <a:cxnLst>
              <a:cxn ang="0">
                <a:pos x="31" y="26"/>
              </a:cxn>
              <a:cxn ang="0">
                <a:pos x="0" y="26"/>
              </a:cxn>
              <a:cxn ang="0">
                <a:pos x="0" y="0"/>
              </a:cxn>
              <a:cxn ang="0">
                <a:pos x="31" y="0"/>
              </a:cxn>
              <a:cxn ang="0">
                <a:pos x="31" y="26"/>
              </a:cxn>
            </a:cxnLst>
            <a:rect l="0" t="0" r="r" b="b"/>
            <a:pathLst>
              <a:path w="32" h="27">
                <a:moveTo>
                  <a:pt x="31" y="26"/>
                </a:moveTo>
                <a:lnTo>
                  <a:pt x="0" y="26"/>
                </a:lnTo>
                <a:lnTo>
                  <a:pt x="0" y="0"/>
                </a:lnTo>
                <a:lnTo>
                  <a:pt x="31" y="0"/>
                </a:lnTo>
                <a:lnTo>
                  <a:pt x="31" y="26"/>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1" name="Freeform 303"/>
          <p:cNvSpPr>
            <a:spLocks/>
          </p:cNvSpPr>
          <p:nvPr/>
        </p:nvSpPr>
        <p:spPr bwMode="auto">
          <a:xfrm>
            <a:off x="2854325" y="4432300"/>
            <a:ext cx="41275" cy="41275"/>
          </a:xfrm>
          <a:custGeom>
            <a:avLst/>
            <a:gdLst/>
            <a:ahLst/>
            <a:cxnLst>
              <a:cxn ang="0">
                <a:pos x="0" y="26"/>
              </a:cxn>
              <a:cxn ang="0">
                <a:pos x="27" y="26"/>
              </a:cxn>
              <a:cxn ang="0">
                <a:pos x="27" y="0"/>
              </a:cxn>
              <a:cxn ang="0">
                <a:pos x="0" y="0"/>
              </a:cxn>
              <a:cxn ang="0">
                <a:pos x="0" y="26"/>
              </a:cxn>
            </a:cxnLst>
            <a:rect l="0" t="0" r="r" b="b"/>
            <a:pathLst>
              <a:path w="28" h="27">
                <a:moveTo>
                  <a:pt x="0" y="26"/>
                </a:moveTo>
                <a:lnTo>
                  <a:pt x="27" y="26"/>
                </a:lnTo>
                <a:lnTo>
                  <a:pt x="27" y="0"/>
                </a:lnTo>
                <a:lnTo>
                  <a:pt x="0" y="0"/>
                </a:lnTo>
                <a:lnTo>
                  <a:pt x="0" y="26"/>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2" name="Freeform 304"/>
          <p:cNvSpPr>
            <a:spLocks/>
          </p:cNvSpPr>
          <p:nvPr/>
        </p:nvSpPr>
        <p:spPr bwMode="auto">
          <a:xfrm>
            <a:off x="2876550" y="4432300"/>
            <a:ext cx="25400" cy="41275"/>
          </a:xfrm>
          <a:custGeom>
            <a:avLst/>
            <a:gdLst/>
            <a:ahLst/>
            <a:cxnLst>
              <a:cxn ang="0">
                <a:pos x="0" y="26"/>
              </a:cxn>
              <a:cxn ang="0">
                <a:pos x="16" y="26"/>
              </a:cxn>
              <a:cxn ang="0">
                <a:pos x="16" y="0"/>
              </a:cxn>
              <a:cxn ang="0">
                <a:pos x="0" y="0"/>
              </a:cxn>
              <a:cxn ang="0">
                <a:pos x="0" y="26"/>
              </a:cxn>
            </a:cxnLst>
            <a:rect l="0" t="0" r="r" b="b"/>
            <a:pathLst>
              <a:path w="17" h="27">
                <a:moveTo>
                  <a:pt x="0" y="26"/>
                </a:moveTo>
                <a:lnTo>
                  <a:pt x="16" y="26"/>
                </a:lnTo>
                <a:lnTo>
                  <a:pt x="16" y="0"/>
                </a:lnTo>
                <a:lnTo>
                  <a:pt x="0" y="0"/>
                </a:lnTo>
                <a:lnTo>
                  <a:pt x="0" y="26"/>
                </a:lnTo>
              </a:path>
            </a:pathLst>
          </a:custGeom>
          <a:solidFill>
            <a:srgbClr val="0000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3" name="Freeform 305"/>
          <p:cNvSpPr>
            <a:spLocks/>
          </p:cNvSpPr>
          <p:nvPr/>
        </p:nvSpPr>
        <p:spPr bwMode="auto">
          <a:xfrm>
            <a:off x="2441575" y="4433888"/>
            <a:ext cx="454025" cy="39687"/>
          </a:xfrm>
          <a:custGeom>
            <a:avLst/>
            <a:gdLst/>
            <a:ahLst/>
            <a:cxnLst>
              <a:cxn ang="0">
                <a:pos x="0" y="25"/>
              </a:cxn>
              <a:cxn ang="0">
                <a:pos x="303" y="25"/>
              </a:cxn>
              <a:cxn ang="0">
                <a:pos x="303" y="0"/>
              </a:cxn>
              <a:cxn ang="0">
                <a:pos x="0" y="0"/>
              </a:cxn>
              <a:cxn ang="0">
                <a:pos x="0" y="25"/>
              </a:cxn>
            </a:cxnLst>
            <a:rect l="0" t="0" r="r" b="b"/>
            <a:pathLst>
              <a:path w="304" h="26">
                <a:moveTo>
                  <a:pt x="0" y="25"/>
                </a:moveTo>
                <a:lnTo>
                  <a:pt x="303" y="25"/>
                </a:lnTo>
                <a:lnTo>
                  <a:pt x="303" y="0"/>
                </a:lnTo>
                <a:lnTo>
                  <a:pt x="0" y="0"/>
                </a:lnTo>
                <a:lnTo>
                  <a:pt x="0" y="25"/>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4" name="Freeform 306"/>
          <p:cNvSpPr>
            <a:spLocks/>
          </p:cNvSpPr>
          <p:nvPr/>
        </p:nvSpPr>
        <p:spPr bwMode="auto">
          <a:xfrm>
            <a:off x="1322388" y="1566863"/>
            <a:ext cx="158750" cy="96837"/>
          </a:xfrm>
          <a:custGeom>
            <a:avLst/>
            <a:gdLst/>
            <a:ahLst/>
            <a:cxnLst>
              <a:cxn ang="0">
                <a:pos x="105" y="0"/>
              </a:cxn>
              <a:cxn ang="0">
                <a:pos x="97" y="0"/>
              </a:cxn>
              <a:cxn ang="0">
                <a:pos x="97" y="1"/>
              </a:cxn>
              <a:cxn ang="0">
                <a:pos x="89" y="2"/>
              </a:cxn>
              <a:cxn ang="0">
                <a:pos x="81" y="3"/>
              </a:cxn>
              <a:cxn ang="0">
                <a:pos x="73" y="4"/>
              </a:cxn>
              <a:cxn ang="0">
                <a:pos x="66" y="7"/>
              </a:cxn>
              <a:cxn ang="0">
                <a:pos x="59" y="9"/>
              </a:cxn>
              <a:cxn ang="0">
                <a:pos x="52" y="12"/>
              </a:cxn>
              <a:cxn ang="0">
                <a:pos x="45" y="15"/>
              </a:cxn>
              <a:cxn ang="0">
                <a:pos x="39" y="19"/>
              </a:cxn>
              <a:cxn ang="0">
                <a:pos x="33" y="24"/>
              </a:cxn>
              <a:cxn ang="0">
                <a:pos x="27" y="28"/>
              </a:cxn>
              <a:cxn ang="0">
                <a:pos x="22" y="33"/>
              </a:cxn>
              <a:cxn ang="0">
                <a:pos x="16" y="39"/>
              </a:cxn>
              <a:cxn ang="0">
                <a:pos x="11" y="45"/>
              </a:cxn>
              <a:cxn ang="0">
                <a:pos x="7" y="51"/>
              </a:cxn>
              <a:cxn ang="0">
                <a:pos x="3" y="57"/>
              </a:cxn>
              <a:cxn ang="0">
                <a:pos x="0" y="64"/>
              </a:cxn>
              <a:cxn ang="0">
                <a:pos x="3" y="61"/>
              </a:cxn>
              <a:cxn ang="0">
                <a:pos x="15" y="51"/>
              </a:cxn>
              <a:cxn ang="0">
                <a:pos x="26" y="42"/>
              </a:cxn>
              <a:cxn ang="0">
                <a:pos x="39" y="33"/>
              </a:cxn>
              <a:cxn ang="0">
                <a:pos x="52" y="24"/>
              </a:cxn>
              <a:cxn ang="0">
                <a:pos x="66" y="17"/>
              </a:cxn>
              <a:cxn ang="0">
                <a:pos x="79" y="10"/>
              </a:cxn>
              <a:cxn ang="0">
                <a:pos x="93" y="3"/>
              </a:cxn>
              <a:cxn ang="0">
                <a:pos x="105" y="0"/>
              </a:cxn>
            </a:cxnLst>
            <a:rect l="0" t="0" r="r" b="b"/>
            <a:pathLst>
              <a:path w="106" h="65">
                <a:moveTo>
                  <a:pt x="105" y="0"/>
                </a:moveTo>
                <a:lnTo>
                  <a:pt x="97" y="0"/>
                </a:lnTo>
                <a:lnTo>
                  <a:pt x="97" y="1"/>
                </a:lnTo>
                <a:lnTo>
                  <a:pt x="89" y="2"/>
                </a:lnTo>
                <a:lnTo>
                  <a:pt x="81" y="3"/>
                </a:lnTo>
                <a:lnTo>
                  <a:pt x="73" y="4"/>
                </a:lnTo>
                <a:lnTo>
                  <a:pt x="66" y="7"/>
                </a:lnTo>
                <a:lnTo>
                  <a:pt x="59" y="9"/>
                </a:lnTo>
                <a:lnTo>
                  <a:pt x="52" y="12"/>
                </a:lnTo>
                <a:lnTo>
                  <a:pt x="45" y="15"/>
                </a:lnTo>
                <a:lnTo>
                  <a:pt x="39" y="19"/>
                </a:lnTo>
                <a:lnTo>
                  <a:pt x="33" y="24"/>
                </a:lnTo>
                <a:lnTo>
                  <a:pt x="27" y="28"/>
                </a:lnTo>
                <a:lnTo>
                  <a:pt x="22" y="33"/>
                </a:lnTo>
                <a:lnTo>
                  <a:pt x="16" y="39"/>
                </a:lnTo>
                <a:lnTo>
                  <a:pt x="11" y="45"/>
                </a:lnTo>
                <a:lnTo>
                  <a:pt x="7" y="51"/>
                </a:lnTo>
                <a:lnTo>
                  <a:pt x="3" y="57"/>
                </a:lnTo>
                <a:lnTo>
                  <a:pt x="0" y="64"/>
                </a:lnTo>
                <a:lnTo>
                  <a:pt x="3" y="61"/>
                </a:lnTo>
                <a:lnTo>
                  <a:pt x="15" y="51"/>
                </a:lnTo>
                <a:lnTo>
                  <a:pt x="26" y="42"/>
                </a:lnTo>
                <a:lnTo>
                  <a:pt x="39" y="33"/>
                </a:lnTo>
                <a:lnTo>
                  <a:pt x="52" y="24"/>
                </a:lnTo>
                <a:lnTo>
                  <a:pt x="66" y="17"/>
                </a:lnTo>
                <a:lnTo>
                  <a:pt x="79" y="10"/>
                </a:lnTo>
                <a:lnTo>
                  <a:pt x="93" y="3"/>
                </a:lnTo>
                <a:lnTo>
                  <a:pt x="105"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5" name="Freeform 307"/>
          <p:cNvSpPr>
            <a:spLocks/>
          </p:cNvSpPr>
          <p:nvPr/>
        </p:nvSpPr>
        <p:spPr bwMode="auto">
          <a:xfrm>
            <a:off x="1309688" y="1566863"/>
            <a:ext cx="257175" cy="152400"/>
          </a:xfrm>
          <a:custGeom>
            <a:avLst/>
            <a:gdLst/>
            <a:ahLst/>
            <a:cxnLst>
              <a:cxn ang="0">
                <a:pos x="171" y="3"/>
              </a:cxn>
              <a:cxn ang="0">
                <a:pos x="171" y="0"/>
              </a:cxn>
              <a:cxn ang="0">
                <a:pos x="113" y="0"/>
              </a:cxn>
              <a:cxn ang="0">
                <a:pos x="103" y="3"/>
              </a:cxn>
              <a:cxn ang="0">
                <a:pos x="89" y="10"/>
              </a:cxn>
              <a:cxn ang="0">
                <a:pos x="75" y="17"/>
              </a:cxn>
              <a:cxn ang="0">
                <a:pos x="61" y="24"/>
              </a:cxn>
              <a:cxn ang="0">
                <a:pos x="48" y="32"/>
              </a:cxn>
              <a:cxn ang="0">
                <a:pos x="36" y="41"/>
              </a:cxn>
              <a:cxn ang="0">
                <a:pos x="24" y="51"/>
              </a:cxn>
              <a:cxn ang="0">
                <a:pos x="12" y="60"/>
              </a:cxn>
              <a:cxn ang="0">
                <a:pos x="10" y="63"/>
              </a:cxn>
              <a:cxn ang="0">
                <a:pos x="7" y="67"/>
              </a:cxn>
              <a:cxn ang="0">
                <a:pos x="6" y="72"/>
              </a:cxn>
              <a:cxn ang="0">
                <a:pos x="4" y="76"/>
              </a:cxn>
              <a:cxn ang="0">
                <a:pos x="3" y="81"/>
              </a:cxn>
              <a:cxn ang="0">
                <a:pos x="1" y="86"/>
              </a:cxn>
              <a:cxn ang="0">
                <a:pos x="0" y="90"/>
              </a:cxn>
              <a:cxn ang="0">
                <a:pos x="0" y="96"/>
              </a:cxn>
              <a:cxn ang="0">
                <a:pos x="0" y="101"/>
              </a:cxn>
              <a:cxn ang="0">
                <a:pos x="5" y="94"/>
              </a:cxn>
              <a:cxn ang="0">
                <a:pos x="14" y="84"/>
              </a:cxn>
              <a:cxn ang="0">
                <a:pos x="25" y="75"/>
              </a:cxn>
              <a:cxn ang="0">
                <a:pos x="36" y="65"/>
              </a:cxn>
              <a:cxn ang="0">
                <a:pos x="47" y="56"/>
              </a:cxn>
              <a:cxn ang="0">
                <a:pos x="59" y="48"/>
              </a:cxn>
              <a:cxn ang="0">
                <a:pos x="71" y="41"/>
              </a:cxn>
              <a:cxn ang="0">
                <a:pos x="84" y="33"/>
              </a:cxn>
              <a:cxn ang="0">
                <a:pos x="96" y="27"/>
              </a:cxn>
              <a:cxn ang="0">
                <a:pos x="110" y="21"/>
              </a:cxn>
              <a:cxn ang="0">
                <a:pos x="123" y="16"/>
              </a:cxn>
              <a:cxn ang="0">
                <a:pos x="137" y="11"/>
              </a:cxn>
              <a:cxn ang="0">
                <a:pos x="152" y="6"/>
              </a:cxn>
              <a:cxn ang="0">
                <a:pos x="166" y="3"/>
              </a:cxn>
              <a:cxn ang="0">
                <a:pos x="171" y="3"/>
              </a:cxn>
            </a:cxnLst>
            <a:rect l="0" t="0" r="r" b="b"/>
            <a:pathLst>
              <a:path w="172" h="102">
                <a:moveTo>
                  <a:pt x="171" y="3"/>
                </a:moveTo>
                <a:lnTo>
                  <a:pt x="171" y="0"/>
                </a:lnTo>
                <a:lnTo>
                  <a:pt x="113" y="0"/>
                </a:lnTo>
                <a:lnTo>
                  <a:pt x="103" y="3"/>
                </a:lnTo>
                <a:lnTo>
                  <a:pt x="89" y="10"/>
                </a:lnTo>
                <a:lnTo>
                  <a:pt x="75" y="17"/>
                </a:lnTo>
                <a:lnTo>
                  <a:pt x="61" y="24"/>
                </a:lnTo>
                <a:lnTo>
                  <a:pt x="48" y="32"/>
                </a:lnTo>
                <a:lnTo>
                  <a:pt x="36" y="41"/>
                </a:lnTo>
                <a:lnTo>
                  <a:pt x="24" y="51"/>
                </a:lnTo>
                <a:lnTo>
                  <a:pt x="12" y="60"/>
                </a:lnTo>
                <a:lnTo>
                  <a:pt x="10" y="63"/>
                </a:lnTo>
                <a:lnTo>
                  <a:pt x="7" y="67"/>
                </a:lnTo>
                <a:lnTo>
                  <a:pt x="6" y="72"/>
                </a:lnTo>
                <a:lnTo>
                  <a:pt x="4" y="76"/>
                </a:lnTo>
                <a:lnTo>
                  <a:pt x="3" y="81"/>
                </a:lnTo>
                <a:lnTo>
                  <a:pt x="1" y="86"/>
                </a:lnTo>
                <a:lnTo>
                  <a:pt x="0" y="90"/>
                </a:lnTo>
                <a:lnTo>
                  <a:pt x="0" y="96"/>
                </a:lnTo>
                <a:lnTo>
                  <a:pt x="0" y="101"/>
                </a:lnTo>
                <a:lnTo>
                  <a:pt x="5" y="94"/>
                </a:lnTo>
                <a:lnTo>
                  <a:pt x="14" y="84"/>
                </a:lnTo>
                <a:lnTo>
                  <a:pt x="25" y="75"/>
                </a:lnTo>
                <a:lnTo>
                  <a:pt x="36" y="65"/>
                </a:lnTo>
                <a:lnTo>
                  <a:pt x="47" y="56"/>
                </a:lnTo>
                <a:lnTo>
                  <a:pt x="59" y="48"/>
                </a:lnTo>
                <a:lnTo>
                  <a:pt x="71" y="41"/>
                </a:lnTo>
                <a:lnTo>
                  <a:pt x="84" y="33"/>
                </a:lnTo>
                <a:lnTo>
                  <a:pt x="96" y="27"/>
                </a:lnTo>
                <a:lnTo>
                  <a:pt x="110" y="21"/>
                </a:lnTo>
                <a:lnTo>
                  <a:pt x="123" y="16"/>
                </a:lnTo>
                <a:lnTo>
                  <a:pt x="137" y="11"/>
                </a:lnTo>
                <a:lnTo>
                  <a:pt x="152" y="6"/>
                </a:lnTo>
                <a:lnTo>
                  <a:pt x="166" y="3"/>
                </a:lnTo>
                <a:lnTo>
                  <a:pt x="171" y="3"/>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6" name="Freeform 308"/>
          <p:cNvSpPr>
            <a:spLocks/>
          </p:cNvSpPr>
          <p:nvPr/>
        </p:nvSpPr>
        <p:spPr bwMode="auto">
          <a:xfrm>
            <a:off x="1308100" y="1570038"/>
            <a:ext cx="258763" cy="193675"/>
          </a:xfrm>
          <a:custGeom>
            <a:avLst/>
            <a:gdLst/>
            <a:ahLst/>
            <a:cxnLst>
              <a:cxn ang="0">
                <a:pos x="172" y="0"/>
              </a:cxn>
              <a:cxn ang="0">
                <a:pos x="172" y="19"/>
              </a:cxn>
              <a:cxn ang="0">
                <a:pos x="171" y="19"/>
              </a:cxn>
              <a:cxn ang="0">
                <a:pos x="157" y="21"/>
              </a:cxn>
              <a:cxn ang="0">
                <a:pos x="144" y="25"/>
              </a:cxn>
              <a:cxn ang="0">
                <a:pos x="131" y="30"/>
              </a:cxn>
              <a:cxn ang="0">
                <a:pos x="118" y="34"/>
              </a:cxn>
              <a:cxn ang="0">
                <a:pos x="106" y="40"/>
              </a:cxn>
              <a:cxn ang="0">
                <a:pos x="93" y="46"/>
              </a:cxn>
              <a:cxn ang="0">
                <a:pos x="82" y="53"/>
              </a:cxn>
              <a:cxn ang="0">
                <a:pos x="71" y="60"/>
              </a:cxn>
              <a:cxn ang="0">
                <a:pos x="59" y="68"/>
              </a:cxn>
              <a:cxn ang="0">
                <a:pos x="48" y="76"/>
              </a:cxn>
              <a:cxn ang="0">
                <a:pos x="38" y="85"/>
              </a:cxn>
              <a:cxn ang="0">
                <a:pos x="29" y="94"/>
              </a:cxn>
              <a:cxn ang="0">
                <a:pos x="19" y="103"/>
              </a:cxn>
              <a:cxn ang="0">
                <a:pos x="11" y="114"/>
              </a:cxn>
              <a:cxn ang="0">
                <a:pos x="2" y="124"/>
              </a:cxn>
              <a:cxn ang="0">
                <a:pos x="0" y="128"/>
              </a:cxn>
              <a:cxn ang="0">
                <a:pos x="0" y="107"/>
              </a:cxn>
              <a:cxn ang="0">
                <a:pos x="0" y="104"/>
              </a:cxn>
              <a:cxn ang="0">
                <a:pos x="0" y="102"/>
              </a:cxn>
              <a:cxn ang="0">
                <a:pos x="0" y="100"/>
              </a:cxn>
              <a:cxn ang="0">
                <a:pos x="0" y="96"/>
              </a:cxn>
              <a:cxn ang="0">
                <a:pos x="5" y="91"/>
              </a:cxn>
              <a:cxn ang="0">
                <a:pos x="15" y="80"/>
              </a:cxn>
              <a:cxn ang="0">
                <a:pos x="26" y="71"/>
              </a:cxn>
              <a:cxn ang="0">
                <a:pos x="37" y="62"/>
              </a:cxn>
              <a:cxn ang="0">
                <a:pos x="48" y="52"/>
              </a:cxn>
              <a:cxn ang="0">
                <a:pos x="59" y="44"/>
              </a:cxn>
              <a:cxn ang="0">
                <a:pos x="72" y="37"/>
              </a:cxn>
              <a:cxn ang="0">
                <a:pos x="84" y="30"/>
              </a:cxn>
              <a:cxn ang="0">
                <a:pos x="97" y="23"/>
              </a:cxn>
              <a:cxn ang="0">
                <a:pos x="111" y="17"/>
              </a:cxn>
              <a:cxn ang="0">
                <a:pos x="124" y="12"/>
              </a:cxn>
              <a:cxn ang="0">
                <a:pos x="138" y="7"/>
              </a:cxn>
              <a:cxn ang="0">
                <a:pos x="153" y="3"/>
              </a:cxn>
              <a:cxn ang="0">
                <a:pos x="167" y="0"/>
              </a:cxn>
              <a:cxn ang="0">
                <a:pos x="172" y="0"/>
              </a:cxn>
            </a:cxnLst>
            <a:rect l="0" t="0" r="r" b="b"/>
            <a:pathLst>
              <a:path w="173" h="129">
                <a:moveTo>
                  <a:pt x="172" y="0"/>
                </a:moveTo>
                <a:lnTo>
                  <a:pt x="172" y="19"/>
                </a:lnTo>
                <a:lnTo>
                  <a:pt x="171" y="19"/>
                </a:lnTo>
                <a:lnTo>
                  <a:pt x="157" y="21"/>
                </a:lnTo>
                <a:lnTo>
                  <a:pt x="144" y="25"/>
                </a:lnTo>
                <a:lnTo>
                  <a:pt x="131" y="30"/>
                </a:lnTo>
                <a:lnTo>
                  <a:pt x="118" y="34"/>
                </a:lnTo>
                <a:lnTo>
                  <a:pt x="106" y="40"/>
                </a:lnTo>
                <a:lnTo>
                  <a:pt x="93" y="46"/>
                </a:lnTo>
                <a:lnTo>
                  <a:pt x="82" y="53"/>
                </a:lnTo>
                <a:lnTo>
                  <a:pt x="71" y="60"/>
                </a:lnTo>
                <a:lnTo>
                  <a:pt x="59" y="68"/>
                </a:lnTo>
                <a:lnTo>
                  <a:pt x="48" y="76"/>
                </a:lnTo>
                <a:lnTo>
                  <a:pt x="38" y="85"/>
                </a:lnTo>
                <a:lnTo>
                  <a:pt x="29" y="94"/>
                </a:lnTo>
                <a:lnTo>
                  <a:pt x="19" y="103"/>
                </a:lnTo>
                <a:lnTo>
                  <a:pt x="11" y="114"/>
                </a:lnTo>
                <a:lnTo>
                  <a:pt x="2" y="124"/>
                </a:lnTo>
                <a:lnTo>
                  <a:pt x="0" y="128"/>
                </a:lnTo>
                <a:lnTo>
                  <a:pt x="0" y="107"/>
                </a:lnTo>
                <a:lnTo>
                  <a:pt x="0" y="104"/>
                </a:lnTo>
                <a:lnTo>
                  <a:pt x="0" y="102"/>
                </a:lnTo>
                <a:lnTo>
                  <a:pt x="0" y="100"/>
                </a:lnTo>
                <a:lnTo>
                  <a:pt x="0" y="96"/>
                </a:lnTo>
                <a:lnTo>
                  <a:pt x="5" y="91"/>
                </a:lnTo>
                <a:lnTo>
                  <a:pt x="15" y="80"/>
                </a:lnTo>
                <a:lnTo>
                  <a:pt x="26" y="71"/>
                </a:lnTo>
                <a:lnTo>
                  <a:pt x="37" y="62"/>
                </a:lnTo>
                <a:lnTo>
                  <a:pt x="48" y="52"/>
                </a:lnTo>
                <a:lnTo>
                  <a:pt x="59" y="44"/>
                </a:lnTo>
                <a:lnTo>
                  <a:pt x="72" y="37"/>
                </a:lnTo>
                <a:lnTo>
                  <a:pt x="84" y="30"/>
                </a:lnTo>
                <a:lnTo>
                  <a:pt x="97" y="23"/>
                </a:lnTo>
                <a:lnTo>
                  <a:pt x="111" y="17"/>
                </a:lnTo>
                <a:lnTo>
                  <a:pt x="124" y="12"/>
                </a:lnTo>
                <a:lnTo>
                  <a:pt x="138" y="7"/>
                </a:lnTo>
                <a:lnTo>
                  <a:pt x="153" y="3"/>
                </a:lnTo>
                <a:lnTo>
                  <a:pt x="167" y="0"/>
                </a:lnTo>
                <a:lnTo>
                  <a:pt x="172"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7" name="Freeform 309"/>
          <p:cNvSpPr>
            <a:spLocks/>
          </p:cNvSpPr>
          <p:nvPr/>
        </p:nvSpPr>
        <p:spPr bwMode="auto">
          <a:xfrm>
            <a:off x="1308100" y="1598613"/>
            <a:ext cx="258763" cy="215900"/>
          </a:xfrm>
          <a:custGeom>
            <a:avLst/>
            <a:gdLst/>
            <a:ahLst/>
            <a:cxnLst>
              <a:cxn ang="0">
                <a:pos x="56" y="75"/>
              </a:cxn>
              <a:cxn ang="0">
                <a:pos x="59" y="67"/>
              </a:cxn>
              <a:cxn ang="0">
                <a:pos x="63" y="59"/>
              </a:cxn>
              <a:cxn ang="0">
                <a:pos x="69" y="51"/>
              </a:cxn>
              <a:cxn ang="0">
                <a:pos x="75" y="45"/>
              </a:cxn>
              <a:cxn ang="0">
                <a:pos x="83" y="40"/>
              </a:cxn>
              <a:cxn ang="0">
                <a:pos x="92" y="36"/>
              </a:cxn>
              <a:cxn ang="0">
                <a:pos x="101" y="34"/>
              </a:cxn>
              <a:cxn ang="0">
                <a:pos x="111" y="33"/>
              </a:cxn>
              <a:cxn ang="0">
                <a:pos x="111" y="34"/>
              </a:cxn>
              <a:cxn ang="0">
                <a:pos x="111" y="32"/>
              </a:cxn>
              <a:cxn ang="0">
                <a:pos x="127" y="32"/>
              </a:cxn>
              <a:cxn ang="0">
                <a:pos x="137" y="28"/>
              </a:cxn>
              <a:cxn ang="0">
                <a:pos x="149" y="24"/>
              </a:cxn>
              <a:cxn ang="0">
                <a:pos x="162" y="20"/>
              </a:cxn>
              <a:cxn ang="0">
                <a:pos x="172" y="19"/>
              </a:cxn>
              <a:cxn ang="0">
                <a:pos x="172" y="0"/>
              </a:cxn>
              <a:cxn ang="0">
                <a:pos x="171" y="0"/>
              </a:cxn>
              <a:cxn ang="0">
                <a:pos x="157" y="3"/>
              </a:cxn>
              <a:cxn ang="0">
                <a:pos x="144" y="6"/>
              </a:cxn>
              <a:cxn ang="0">
                <a:pos x="130" y="10"/>
              </a:cxn>
              <a:cxn ang="0">
                <a:pos x="118" y="16"/>
              </a:cxn>
              <a:cxn ang="0">
                <a:pos x="105" y="21"/>
              </a:cxn>
              <a:cxn ang="0">
                <a:pos x="93" y="27"/>
              </a:cxn>
              <a:cxn ang="0">
                <a:pos x="82" y="34"/>
              </a:cxn>
              <a:cxn ang="0">
                <a:pos x="71" y="41"/>
              </a:cxn>
              <a:cxn ang="0">
                <a:pos x="59" y="49"/>
              </a:cxn>
              <a:cxn ang="0">
                <a:pos x="48" y="57"/>
              </a:cxn>
              <a:cxn ang="0">
                <a:pos x="38" y="65"/>
              </a:cxn>
              <a:cxn ang="0">
                <a:pos x="28" y="74"/>
              </a:cxn>
              <a:cxn ang="0">
                <a:pos x="18" y="85"/>
              </a:cxn>
              <a:cxn ang="0">
                <a:pos x="11" y="95"/>
              </a:cxn>
              <a:cxn ang="0">
                <a:pos x="2" y="105"/>
              </a:cxn>
              <a:cxn ang="0">
                <a:pos x="0" y="108"/>
              </a:cxn>
              <a:cxn ang="0">
                <a:pos x="0" y="143"/>
              </a:cxn>
              <a:cxn ang="0">
                <a:pos x="3" y="136"/>
              </a:cxn>
              <a:cxn ang="0">
                <a:pos x="10" y="126"/>
              </a:cxn>
              <a:cxn ang="0">
                <a:pos x="17" y="116"/>
              </a:cxn>
              <a:cxn ang="0">
                <a:pos x="25" y="106"/>
              </a:cxn>
              <a:cxn ang="0">
                <a:pos x="33" y="97"/>
              </a:cxn>
              <a:cxn ang="0">
                <a:pos x="42" y="88"/>
              </a:cxn>
              <a:cxn ang="0">
                <a:pos x="51" y="80"/>
              </a:cxn>
              <a:cxn ang="0">
                <a:pos x="56" y="75"/>
              </a:cxn>
            </a:cxnLst>
            <a:rect l="0" t="0" r="r" b="b"/>
            <a:pathLst>
              <a:path w="173" h="144">
                <a:moveTo>
                  <a:pt x="56" y="75"/>
                </a:moveTo>
                <a:lnTo>
                  <a:pt x="59" y="67"/>
                </a:lnTo>
                <a:lnTo>
                  <a:pt x="63" y="59"/>
                </a:lnTo>
                <a:lnTo>
                  <a:pt x="69" y="51"/>
                </a:lnTo>
                <a:lnTo>
                  <a:pt x="75" y="45"/>
                </a:lnTo>
                <a:lnTo>
                  <a:pt x="83" y="40"/>
                </a:lnTo>
                <a:lnTo>
                  <a:pt x="92" y="36"/>
                </a:lnTo>
                <a:lnTo>
                  <a:pt x="101" y="34"/>
                </a:lnTo>
                <a:lnTo>
                  <a:pt x="111" y="33"/>
                </a:lnTo>
                <a:lnTo>
                  <a:pt x="111" y="34"/>
                </a:lnTo>
                <a:lnTo>
                  <a:pt x="111" y="32"/>
                </a:lnTo>
                <a:lnTo>
                  <a:pt x="127" y="32"/>
                </a:lnTo>
                <a:lnTo>
                  <a:pt x="137" y="28"/>
                </a:lnTo>
                <a:lnTo>
                  <a:pt x="149" y="24"/>
                </a:lnTo>
                <a:lnTo>
                  <a:pt x="162" y="20"/>
                </a:lnTo>
                <a:lnTo>
                  <a:pt x="172" y="19"/>
                </a:lnTo>
                <a:lnTo>
                  <a:pt x="172" y="0"/>
                </a:lnTo>
                <a:lnTo>
                  <a:pt x="171" y="0"/>
                </a:lnTo>
                <a:lnTo>
                  <a:pt x="157" y="3"/>
                </a:lnTo>
                <a:lnTo>
                  <a:pt x="144" y="6"/>
                </a:lnTo>
                <a:lnTo>
                  <a:pt x="130" y="10"/>
                </a:lnTo>
                <a:lnTo>
                  <a:pt x="118" y="16"/>
                </a:lnTo>
                <a:lnTo>
                  <a:pt x="105" y="21"/>
                </a:lnTo>
                <a:lnTo>
                  <a:pt x="93" y="27"/>
                </a:lnTo>
                <a:lnTo>
                  <a:pt x="82" y="34"/>
                </a:lnTo>
                <a:lnTo>
                  <a:pt x="71" y="41"/>
                </a:lnTo>
                <a:lnTo>
                  <a:pt x="59" y="49"/>
                </a:lnTo>
                <a:lnTo>
                  <a:pt x="48" y="57"/>
                </a:lnTo>
                <a:lnTo>
                  <a:pt x="38" y="65"/>
                </a:lnTo>
                <a:lnTo>
                  <a:pt x="28" y="74"/>
                </a:lnTo>
                <a:lnTo>
                  <a:pt x="18" y="85"/>
                </a:lnTo>
                <a:lnTo>
                  <a:pt x="11" y="95"/>
                </a:lnTo>
                <a:lnTo>
                  <a:pt x="2" y="105"/>
                </a:lnTo>
                <a:lnTo>
                  <a:pt x="0" y="108"/>
                </a:lnTo>
                <a:lnTo>
                  <a:pt x="0" y="143"/>
                </a:lnTo>
                <a:lnTo>
                  <a:pt x="3" y="136"/>
                </a:lnTo>
                <a:lnTo>
                  <a:pt x="10" y="126"/>
                </a:lnTo>
                <a:lnTo>
                  <a:pt x="17" y="116"/>
                </a:lnTo>
                <a:lnTo>
                  <a:pt x="25" y="106"/>
                </a:lnTo>
                <a:lnTo>
                  <a:pt x="33" y="97"/>
                </a:lnTo>
                <a:lnTo>
                  <a:pt x="42" y="88"/>
                </a:lnTo>
                <a:lnTo>
                  <a:pt x="51" y="80"/>
                </a:lnTo>
                <a:lnTo>
                  <a:pt x="56" y="75"/>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8" name="Freeform 310"/>
          <p:cNvSpPr>
            <a:spLocks/>
          </p:cNvSpPr>
          <p:nvPr/>
        </p:nvSpPr>
        <p:spPr bwMode="auto">
          <a:xfrm>
            <a:off x="1308100" y="1627188"/>
            <a:ext cx="258763" cy="241300"/>
          </a:xfrm>
          <a:custGeom>
            <a:avLst/>
            <a:gdLst/>
            <a:ahLst/>
            <a:cxnLst>
              <a:cxn ang="0">
                <a:pos x="56" y="56"/>
              </a:cxn>
              <a:cxn ang="0">
                <a:pos x="56" y="57"/>
              </a:cxn>
              <a:cxn ang="0">
                <a:pos x="55" y="59"/>
              </a:cxn>
              <a:cxn ang="0">
                <a:pos x="55" y="61"/>
              </a:cxn>
              <a:cxn ang="0">
                <a:pos x="54" y="63"/>
              </a:cxn>
              <a:cxn ang="0">
                <a:pos x="54" y="64"/>
              </a:cxn>
              <a:cxn ang="0">
                <a:pos x="54" y="66"/>
              </a:cxn>
              <a:cxn ang="0">
                <a:pos x="54" y="68"/>
              </a:cxn>
              <a:cxn ang="0">
                <a:pos x="54" y="70"/>
              </a:cxn>
              <a:cxn ang="0">
                <a:pos x="54" y="85"/>
              </a:cxn>
              <a:cxn ang="0">
                <a:pos x="40" y="100"/>
              </a:cxn>
              <a:cxn ang="0">
                <a:pos x="26" y="118"/>
              </a:cxn>
              <a:cxn ang="0">
                <a:pos x="14" y="138"/>
              </a:cxn>
              <a:cxn ang="0">
                <a:pos x="3" y="159"/>
              </a:cxn>
              <a:cxn ang="0">
                <a:pos x="3" y="160"/>
              </a:cxn>
              <a:cxn ang="0">
                <a:pos x="0" y="160"/>
              </a:cxn>
              <a:cxn ang="0">
                <a:pos x="0" y="123"/>
              </a:cxn>
              <a:cxn ang="0">
                <a:pos x="3" y="118"/>
              </a:cxn>
              <a:cxn ang="0">
                <a:pos x="10" y="107"/>
              </a:cxn>
              <a:cxn ang="0">
                <a:pos x="17" y="98"/>
              </a:cxn>
              <a:cxn ang="0">
                <a:pos x="24" y="88"/>
              </a:cxn>
              <a:cxn ang="0">
                <a:pos x="33" y="78"/>
              </a:cxn>
              <a:cxn ang="0">
                <a:pos x="41" y="69"/>
              </a:cxn>
              <a:cxn ang="0">
                <a:pos x="51" y="61"/>
              </a:cxn>
              <a:cxn ang="0">
                <a:pos x="56" y="56"/>
              </a:cxn>
              <a:cxn ang="0">
                <a:pos x="126" y="13"/>
              </a:cxn>
              <a:cxn ang="0">
                <a:pos x="172" y="13"/>
              </a:cxn>
              <a:cxn ang="0">
                <a:pos x="172" y="0"/>
              </a:cxn>
              <a:cxn ang="0">
                <a:pos x="162" y="2"/>
              </a:cxn>
              <a:cxn ang="0">
                <a:pos x="149" y="5"/>
              </a:cxn>
              <a:cxn ang="0">
                <a:pos x="137" y="10"/>
              </a:cxn>
              <a:cxn ang="0">
                <a:pos x="126" y="13"/>
              </a:cxn>
              <a:cxn ang="0">
                <a:pos x="54" y="70"/>
              </a:cxn>
              <a:cxn ang="0">
                <a:pos x="56" y="56"/>
              </a:cxn>
            </a:cxnLst>
            <a:rect l="0" t="0" r="r" b="b"/>
            <a:pathLst>
              <a:path w="173" h="161">
                <a:moveTo>
                  <a:pt x="56" y="56"/>
                </a:moveTo>
                <a:lnTo>
                  <a:pt x="56" y="57"/>
                </a:lnTo>
                <a:lnTo>
                  <a:pt x="55" y="59"/>
                </a:lnTo>
                <a:lnTo>
                  <a:pt x="55" y="61"/>
                </a:lnTo>
                <a:lnTo>
                  <a:pt x="54" y="63"/>
                </a:lnTo>
                <a:lnTo>
                  <a:pt x="54" y="64"/>
                </a:lnTo>
                <a:lnTo>
                  <a:pt x="54" y="66"/>
                </a:lnTo>
                <a:lnTo>
                  <a:pt x="54" y="68"/>
                </a:lnTo>
                <a:lnTo>
                  <a:pt x="54" y="70"/>
                </a:lnTo>
                <a:lnTo>
                  <a:pt x="54" y="85"/>
                </a:lnTo>
                <a:lnTo>
                  <a:pt x="40" y="100"/>
                </a:lnTo>
                <a:lnTo>
                  <a:pt x="26" y="118"/>
                </a:lnTo>
                <a:lnTo>
                  <a:pt x="14" y="138"/>
                </a:lnTo>
                <a:lnTo>
                  <a:pt x="3" y="159"/>
                </a:lnTo>
                <a:lnTo>
                  <a:pt x="3" y="160"/>
                </a:lnTo>
                <a:lnTo>
                  <a:pt x="0" y="160"/>
                </a:lnTo>
                <a:lnTo>
                  <a:pt x="0" y="123"/>
                </a:lnTo>
                <a:lnTo>
                  <a:pt x="3" y="118"/>
                </a:lnTo>
                <a:lnTo>
                  <a:pt x="10" y="107"/>
                </a:lnTo>
                <a:lnTo>
                  <a:pt x="17" y="98"/>
                </a:lnTo>
                <a:lnTo>
                  <a:pt x="24" y="88"/>
                </a:lnTo>
                <a:lnTo>
                  <a:pt x="33" y="78"/>
                </a:lnTo>
                <a:lnTo>
                  <a:pt x="41" y="69"/>
                </a:lnTo>
                <a:lnTo>
                  <a:pt x="51" y="61"/>
                </a:lnTo>
                <a:lnTo>
                  <a:pt x="56" y="56"/>
                </a:lnTo>
                <a:lnTo>
                  <a:pt x="126" y="13"/>
                </a:lnTo>
                <a:lnTo>
                  <a:pt x="172" y="13"/>
                </a:lnTo>
                <a:lnTo>
                  <a:pt x="172" y="0"/>
                </a:lnTo>
                <a:lnTo>
                  <a:pt x="162" y="2"/>
                </a:lnTo>
                <a:lnTo>
                  <a:pt x="149" y="5"/>
                </a:lnTo>
                <a:lnTo>
                  <a:pt x="137" y="10"/>
                </a:lnTo>
                <a:lnTo>
                  <a:pt x="126" y="13"/>
                </a:lnTo>
                <a:lnTo>
                  <a:pt x="54" y="70"/>
                </a:lnTo>
                <a:lnTo>
                  <a:pt x="56" y="56"/>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799" name="Freeform 311"/>
          <p:cNvSpPr>
            <a:spLocks/>
          </p:cNvSpPr>
          <p:nvPr/>
        </p:nvSpPr>
        <p:spPr bwMode="auto">
          <a:xfrm>
            <a:off x="1311275" y="1752600"/>
            <a:ext cx="79375" cy="115888"/>
          </a:xfrm>
          <a:custGeom>
            <a:avLst/>
            <a:gdLst/>
            <a:ahLst/>
            <a:cxnLst>
              <a:cxn ang="0">
                <a:pos x="21" y="76"/>
              </a:cxn>
              <a:cxn ang="0">
                <a:pos x="0" y="76"/>
              </a:cxn>
              <a:cxn ang="0">
                <a:pos x="0" y="75"/>
              </a:cxn>
              <a:cxn ang="0">
                <a:pos x="11" y="53"/>
              </a:cxn>
              <a:cxn ang="0">
                <a:pos x="22" y="34"/>
              </a:cxn>
              <a:cxn ang="0">
                <a:pos x="37" y="15"/>
              </a:cxn>
              <a:cxn ang="0">
                <a:pos x="52" y="0"/>
              </a:cxn>
              <a:cxn ang="0">
                <a:pos x="52" y="27"/>
              </a:cxn>
              <a:cxn ang="0">
                <a:pos x="39" y="44"/>
              </a:cxn>
              <a:cxn ang="0">
                <a:pos x="27" y="62"/>
              </a:cxn>
              <a:cxn ang="0">
                <a:pos x="21" y="76"/>
              </a:cxn>
            </a:cxnLst>
            <a:rect l="0" t="0" r="r" b="b"/>
            <a:pathLst>
              <a:path w="53" h="77">
                <a:moveTo>
                  <a:pt x="21" y="76"/>
                </a:moveTo>
                <a:lnTo>
                  <a:pt x="0" y="76"/>
                </a:lnTo>
                <a:lnTo>
                  <a:pt x="0" y="75"/>
                </a:lnTo>
                <a:lnTo>
                  <a:pt x="11" y="53"/>
                </a:lnTo>
                <a:lnTo>
                  <a:pt x="22" y="34"/>
                </a:lnTo>
                <a:lnTo>
                  <a:pt x="37" y="15"/>
                </a:lnTo>
                <a:lnTo>
                  <a:pt x="52" y="0"/>
                </a:lnTo>
                <a:lnTo>
                  <a:pt x="52" y="27"/>
                </a:lnTo>
                <a:lnTo>
                  <a:pt x="39" y="44"/>
                </a:lnTo>
                <a:lnTo>
                  <a:pt x="27" y="62"/>
                </a:lnTo>
                <a:lnTo>
                  <a:pt x="21" y="76"/>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0" name="Freeform 312"/>
          <p:cNvSpPr>
            <a:spLocks/>
          </p:cNvSpPr>
          <p:nvPr/>
        </p:nvSpPr>
        <p:spPr bwMode="auto">
          <a:xfrm>
            <a:off x="1343025" y="1792288"/>
            <a:ext cx="47625" cy="76200"/>
          </a:xfrm>
          <a:custGeom>
            <a:avLst/>
            <a:gdLst/>
            <a:ahLst/>
            <a:cxnLst>
              <a:cxn ang="0">
                <a:pos x="20" y="50"/>
              </a:cxn>
              <a:cxn ang="0">
                <a:pos x="0" y="50"/>
              </a:cxn>
              <a:cxn ang="0">
                <a:pos x="6" y="36"/>
              </a:cxn>
              <a:cxn ang="0">
                <a:pos x="16" y="18"/>
              </a:cxn>
              <a:cxn ang="0">
                <a:pos x="29" y="0"/>
              </a:cxn>
              <a:cxn ang="0">
                <a:pos x="30" y="0"/>
              </a:cxn>
              <a:cxn ang="0">
                <a:pos x="30" y="32"/>
              </a:cxn>
              <a:cxn ang="0">
                <a:pos x="22" y="46"/>
              </a:cxn>
              <a:cxn ang="0">
                <a:pos x="20" y="50"/>
              </a:cxn>
            </a:cxnLst>
            <a:rect l="0" t="0" r="r" b="b"/>
            <a:pathLst>
              <a:path w="31" h="51">
                <a:moveTo>
                  <a:pt x="20" y="50"/>
                </a:moveTo>
                <a:lnTo>
                  <a:pt x="0" y="50"/>
                </a:lnTo>
                <a:lnTo>
                  <a:pt x="6" y="36"/>
                </a:lnTo>
                <a:lnTo>
                  <a:pt x="16" y="18"/>
                </a:lnTo>
                <a:lnTo>
                  <a:pt x="29" y="0"/>
                </a:lnTo>
                <a:lnTo>
                  <a:pt x="30" y="0"/>
                </a:lnTo>
                <a:lnTo>
                  <a:pt x="30" y="32"/>
                </a:lnTo>
                <a:lnTo>
                  <a:pt x="22" y="46"/>
                </a:lnTo>
                <a:lnTo>
                  <a:pt x="20" y="5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1" name="Freeform 313"/>
          <p:cNvSpPr>
            <a:spLocks/>
          </p:cNvSpPr>
          <p:nvPr/>
        </p:nvSpPr>
        <p:spPr bwMode="auto">
          <a:xfrm>
            <a:off x="1373188" y="1839913"/>
            <a:ext cx="25400" cy="28575"/>
          </a:xfrm>
          <a:custGeom>
            <a:avLst/>
            <a:gdLst/>
            <a:ahLst/>
            <a:cxnLst>
              <a:cxn ang="0">
                <a:pos x="0" y="18"/>
              </a:cxn>
              <a:cxn ang="0">
                <a:pos x="16" y="18"/>
              </a:cxn>
              <a:cxn ang="0">
                <a:pos x="16" y="0"/>
              </a:cxn>
              <a:cxn ang="0">
                <a:pos x="3" y="13"/>
              </a:cxn>
              <a:cxn ang="0">
                <a:pos x="0" y="18"/>
              </a:cxn>
            </a:cxnLst>
            <a:rect l="0" t="0" r="r" b="b"/>
            <a:pathLst>
              <a:path w="17" h="19">
                <a:moveTo>
                  <a:pt x="0" y="18"/>
                </a:moveTo>
                <a:lnTo>
                  <a:pt x="16" y="18"/>
                </a:lnTo>
                <a:lnTo>
                  <a:pt x="16" y="0"/>
                </a:lnTo>
                <a:lnTo>
                  <a:pt x="3" y="13"/>
                </a:lnTo>
                <a:lnTo>
                  <a:pt x="0" y="18"/>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2" name="Freeform 314"/>
          <p:cNvSpPr>
            <a:spLocks/>
          </p:cNvSpPr>
          <p:nvPr/>
        </p:nvSpPr>
        <p:spPr bwMode="auto">
          <a:xfrm>
            <a:off x="1306513" y="1566863"/>
            <a:ext cx="258762" cy="301625"/>
          </a:xfrm>
          <a:custGeom>
            <a:avLst/>
            <a:gdLst/>
            <a:ahLst/>
            <a:cxnLst>
              <a:cxn ang="0">
                <a:pos x="55" y="110"/>
              </a:cxn>
              <a:cxn ang="0">
                <a:pos x="56" y="99"/>
              </a:cxn>
              <a:cxn ang="0">
                <a:pos x="59" y="88"/>
              </a:cxn>
              <a:cxn ang="0">
                <a:pos x="64" y="79"/>
              </a:cxn>
              <a:cxn ang="0">
                <a:pos x="71" y="70"/>
              </a:cxn>
              <a:cxn ang="0">
                <a:pos x="79" y="64"/>
              </a:cxn>
              <a:cxn ang="0">
                <a:pos x="89" y="58"/>
              </a:cxn>
              <a:cxn ang="0">
                <a:pos x="100" y="55"/>
              </a:cxn>
              <a:cxn ang="0">
                <a:pos x="111" y="54"/>
              </a:cxn>
              <a:cxn ang="0">
                <a:pos x="111" y="55"/>
              </a:cxn>
              <a:cxn ang="0">
                <a:pos x="111" y="53"/>
              </a:cxn>
              <a:cxn ang="0">
                <a:pos x="172" y="53"/>
              </a:cxn>
              <a:cxn ang="0">
                <a:pos x="172" y="0"/>
              </a:cxn>
              <a:cxn ang="0">
                <a:pos x="108" y="0"/>
              </a:cxn>
              <a:cxn ang="0">
                <a:pos x="108" y="1"/>
              </a:cxn>
              <a:cxn ang="0">
                <a:pos x="97" y="2"/>
              </a:cxn>
              <a:cxn ang="0">
                <a:pos x="86" y="3"/>
              </a:cxn>
              <a:cxn ang="0">
                <a:pos x="76" y="6"/>
              </a:cxn>
              <a:cxn ang="0">
                <a:pos x="66" y="10"/>
              </a:cxn>
              <a:cxn ang="0">
                <a:pos x="56" y="15"/>
              </a:cxn>
              <a:cxn ang="0">
                <a:pos x="48" y="20"/>
              </a:cxn>
              <a:cxn ang="0">
                <a:pos x="39" y="26"/>
              </a:cxn>
              <a:cxn ang="0">
                <a:pos x="32" y="34"/>
              </a:cxn>
              <a:cxn ang="0">
                <a:pos x="25" y="41"/>
              </a:cxn>
              <a:cxn ang="0">
                <a:pos x="18" y="49"/>
              </a:cxn>
              <a:cxn ang="0">
                <a:pos x="13" y="58"/>
              </a:cxn>
              <a:cxn ang="0">
                <a:pos x="8" y="68"/>
              </a:cxn>
              <a:cxn ang="0">
                <a:pos x="5" y="78"/>
              </a:cxn>
              <a:cxn ang="0">
                <a:pos x="2" y="88"/>
              </a:cxn>
              <a:cxn ang="0">
                <a:pos x="0" y="99"/>
              </a:cxn>
              <a:cxn ang="0">
                <a:pos x="0" y="110"/>
              </a:cxn>
              <a:cxn ang="0">
                <a:pos x="0" y="200"/>
              </a:cxn>
              <a:cxn ang="0">
                <a:pos x="55" y="200"/>
              </a:cxn>
              <a:cxn ang="0">
                <a:pos x="55" y="110"/>
              </a:cxn>
            </a:cxnLst>
            <a:rect l="0" t="0" r="r" b="b"/>
            <a:pathLst>
              <a:path w="173" h="201">
                <a:moveTo>
                  <a:pt x="55" y="110"/>
                </a:moveTo>
                <a:lnTo>
                  <a:pt x="56" y="99"/>
                </a:lnTo>
                <a:lnTo>
                  <a:pt x="59" y="88"/>
                </a:lnTo>
                <a:lnTo>
                  <a:pt x="64" y="79"/>
                </a:lnTo>
                <a:lnTo>
                  <a:pt x="71" y="70"/>
                </a:lnTo>
                <a:lnTo>
                  <a:pt x="79" y="64"/>
                </a:lnTo>
                <a:lnTo>
                  <a:pt x="89" y="58"/>
                </a:lnTo>
                <a:lnTo>
                  <a:pt x="100" y="55"/>
                </a:lnTo>
                <a:lnTo>
                  <a:pt x="111" y="54"/>
                </a:lnTo>
                <a:lnTo>
                  <a:pt x="111" y="55"/>
                </a:lnTo>
                <a:lnTo>
                  <a:pt x="111" y="53"/>
                </a:lnTo>
                <a:lnTo>
                  <a:pt x="172" y="53"/>
                </a:lnTo>
                <a:lnTo>
                  <a:pt x="172" y="0"/>
                </a:lnTo>
                <a:lnTo>
                  <a:pt x="108" y="0"/>
                </a:lnTo>
                <a:lnTo>
                  <a:pt x="108" y="1"/>
                </a:lnTo>
                <a:lnTo>
                  <a:pt x="97" y="2"/>
                </a:lnTo>
                <a:lnTo>
                  <a:pt x="86" y="3"/>
                </a:lnTo>
                <a:lnTo>
                  <a:pt x="76" y="6"/>
                </a:lnTo>
                <a:lnTo>
                  <a:pt x="66" y="10"/>
                </a:lnTo>
                <a:lnTo>
                  <a:pt x="56" y="15"/>
                </a:lnTo>
                <a:lnTo>
                  <a:pt x="48" y="20"/>
                </a:lnTo>
                <a:lnTo>
                  <a:pt x="39" y="26"/>
                </a:lnTo>
                <a:lnTo>
                  <a:pt x="32" y="34"/>
                </a:lnTo>
                <a:lnTo>
                  <a:pt x="25" y="41"/>
                </a:lnTo>
                <a:lnTo>
                  <a:pt x="18" y="49"/>
                </a:lnTo>
                <a:lnTo>
                  <a:pt x="13" y="58"/>
                </a:lnTo>
                <a:lnTo>
                  <a:pt x="8" y="68"/>
                </a:lnTo>
                <a:lnTo>
                  <a:pt x="5" y="78"/>
                </a:lnTo>
                <a:lnTo>
                  <a:pt x="2" y="88"/>
                </a:lnTo>
                <a:lnTo>
                  <a:pt x="0" y="99"/>
                </a:lnTo>
                <a:lnTo>
                  <a:pt x="0" y="110"/>
                </a:lnTo>
                <a:lnTo>
                  <a:pt x="0" y="200"/>
                </a:lnTo>
                <a:lnTo>
                  <a:pt x="55" y="200"/>
                </a:lnTo>
                <a:lnTo>
                  <a:pt x="55" y="11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3" name="Line 315"/>
          <p:cNvSpPr>
            <a:spLocks noChangeShapeType="1"/>
          </p:cNvSpPr>
          <p:nvPr/>
        </p:nvSpPr>
        <p:spPr bwMode="auto">
          <a:xfrm>
            <a:off x="1389063" y="1731963"/>
            <a:ext cx="190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4" name="Freeform 316"/>
          <p:cNvSpPr>
            <a:spLocks/>
          </p:cNvSpPr>
          <p:nvPr/>
        </p:nvSpPr>
        <p:spPr bwMode="auto">
          <a:xfrm>
            <a:off x="2400300" y="1646238"/>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5" name="Freeform 317"/>
          <p:cNvSpPr>
            <a:spLocks/>
          </p:cNvSpPr>
          <p:nvPr/>
        </p:nvSpPr>
        <p:spPr bwMode="auto">
          <a:xfrm>
            <a:off x="2400300" y="1641475"/>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6" name="Freeform 318"/>
          <p:cNvSpPr>
            <a:spLocks/>
          </p:cNvSpPr>
          <p:nvPr/>
        </p:nvSpPr>
        <p:spPr bwMode="auto">
          <a:xfrm>
            <a:off x="2400300" y="1636713"/>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7" name="Freeform 319"/>
          <p:cNvSpPr>
            <a:spLocks/>
          </p:cNvSpPr>
          <p:nvPr/>
        </p:nvSpPr>
        <p:spPr bwMode="auto">
          <a:xfrm>
            <a:off x="2400300" y="1631950"/>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8" name="Freeform 320"/>
          <p:cNvSpPr>
            <a:spLocks/>
          </p:cNvSpPr>
          <p:nvPr/>
        </p:nvSpPr>
        <p:spPr bwMode="auto">
          <a:xfrm>
            <a:off x="2400300" y="1627188"/>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09" name="Freeform 321"/>
          <p:cNvSpPr>
            <a:spLocks/>
          </p:cNvSpPr>
          <p:nvPr/>
        </p:nvSpPr>
        <p:spPr bwMode="auto">
          <a:xfrm>
            <a:off x="2400300" y="1622425"/>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0" name="Freeform 322"/>
          <p:cNvSpPr>
            <a:spLocks/>
          </p:cNvSpPr>
          <p:nvPr/>
        </p:nvSpPr>
        <p:spPr bwMode="auto">
          <a:xfrm>
            <a:off x="2400300" y="1617663"/>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1" name="Freeform 323"/>
          <p:cNvSpPr>
            <a:spLocks/>
          </p:cNvSpPr>
          <p:nvPr/>
        </p:nvSpPr>
        <p:spPr bwMode="auto">
          <a:xfrm>
            <a:off x="2400300" y="1612900"/>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2" name="Freeform 324"/>
          <p:cNvSpPr>
            <a:spLocks/>
          </p:cNvSpPr>
          <p:nvPr/>
        </p:nvSpPr>
        <p:spPr bwMode="auto">
          <a:xfrm>
            <a:off x="2400300" y="1606550"/>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3" name="Freeform 325"/>
          <p:cNvSpPr>
            <a:spLocks/>
          </p:cNvSpPr>
          <p:nvPr/>
        </p:nvSpPr>
        <p:spPr bwMode="auto">
          <a:xfrm>
            <a:off x="2400300" y="1601788"/>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4" name="Freeform 326"/>
          <p:cNvSpPr>
            <a:spLocks/>
          </p:cNvSpPr>
          <p:nvPr/>
        </p:nvSpPr>
        <p:spPr bwMode="auto">
          <a:xfrm>
            <a:off x="2400300" y="1597025"/>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5" name="Freeform 327"/>
          <p:cNvSpPr>
            <a:spLocks/>
          </p:cNvSpPr>
          <p:nvPr/>
        </p:nvSpPr>
        <p:spPr bwMode="auto">
          <a:xfrm>
            <a:off x="2400300" y="1592263"/>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6" name="Freeform 328"/>
          <p:cNvSpPr>
            <a:spLocks/>
          </p:cNvSpPr>
          <p:nvPr/>
        </p:nvSpPr>
        <p:spPr bwMode="auto">
          <a:xfrm>
            <a:off x="2400300" y="1589088"/>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7" name="Freeform 329"/>
          <p:cNvSpPr>
            <a:spLocks/>
          </p:cNvSpPr>
          <p:nvPr/>
        </p:nvSpPr>
        <p:spPr bwMode="auto">
          <a:xfrm>
            <a:off x="2400300" y="1584325"/>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8" name="Freeform 330"/>
          <p:cNvSpPr>
            <a:spLocks/>
          </p:cNvSpPr>
          <p:nvPr/>
        </p:nvSpPr>
        <p:spPr bwMode="auto">
          <a:xfrm>
            <a:off x="2400300" y="1579563"/>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19" name="Freeform 331"/>
          <p:cNvSpPr>
            <a:spLocks/>
          </p:cNvSpPr>
          <p:nvPr/>
        </p:nvSpPr>
        <p:spPr bwMode="auto">
          <a:xfrm>
            <a:off x="2400300" y="1574800"/>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0" name="Freeform 332"/>
          <p:cNvSpPr>
            <a:spLocks/>
          </p:cNvSpPr>
          <p:nvPr/>
        </p:nvSpPr>
        <p:spPr bwMode="auto">
          <a:xfrm>
            <a:off x="2400300" y="1568450"/>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1" name="Freeform 333"/>
          <p:cNvSpPr>
            <a:spLocks/>
          </p:cNvSpPr>
          <p:nvPr/>
        </p:nvSpPr>
        <p:spPr bwMode="auto">
          <a:xfrm>
            <a:off x="2400300" y="1565275"/>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2" name="Freeform 334"/>
          <p:cNvSpPr>
            <a:spLocks/>
          </p:cNvSpPr>
          <p:nvPr/>
        </p:nvSpPr>
        <p:spPr bwMode="auto">
          <a:xfrm>
            <a:off x="2400300" y="1565275"/>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3" name="Freeform 335"/>
          <p:cNvSpPr>
            <a:spLocks/>
          </p:cNvSpPr>
          <p:nvPr/>
        </p:nvSpPr>
        <p:spPr bwMode="auto">
          <a:xfrm>
            <a:off x="2400300" y="1565275"/>
            <a:ext cx="512763" cy="1588"/>
          </a:xfrm>
          <a:custGeom>
            <a:avLst/>
            <a:gdLst/>
            <a:ahLst/>
            <a:cxnLst>
              <a:cxn ang="0">
                <a:pos x="342" y="0"/>
              </a:cxn>
              <a:cxn ang="0">
                <a:pos x="0" y="0"/>
              </a:cxn>
              <a:cxn ang="0">
                <a:pos x="342" y="0"/>
              </a:cxn>
            </a:cxnLst>
            <a:rect l="0" t="0" r="r" b="b"/>
            <a:pathLst>
              <a:path w="343" h="1">
                <a:moveTo>
                  <a:pt x="342" y="0"/>
                </a:moveTo>
                <a:lnTo>
                  <a:pt x="0" y="0"/>
                </a:lnTo>
                <a:lnTo>
                  <a:pt x="342" y="0"/>
                </a:lnTo>
              </a:path>
            </a:pathLst>
          </a:custGeom>
          <a:solidFill>
            <a:srgbClr val="0000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4" name="Freeform 336"/>
          <p:cNvSpPr>
            <a:spLocks/>
          </p:cNvSpPr>
          <p:nvPr/>
        </p:nvSpPr>
        <p:spPr bwMode="auto">
          <a:xfrm>
            <a:off x="2400300" y="1566863"/>
            <a:ext cx="512763" cy="82550"/>
          </a:xfrm>
          <a:custGeom>
            <a:avLst/>
            <a:gdLst/>
            <a:ahLst/>
            <a:cxnLst>
              <a:cxn ang="0">
                <a:pos x="341" y="55"/>
              </a:cxn>
              <a:cxn ang="0">
                <a:pos x="341" y="0"/>
              </a:cxn>
              <a:cxn ang="0">
                <a:pos x="0" y="0"/>
              </a:cxn>
              <a:cxn ang="0">
                <a:pos x="0" y="55"/>
              </a:cxn>
              <a:cxn ang="0">
                <a:pos x="341" y="55"/>
              </a:cxn>
            </a:cxnLst>
            <a:rect l="0" t="0" r="r" b="b"/>
            <a:pathLst>
              <a:path w="342" h="56">
                <a:moveTo>
                  <a:pt x="341" y="55"/>
                </a:moveTo>
                <a:lnTo>
                  <a:pt x="341" y="0"/>
                </a:lnTo>
                <a:lnTo>
                  <a:pt x="0" y="0"/>
                </a:lnTo>
                <a:lnTo>
                  <a:pt x="0" y="55"/>
                </a:lnTo>
                <a:lnTo>
                  <a:pt x="341" y="55"/>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5" name="Freeform 337"/>
          <p:cNvSpPr>
            <a:spLocks/>
          </p:cNvSpPr>
          <p:nvPr/>
        </p:nvSpPr>
        <p:spPr bwMode="auto">
          <a:xfrm>
            <a:off x="2413000" y="4741863"/>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6" name="Freeform 338"/>
          <p:cNvSpPr>
            <a:spLocks/>
          </p:cNvSpPr>
          <p:nvPr/>
        </p:nvSpPr>
        <p:spPr bwMode="auto">
          <a:xfrm>
            <a:off x="2413000" y="4741863"/>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7" name="Freeform 339"/>
          <p:cNvSpPr>
            <a:spLocks/>
          </p:cNvSpPr>
          <p:nvPr/>
        </p:nvSpPr>
        <p:spPr bwMode="auto">
          <a:xfrm>
            <a:off x="2413000" y="4746625"/>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8" name="Freeform 340"/>
          <p:cNvSpPr>
            <a:spLocks/>
          </p:cNvSpPr>
          <p:nvPr/>
        </p:nvSpPr>
        <p:spPr bwMode="auto">
          <a:xfrm>
            <a:off x="2413000" y="4751388"/>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29" name="Freeform 341"/>
          <p:cNvSpPr>
            <a:spLocks/>
          </p:cNvSpPr>
          <p:nvPr/>
        </p:nvSpPr>
        <p:spPr bwMode="auto">
          <a:xfrm>
            <a:off x="2413000" y="4756150"/>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0" name="Freeform 342"/>
          <p:cNvSpPr>
            <a:spLocks/>
          </p:cNvSpPr>
          <p:nvPr/>
        </p:nvSpPr>
        <p:spPr bwMode="auto">
          <a:xfrm>
            <a:off x="2413000" y="4760913"/>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1" name="Freeform 343"/>
          <p:cNvSpPr>
            <a:spLocks/>
          </p:cNvSpPr>
          <p:nvPr/>
        </p:nvSpPr>
        <p:spPr bwMode="auto">
          <a:xfrm>
            <a:off x="2413000" y="4765675"/>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2" name="Freeform 344"/>
          <p:cNvSpPr>
            <a:spLocks/>
          </p:cNvSpPr>
          <p:nvPr/>
        </p:nvSpPr>
        <p:spPr bwMode="auto">
          <a:xfrm>
            <a:off x="2413000" y="4768850"/>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3" name="Freeform 345"/>
          <p:cNvSpPr>
            <a:spLocks/>
          </p:cNvSpPr>
          <p:nvPr/>
        </p:nvSpPr>
        <p:spPr bwMode="auto">
          <a:xfrm>
            <a:off x="2413000" y="4773613"/>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4" name="Freeform 346"/>
          <p:cNvSpPr>
            <a:spLocks/>
          </p:cNvSpPr>
          <p:nvPr/>
        </p:nvSpPr>
        <p:spPr bwMode="auto">
          <a:xfrm>
            <a:off x="2413000" y="4779963"/>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5" name="Freeform 347"/>
          <p:cNvSpPr>
            <a:spLocks/>
          </p:cNvSpPr>
          <p:nvPr/>
        </p:nvSpPr>
        <p:spPr bwMode="auto">
          <a:xfrm>
            <a:off x="2413000" y="4784725"/>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6" name="Freeform 348"/>
          <p:cNvSpPr>
            <a:spLocks/>
          </p:cNvSpPr>
          <p:nvPr/>
        </p:nvSpPr>
        <p:spPr bwMode="auto">
          <a:xfrm>
            <a:off x="2413000" y="4789488"/>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7" name="Freeform 349"/>
          <p:cNvSpPr>
            <a:spLocks/>
          </p:cNvSpPr>
          <p:nvPr/>
        </p:nvSpPr>
        <p:spPr bwMode="auto">
          <a:xfrm>
            <a:off x="2413000" y="4792663"/>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8" name="Freeform 350"/>
          <p:cNvSpPr>
            <a:spLocks/>
          </p:cNvSpPr>
          <p:nvPr/>
        </p:nvSpPr>
        <p:spPr bwMode="auto">
          <a:xfrm>
            <a:off x="2413000" y="4799013"/>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39" name="Freeform 351"/>
          <p:cNvSpPr>
            <a:spLocks/>
          </p:cNvSpPr>
          <p:nvPr/>
        </p:nvSpPr>
        <p:spPr bwMode="auto">
          <a:xfrm>
            <a:off x="2413000" y="4803775"/>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0" name="Freeform 352"/>
          <p:cNvSpPr>
            <a:spLocks/>
          </p:cNvSpPr>
          <p:nvPr/>
        </p:nvSpPr>
        <p:spPr bwMode="auto">
          <a:xfrm>
            <a:off x="2413000" y="4810125"/>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1" name="Freeform 353"/>
          <p:cNvSpPr>
            <a:spLocks/>
          </p:cNvSpPr>
          <p:nvPr/>
        </p:nvSpPr>
        <p:spPr bwMode="auto">
          <a:xfrm>
            <a:off x="2413000" y="4813300"/>
            <a:ext cx="512763" cy="25400"/>
          </a:xfrm>
          <a:custGeom>
            <a:avLst/>
            <a:gdLst/>
            <a:ahLst/>
            <a:cxnLst>
              <a:cxn ang="0">
                <a:pos x="342" y="16"/>
              </a:cxn>
              <a:cxn ang="0">
                <a:pos x="342" y="0"/>
              </a:cxn>
              <a:cxn ang="0">
                <a:pos x="0" y="0"/>
              </a:cxn>
              <a:cxn ang="0">
                <a:pos x="0" y="16"/>
              </a:cxn>
              <a:cxn ang="0">
                <a:pos x="342" y="16"/>
              </a:cxn>
            </a:cxnLst>
            <a:rect l="0" t="0" r="r" b="b"/>
            <a:pathLst>
              <a:path w="343" h="17">
                <a:moveTo>
                  <a:pt x="342" y="16"/>
                </a:moveTo>
                <a:lnTo>
                  <a:pt x="342" y="0"/>
                </a:lnTo>
                <a:lnTo>
                  <a:pt x="0" y="0"/>
                </a:lnTo>
                <a:lnTo>
                  <a:pt x="0" y="16"/>
                </a:lnTo>
                <a:lnTo>
                  <a:pt x="342" y="16"/>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2" name="Freeform 354"/>
          <p:cNvSpPr>
            <a:spLocks/>
          </p:cNvSpPr>
          <p:nvPr/>
        </p:nvSpPr>
        <p:spPr bwMode="auto">
          <a:xfrm>
            <a:off x="2413000" y="4816475"/>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3" name="Freeform 355"/>
          <p:cNvSpPr>
            <a:spLocks/>
          </p:cNvSpPr>
          <p:nvPr/>
        </p:nvSpPr>
        <p:spPr bwMode="auto">
          <a:xfrm>
            <a:off x="2413000" y="4822825"/>
            <a:ext cx="512763" cy="25400"/>
          </a:xfrm>
          <a:custGeom>
            <a:avLst/>
            <a:gdLst/>
            <a:ahLst/>
            <a:cxnLst>
              <a:cxn ang="0">
                <a:pos x="342" y="0"/>
              </a:cxn>
              <a:cxn ang="0">
                <a:pos x="342" y="16"/>
              </a:cxn>
              <a:cxn ang="0">
                <a:pos x="0" y="16"/>
              </a:cxn>
              <a:cxn ang="0">
                <a:pos x="0" y="0"/>
              </a:cxn>
              <a:cxn ang="0">
                <a:pos x="342" y="0"/>
              </a:cxn>
            </a:cxnLst>
            <a:rect l="0" t="0" r="r" b="b"/>
            <a:pathLst>
              <a:path w="343" h="17">
                <a:moveTo>
                  <a:pt x="342" y="0"/>
                </a:moveTo>
                <a:lnTo>
                  <a:pt x="342" y="16"/>
                </a:lnTo>
                <a:lnTo>
                  <a:pt x="0" y="16"/>
                </a:lnTo>
                <a:lnTo>
                  <a:pt x="0" y="0"/>
                </a:lnTo>
                <a:lnTo>
                  <a:pt x="342" y="0"/>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4" name="Freeform 356"/>
          <p:cNvSpPr>
            <a:spLocks/>
          </p:cNvSpPr>
          <p:nvPr/>
        </p:nvSpPr>
        <p:spPr bwMode="auto">
          <a:xfrm>
            <a:off x="2413000" y="4741863"/>
            <a:ext cx="511175" cy="85725"/>
          </a:xfrm>
          <a:custGeom>
            <a:avLst/>
            <a:gdLst/>
            <a:ahLst/>
            <a:cxnLst>
              <a:cxn ang="0">
                <a:pos x="341" y="0"/>
              </a:cxn>
              <a:cxn ang="0">
                <a:pos x="341" y="56"/>
              </a:cxn>
              <a:cxn ang="0">
                <a:pos x="0" y="56"/>
              </a:cxn>
              <a:cxn ang="0">
                <a:pos x="0" y="0"/>
              </a:cxn>
              <a:cxn ang="0">
                <a:pos x="341" y="0"/>
              </a:cxn>
            </a:cxnLst>
            <a:rect l="0" t="0" r="r" b="b"/>
            <a:pathLst>
              <a:path w="342" h="57">
                <a:moveTo>
                  <a:pt x="341" y="0"/>
                </a:moveTo>
                <a:lnTo>
                  <a:pt x="341" y="56"/>
                </a:lnTo>
                <a:lnTo>
                  <a:pt x="0" y="56"/>
                </a:lnTo>
                <a:lnTo>
                  <a:pt x="0" y="0"/>
                </a:lnTo>
                <a:lnTo>
                  <a:pt x="341"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5" name="Freeform 357"/>
          <p:cNvSpPr>
            <a:spLocks/>
          </p:cNvSpPr>
          <p:nvPr/>
        </p:nvSpPr>
        <p:spPr bwMode="auto">
          <a:xfrm>
            <a:off x="1466850" y="1647825"/>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6" name="Freeform 358"/>
          <p:cNvSpPr>
            <a:spLocks/>
          </p:cNvSpPr>
          <p:nvPr/>
        </p:nvSpPr>
        <p:spPr bwMode="auto">
          <a:xfrm>
            <a:off x="1466850" y="1643063"/>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7" name="Freeform 359"/>
          <p:cNvSpPr>
            <a:spLocks/>
          </p:cNvSpPr>
          <p:nvPr/>
        </p:nvSpPr>
        <p:spPr bwMode="auto">
          <a:xfrm>
            <a:off x="1466850" y="1638300"/>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8" name="Freeform 360"/>
          <p:cNvSpPr>
            <a:spLocks/>
          </p:cNvSpPr>
          <p:nvPr/>
        </p:nvSpPr>
        <p:spPr bwMode="auto">
          <a:xfrm>
            <a:off x="1466850" y="1633538"/>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49" name="Freeform 361"/>
          <p:cNvSpPr>
            <a:spLocks/>
          </p:cNvSpPr>
          <p:nvPr/>
        </p:nvSpPr>
        <p:spPr bwMode="auto">
          <a:xfrm>
            <a:off x="1466850" y="1627188"/>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0" name="Freeform 362"/>
          <p:cNvSpPr>
            <a:spLocks/>
          </p:cNvSpPr>
          <p:nvPr/>
        </p:nvSpPr>
        <p:spPr bwMode="auto">
          <a:xfrm>
            <a:off x="1466850" y="1622425"/>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1" name="Freeform 363"/>
          <p:cNvSpPr>
            <a:spLocks/>
          </p:cNvSpPr>
          <p:nvPr/>
        </p:nvSpPr>
        <p:spPr bwMode="auto">
          <a:xfrm>
            <a:off x="1466850" y="1617663"/>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2" name="Freeform 364"/>
          <p:cNvSpPr>
            <a:spLocks/>
          </p:cNvSpPr>
          <p:nvPr/>
        </p:nvSpPr>
        <p:spPr bwMode="auto">
          <a:xfrm>
            <a:off x="1466850" y="1614488"/>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3" name="Freeform 365"/>
          <p:cNvSpPr>
            <a:spLocks/>
          </p:cNvSpPr>
          <p:nvPr/>
        </p:nvSpPr>
        <p:spPr bwMode="auto">
          <a:xfrm>
            <a:off x="1466850" y="1609725"/>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4" name="Freeform 366"/>
          <p:cNvSpPr>
            <a:spLocks/>
          </p:cNvSpPr>
          <p:nvPr/>
        </p:nvSpPr>
        <p:spPr bwMode="auto">
          <a:xfrm>
            <a:off x="1466850" y="1604963"/>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5" name="Freeform 367"/>
          <p:cNvSpPr>
            <a:spLocks/>
          </p:cNvSpPr>
          <p:nvPr/>
        </p:nvSpPr>
        <p:spPr bwMode="auto">
          <a:xfrm>
            <a:off x="1466850" y="1600200"/>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6" name="Freeform 368"/>
          <p:cNvSpPr>
            <a:spLocks/>
          </p:cNvSpPr>
          <p:nvPr/>
        </p:nvSpPr>
        <p:spPr bwMode="auto">
          <a:xfrm>
            <a:off x="1466850" y="1595438"/>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7" name="Freeform 369"/>
          <p:cNvSpPr>
            <a:spLocks/>
          </p:cNvSpPr>
          <p:nvPr/>
        </p:nvSpPr>
        <p:spPr bwMode="auto">
          <a:xfrm>
            <a:off x="1466850" y="1592263"/>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8" name="Freeform 370"/>
          <p:cNvSpPr>
            <a:spLocks/>
          </p:cNvSpPr>
          <p:nvPr/>
        </p:nvSpPr>
        <p:spPr bwMode="auto">
          <a:xfrm>
            <a:off x="1466850" y="1585913"/>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59" name="Freeform 371"/>
          <p:cNvSpPr>
            <a:spLocks/>
          </p:cNvSpPr>
          <p:nvPr/>
        </p:nvSpPr>
        <p:spPr bwMode="auto">
          <a:xfrm>
            <a:off x="1466850" y="1581150"/>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0" name="Freeform 372"/>
          <p:cNvSpPr>
            <a:spLocks/>
          </p:cNvSpPr>
          <p:nvPr/>
        </p:nvSpPr>
        <p:spPr bwMode="auto">
          <a:xfrm>
            <a:off x="1466850" y="1576388"/>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1" name="Freeform 373"/>
          <p:cNvSpPr>
            <a:spLocks/>
          </p:cNvSpPr>
          <p:nvPr/>
        </p:nvSpPr>
        <p:spPr bwMode="auto">
          <a:xfrm>
            <a:off x="1466850" y="1570038"/>
            <a:ext cx="738188" cy="25400"/>
          </a:xfrm>
          <a:custGeom>
            <a:avLst/>
            <a:gdLst/>
            <a:ahLst/>
            <a:cxnLst>
              <a:cxn ang="0">
                <a:pos x="493" y="0"/>
              </a:cxn>
              <a:cxn ang="0">
                <a:pos x="493" y="16"/>
              </a:cxn>
              <a:cxn ang="0">
                <a:pos x="0" y="16"/>
              </a:cxn>
              <a:cxn ang="0">
                <a:pos x="0" y="0"/>
              </a:cxn>
              <a:cxn ang="0">
                <a:pos x="493" y="0"/>
              </a:cxn>
            </a:cxnLst>
            <a:rect l="0" t="0" r="r" b="b"/>
            <a:pathLst>
              <a:path w="494" h="17">
                <a:moveTo>
                  <a:pt x="493" y="0"/>
                </a:moveTo>
                <a:lnTo>
                  <a:pt x="493" y="16"/>
                </a:lnTo>
                <a:lnTo>
                  <a:pt x="0" y="16"/>
                </a:lnTo>
                <a:lnTo>
                  <a:pt x="0" y="0"/>
                </a:lnTo>
                <a:lnTo>
                  <a:pt x="493" y="0"/>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2" name="Freeform 374"/>
          <p:cNvSpPr>
            <a:spLocks/>
          </p:cNvSpPr>
          <p:nvPr/>
        </p:nvSpPr>
        <p:spPr bwMode="auto">
          <a:xfrm>
            <a:off x="1466850" y="1566863"/>
            <a:ext cx="738188" cy="25400"/>
          </a:xfrm>
          <a:custGeom>
            <a:avLst/>
            <a:gdLst/>
            <a:ahLst/>
            <a:cxnLst>
              <a:cxn ang="0">
                <a:pos x="493" y="16"/>
              </a:cxn>
              <a:cxn ang="0">
                <a:pos x="493" y="0"/>
              </a:cxn>
              <a:cxn ang="0">
                <a:pos x="0" y="0"/>
              </a:cxn>
              <a:cxn ang="0">
                <a:pos x="0" y="16"/>
              </a:cxn>
              <a:cxn ang="0">
                <a:pos x="493" y="16"/>
              </a:cxn>
            </a:cxnLst>
            <a:rect l="0" t="0" r="r" b="b"/>
            <a:pathLst>
              <a:path w="494" h="17">
                <a:moveTo>
                  <a:pt x="493" y="16"/>
                </a:moveTo>
                <a:lnTo>
                  <a:pt x="493" y="0"/>
                </a:lnTo>
                <a:lnTo>
                  <a:pt x="0" y="0"/>
                </a:lnTo>
                <a:lnTo>
                  <a:pt x="0" y="16"/>
                </a:lnTo>
                <a:lnTo>
                  <a:pt x="493" y="16"/>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3" name="Freeform 375"/>
          <p:cNvSpPr>
            <a:spLocks/>
          </p:cNvSpPr>
          <p:nvPr/>
        </p:nvSpPr>
        <p:spPr bwMode="auto">
          <a:xfrm>
            <a:off x="1466850" y="1566863"/>
            <a:ext cx="738188" cy="25400"/>
          </a:xfrm>
          <a:custGeom>
            <a:avLst/>
            <a:gdLst/>
            <a:ahLst/>
            <a:cxnLst>
              <a:cxn ang="0">
                <a:pos x="493" y="16"/>
              </a:cxn>
              <a:cxn ang="0">
                <a:pos x="493" y="0"/>
              </a:cxn>
              <a:cxn ang="0">
                <a:pos x="0" y="0"/>
              </a:cxn>
              <a:cxn ang="0">
                <a:pos x="0" y="16"/>
              </a:cxn>
              <a:cxn ang="0">
                <a:pos x="493" y="16"/>
              </a:cxn>
            </a:cxnLst>
            <a:rect l="0" t="0" r="r" b="b"/>
            <a:pathLst>
              <a:path w="494" h="17">
                <a:moveTo>
                  <a:pt x="493" y="16"/>
                </a:moveTo>
                <a:lnTo>
                  <a:pt x="493" y="0"/>
                </a:lnTo>
                <a:lnTo>
                  <a:pt x="0" y="0"/>
                </a:lnTo>
                <a:lnTo>
                  <a:pt x="0" y="16"/>
                </a:lnTo>
                <a:lnTo>
                  <a:pt x="493" y="16"/>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4" name="Freeform 376"/>
          <p:cNvSpPr>
            <a:spLocks/>
          </p:cNvSpPr>
          <p:nvPr/>
        </p:nvSpPr>
        <p:spPr bwMode="auto">
          <a:xfrm>
            <a:off x="812800" y="4740275"/>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5" name="Freeform 377"/>
          <p:cNvSpPr>
            <a:spLocks/>
          </p:cNvSpPr>
          <p:nvPr/>
        </p:nvSpPr>
        <p:spPr bwMode="auto">
          <a:xfrm>
            <a:off x="812800" y="4740275"/>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6" name="Freeform 378"/>
          <p:cNvSpPr>
            <a:spLocks/>
          </p:cNvSpPr>
          <p:nvPr/>
        </p:nvSpPr>
        <p:spPr bwMode="auto">
          <a:xfrm>
            <a:off x="812800" y="4743450"/>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7" name="Freeform 379"/>
          <p:cNvSpPr>
            <a:spLocks/>
          </p:cNvSpPr>
          <p:nvPr/>
        </p:nvSpPr>
        <p:spPr bwMode="auto">
          <a:xfrm>
            <a:off x="812800" y="4749800"/>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8" name="Freeform 380"/>
          <p:cNvSpPr>
            <a:spLocks/>
          </p:cNvSpPr>
          <p:nvPr/>
        </p:nvSpPr>
        <p:spPr bwMode="auto">
          <a:xfrm>
            <a:off x="812800" y="4754563"/>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69" name="Freeform 381"/>
          <p:cNvSpPr>
            <a:spLocks/>
          </p:cNvSpPr>
          <p:nvPr/>
        </p:nvSpPr>
        <p:spPr bwMode="auto">
          <a:xfrm>
            <a:off x="812800" y="4759325"/>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0" name="Freeform 382"/>
          <p:cNvSpPr>
            <a:spLocks/>
          </p:cNvSpPr>
          <p:nvPr/>
        </p:nvSpPr>
        <p:spPr bwMode="auto">
          <a:xfrm>
            <a:off x="812800" y="4764088"/>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1" name="Freeform 383"/>
          <p:cNvSpPr>
            <a:spLocks/>
          </p:cNvSpPr>
          <p:nvPr/>
        </p:nvSpPr>
        <p:spPr bwMode="auto">
          <a:xfrm>
            <a:off x="812800" y="4767263"/>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2" name="Freeform 384"/>
          <p:cNvSpPr>
            <a:spLocks/>
          </p:cNvSpPr>
          <p:nvPr/>
        </p:nvSpPr>
        <p:spPr bwMode="auto">
          <a:xfrm>
            <a:off x="812800" y="4773613"/>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3" name="Freeform 385"/>
          <p:cNvSpPr>
            <a:spLocks/>
          </p:cNvSpPr>
          <p:nvPr/>
        </p:nvSpPr>
        <p:spPr bwMode="auto">
          <a:xfrm>
            <a:off x="812800" y="4778375"/>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4" name="Freeform 386"/>
          <p:cNvSpPr>
            <a:spLocks/>
          </p:cNvSpPr>
          <p:nvPr/>
        </p:nvSpPr>
        <p:spPr bwMode="auto">
          <a:xfrm>
            <a:off x="812800" y="4783138"/>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5" name="Freeform 387"/>
          <p:cNvSpPr>
            <a:spLocks/>
          </p:cNvSpPr>
          <p:nvPr/>
        </p:nvSpPr>
        <p:spPr bwMode="auto">
          <a:xfrm>
            <a:off x="812800" y="4787900"/>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6" name="Freeform 388"/>
          <p:cNvSpPr>
            <a:spLocks/>
          </p:cNvSpPr>
          <p:nvPr/>
        </p:nvSpPr>
        <p:spPr bwMode="auto">
          <a:xfrm>
            <a:off x="812800" y="4792663"/>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7" name="Freeform 389"/>
          <p:cNvSpPr>
            <a:spLocks/>
          </p:cNvSpPr>
          <p:nvPr/>
        </p:nvSpPr>
        <p:spPr bwMode="auto">
          <a:xfrm>
            <a:off x="812800" y="4797425"/>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8" name="Freeform 390"/>
          <p:cNvSpPr>
            <a:spLocks/>
          </p:cNvSpPr>
          <p:nvPr/>
        </p:nvSpPr>
        <p:spPr bwMode="auto">
          <a:xfrm>
            <a:off x="812800" y="4802188"/>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79" name="Freeform 391"/>
          <p:cNvSpPr>
            <a:spLocks/>
          </p:cNvSpPr>
          <p:nvPr/>
        </p:nvSpPr>
        <p:spPr bwMode="auto">
          <a:xfrm>
            <a:off x="812800" y="4806950"/>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0" name="Freeform 392"/>
          <p:cNvSpPr>
            <a:spLocks/>
          </p:cNvSpPr>
          <p:nvPr/>
        </p:nvSpPr>
        <p:spPr bwMode="auto">
          <a:xfrm>
            <a:off x="812800" y="4811713"/>
            <a:ext cx="1404938" cy="25400"/>
          </a:xfrm>
          <a:custGeom>
            <a:avLst/>
            <a:gdLst/>
            <a:ahLst/>
            <a:cxnLst>
              <a:cxn ang="0">
                <a:pos x="938" y="16"/>
              </a:cxn>
              <a:cxn ang="0">
                <a:pos x="938" y="0"/>
              </a:cxn>
              <a:cxn ang="0">
                <a:pos x="0" y="0"/>
              </a:cxn>
              <a:cxn ang="0">
                <a:pos x="0" y="16"/>
              </a:cxn>
              <a:cxn ang="0">
                <a:pos x="938" y="16"/>
              </a:cxn>
            </a:cxnLst>
            <a:rect l="0" t="0" r="r" b="b"/>
            <a:pathLst>
              <a:path w="939" h="17">
                <a:moveTo>
                  <a:pt x="938" y="16"/>
                </a:moveTo>
                <a:lnTo>
                  <a:pt x="938" y="0"/>
                </a:lnTo>
                <a:lnTo>
                  <a:pt x="0" y="0"/>
                </a:lnTo>
                <a:lnTo>
                  <a:pt x="0" y="16"/>
                </a:lnTo>
                <a:lnTo>
                  <a:pt x="938" y="16"/>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1" name="Freeform 393"/>
          <p:cNvSpPr>
            <a:spLocks/>
          </p:cNvSpPr>
          <p:nvPr/>
        </p:nvSpPr>
        <p:spPr bwMode="auto">
          <a:xfrm>
            <a:off x="812800" y="4816475"/>
            <a:ext cx="1404938" cy="25400"/>
          </a:xfrm>
          <a:custGeom>
            <a:avLst/>
            <a:gdLst/>
            <a:ahLst/>
            <a:cxnLst>
              <a:cxn ang="0">
                <a:pos x="938" y="0"/>
              </a:cxn>
              <a:cxn ang="0">
                <a:pos x="938" y="16"/>
              </a:cxn>
              <a:cxn ang="0">
                <a:pos x="0" y="16"/>
              </a:cxn>
              <a:cxn ang="0">
                <a:pos x="0" y="0"/>
              </a:cxn>
              <a:cxn ang="0">
                <a:pos x="938" y="0"/>
              </a:cxn>
            </a:cxnLst>
            <a:rect l="0" t="0" r="r" b="b"/>
            <a:pathLst>
              <a:path w="939" h="17">
                <a:moveTo>
                  <a:pt x="938" y="0"/>
                </a:moveTo>
                <a:lnTo>
                  <a:pt x="938" y="16"/>
                </a:lnTo>
                <a:lnTo>
                  <a:pt x="0" y="16"/>
                </a:lnTo>
                <a:lnTo>
                  <a:pt x="0" y="0"/>
                </a:lnTo>
                <a:lnTo>
                  <a:pt x="938"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2" name="Freeform 394"/>
          <p:cNvSpPr>
            <a:spLocks/>
          </p:cNvSpPr>
          <p:nvPr/>
        </p:nvSpPr>
        <p:spPr bwMode="auto">
          <a:xfrm>
            <a:off x="812800" y="4819650"/>
            <a:ext cx="1404938" cy="25400"/>
          </a:xfrm>
          <a:custGeom>
            <a:avLst/>
            <a:gdLst/>
            <a:ahLst/>
            <a:cxnLst>
              <a:cxn ang="0">
                <a:pos x="938" y="0"/>
              </a:cxn>
              <a:cxn ang="0">
                <a:pos x="938" y="16"/>
              </a:cxn>
              <a:cxn ang="0">
                <a:pos x="0" y="16"/>
              </a:cxn>
              <a:cxn ang="0">
                <a:pos x="0" y="0"/>
              </a:cxn>
              <a:cxn ang="0">
                <a:pos x="938" y="0"/>
              </a:cxn>
            </a:cxnLst>
            <a:rect l="0" t="0" r="r" b="b"/>
            <a:pathLst>
              <a:path w="939" h="17">
                <a:moveTo>
                  <a:pt x="938" y="0"/>
                </a:moveTo>
                <a:lnTo>
                  <a:pt x="938" y="16"/>
                </a:lnTo>
                <a:lnTo>
                  <a:pt x="0" y="16"/>
                </a:lnTo>
                <a:lnTo>
                  <a:pt x="0" y="0"/>
                </a:lnTo>
                <a:lnTo>
                  <a:pt x="938" y="0"/>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3" name="Freeform 395"/>
          <p:cNvSpPr>
            <a:spLocks/>
          </p:cNvSpPr>
          <p:nvPr/>
        </p:nvSpPr>
        <p:spPr bwMode="auto">
          <a:xfrm>
            <a:off x="1309688"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4" name="Freeform 396"/>
          <p:cNvSpPr>
            <a:spLocks/>
          </p:cNvSpPr>
          <p:nvPr/>
        </p:nvSpPr>
        <p:spPr bwMode="auto">
          <a:xfrm>
            <a:off x="1309688"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5" name="Freeform 397"/>
          <p:cNvSpPr>
            <a:spLocks/>
          </p:cNvSpPr>
          <p:nvPr/>
        </p:nvSpPr>
        <p:spPr bwMode="auto">
          <a:xfrm>
            <a:off x="1311275"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6" name="Freeform 398"/>
          <p:cNvSpPr>
            <a:spLocks/>
          </p:cNvSpPr>
          <p:nvPr/>
        </p:nvSpPr>
        <p:spPr bwMode="auto">
          <a:xfrm>
            <a:off x="1316038"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7" name="Freeform 399"/>
          <p:cNvSpPr>
            <a:spLocks/>
          </p:cNvSpPr>
          <p:nvPr/>
        </p:nvSpPr>
        <p:spPr bwMode="auto">
          <a:xfrm>
            <a:off x="1320800"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8" name="Freeform 400"/>
          <p:cNvSpPr>
            <a:spLocks/>
          </p:cNvSpPr>
          <p:nvPr/>
        </p:nvSpPr>
        <p:spPr bwMode="auto">
          <a:xfrm>
            <a:off x="1327150"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89" name="Freeform 401"/>
          <p:cNvSpPr>
            <a:spLocks/>
          </p:cNvSpPr>
          <p:nvPr/>
        </p:nvSpPr>
        <p:spPr bwMode="auto">
          <a:xfrm>
            <a:off x="1331913"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0" name="Freeform 402"/>
          <p:cNvSpPr>
            <a:spLocks/>
          </p:cNvSpPr>
          <p:nvPr/>
        </p:nvSpPr>
        <p:spPr bwMode="auto">
          <a:xfrm>
            <a:off x="1336675"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1" name="Freeform 403"/>
          <p:cNvSpPr>
            <a:spLocks/>
          </p:cNvSpPr>
          <p:nvPr/>
        </p:nvSpPr>
        <p:spPr bwMode="auto">
          <a:xfrm>
            <a:off x="1341438"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2" name="Freeform 404"/>
          <p:cNvSpPr>
            <a:spLocks/>
          </p:cNvSpPr>
          <p:nvPr/>
        </p:nvSpPr>
        <p:spPr bwMode="auto">
          <a:xfrm>
            <a:off x="1344613"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3" name="Freeform 405"/>
          <p:cNvSpPr>
            <a:spLocks/>
          </p:cNvSpPr>
          <p:nvPr/>
        </p:nvSpPr>
        <p:spPr bwMode="auto">
          <a:xfrm>
            <a:off x="1349375"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4" name="Freeform 406"/>
          <p:cNvSpPr>
            <a:spLocks/>
          </p:cNvSpPr>
          <p:nvPr/>
        </p:nvSpPr>
        <p:spPr bwMode="auto">
          <a:xfrm>
            <a:off x="1354138"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5" name="Freeform 407"/>
          <p:cNvSpPr>
            <a:spLocks/>
          </p:cNvSpPr>
          <p:nvPr/>
        </p:nvSpPr>
        <p:spPr bwMode="auto">
          <a:xfrm>
            <a:off x="1360488"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6" name="Freeform 408"/>
          <p:cNvSpPr>
            <a:spLocks/>
          </p:cNvSpPr>
          <p:nvPr/>
        </p:nvSpPr>
        <p:spPr bwMode="auto">
          <a:xfrm>
            <a:off x="1366838"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7" name="Freeform 409"/>
          <p:cNvSpPr>
            <a:spLocks/>
          </p:cNvSpPr>
          <p:nvPr/>
        </p:nvSpPr>
        <p:spPr bwMode="auto">
          <a:xfrm>
            <a:off x="1370013"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8" name="Freeform 410"/>
          <p:cNvSpPr>
            <a:spLocks/>
          </p:cNvSpPr>
          <p:nvPr/>
        </p:nvSpPr>
        <p:spPr bwMode="auto">
          <a:xfrm>
            <a:off x="1374775"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899" name="Freeform 411"/>
          <p:cNvSpPr>
            <a:spLocks/>
          </p:cNvSpPr>
          <p:nvPr/>
        </p:nvSpPr>
        <p:spPr bwMode="auto">
          <a:xfrm>
            <a:off x="1379538" y="1724025"/>
            <a:ext cx="25400" cy="3049588"/>
          </a:xfrm>
          <a:custGeom>
            <a:avLst/>
            <a:gdLst/>
            <a:ahLst/>
            <a:cxnLst>
              <a:cxn ang="0">
                <a:pos x="16" y="2039"/>
              </a:cxn>
              <a:cxn ang="0">
                <a:pos x="0" y="2039"/>
              </a:cxn>
              <a:cxn ang="0">
                <a:pos x="0" y="0"/>
              </a:cxn>
              <a:cxn ang="0">
                <a:pos x="16" y="0"/>
              </a:cxn>
              <a:cxn ang="0">
                <a:pos x="16" y="2039"/>
              </a:cxn>
            </a:cxnLst>
            <a:rect l="0" t="0" r="r" b="b"/>
            <a:pathLst>
              <a:path w="17" h="2040">
                <a:moveTo>
                  <a:pt x="16" y="2039"/>
                </a:moveTo>
                <a:lnTo>
                  <a:pt x="0" y="2039"/>
                </a:lnTo>
                <a:lnTo>
                  <a:pt x="0" y="0"/>
                </a:lnTo>
                <a:lnTo>
                  <a:pt x="16" y="0"/>
                </a:lnTo>
                <a:lnTo>
                  <a:pt x="16" y="2039"/>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0" name="Freeform 412"/>
          <p:cNvSpPr>
            <a:spLocks/>
          </p:cNvSpPr>
          <p:nvPr/>
        </p:nvSpPr>
        <p:spPr bwMode="auto">
          <a:xfrm>
            <a:off x="1384300" y="1724025"/>
            <a:ext cx="25400" cy="3049588"/>
          </a:xfrm>
          <a:custGeom>
            <a:avLst/>
            <a:gdLst/>
            <a:ahLst/>
            <a:cxnLst>
              <a:cxn ang="0">
                <a:pos x="0" y="2039"/>
              </a:cxn>
              <a:cxn ang="0">
                <a:pos x="16" y="2039"/>
              </a:cxn>
              <a:cxn ang="0">
                <a:pos x="16" y="0"/>
              </a:cxn>
              <a:cxn ang="0">
                <a:pos x="0" y="0"/>
              </a:cxn>
              <a:cxn ang="0">
                <a:pos x="0" y="2039"/>
              </a:cxn>
            </a:cxnLst>
            <a:rect l="0" t="0" r="r" b="b"/>
            <a:pathLst>
              <a:path w="17" h="2040">
                <a:moveTo>
                  <a:pt x="0" y="2039"/>
                </a:moveTo>
                <a:lnTo>
                  <a:pt x="16" y="2039"/>
                </a:lnTo>
                <a:lnTo>
                  <a:pt x="16" y="0"/>
                </a:lnTo>
                <a:lnTo>
                  <a:pt x="0" y="0"/>
                </a:lnTo>
                <a:lnTo>
                  <a:pt x="0" y="2039"/>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1" name="Freeform 413"/>
          <p:cNvSpPr>
            <a:spLocks/>
          </p:cNvSpPr>
          <p:nvPr/>
        </p:nvSpPr>
        <p:spPr bwMode="auto">
          <a:xfrm>
            <a:off x="1389063" y="1724025"/>
            <a:ext cx="25400" cy="3049588"/>
          </a:xfrm>
          <a:custGeom>
            <a:avLst/>
            <a:gdLst/>
            <a:ahLst/>
            <a:cxnLst>
              <a:cxn ang="0">
                <a:pos x="0" y="2039"/>
              </a:cxn>
              <a:cxn ang="0">
                <a:pos x="16" y="2039"/>
              </a:cxn>
              <a:cxn ang="0">
                <a:pos x="16" y="0"/>
              </a:cxn>
              <a:cxn ang="0">
                <a:pos x="0" y="0"/>
              </a:cxn>
              <a:cxn ang="0">
                <a:pos x="0" y="2039"/>
              </a:cxn>
            </a:cxnLst>
            <a:rect l="0" t="0" r="r" b="b"/>
            <a:pathLst>
              <a:path w="17" h="2040">
                <a:moveTo>
                  <a:pt x="0" y="2039"/>
                </a:moveTo>
                <a:lnTo>
                  <a:pt x="16" y="2039"/>
                </a:lnTo>
                <a:lnTo>
                  <a:pt x="16" y="0"/>
                </a:lnTo>
                <a:lnTo>
                  <a:pt x="0" y="0"/>
                </a:lnTo>
                <a:lnTo>
                  <a:pt x="0" y="2039"/>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2" name="Freeform 414"/>
          <p:cNvSpPr>
            <a:spLocks/>
          </p:cNvSpPr>
          <p:nvPr/>
        </p:nvSpPr>
        <p:spPr bwMode="auto">
          <a:xfrm>
            <a:off x="2192338" y="1528763"/>
            <a:ext cx="204787" cy="155575"/>
          </a:xfrm>
          <a:custGeom>
            <a:avLst/>
            <a:gdLst/>
            <a:ahLst/>
            <a:cxnLst>
              <a:cxn ang="0">
                <a:pos x="137" y="0"/>
              </a:cxn>
              <a:cxn ang="0">
                <a:pos x="68" y="48"/>
              </a:cxn>
              <a:cxn ang="0">
                <a:pos x="0" y="0"/>
              </a:cxn>
              <a:cxn ang="0">
                <a:pos x="0" y="103"/>
              </a:cxn>
              <a:cxn ang="0">
                <a:pos x="69" y="54"/>
              </a:cxn>
              <a:cxn ang="0">
                <a:pos x="137" y="103"/>
              </a:cxn>
              <a:cxn ang="0">
                <a:pos x="137" y="0"/>
              </a:cxn>
              <a:cxn ang="0">
                <a:pos x="137" y="0"/>
              </a:cxn>
            </a:cxnLst>
            <a:rect l="0" t="0" r="r" b="b"/>
            <a:pathLst>
              <a:path w="138" h="104">
                <a:moveTo>
                  <a:pt x="137" y="0"/>
                </a:moveTo>
                <a:lnTo>
                  <a:pt x="68" y="48"/>
                </a:lnTo>
                <a:lnTo>
                  <a:pt x="0" y="0"/>
                </a:lnTo>
                <a:lnTo>
                  <a:pt x="0" y="103"/>
                </a:lnTo>
                <a:lnTo>
                  <a:pt x="69" y="54"/>
                </a:lnTo>
                <a:lnTo>
                  <a:pt x="137" y="103"/>
                </a:lnTo>
                <a:lnTo>
                  <a:pt x="137" y="0"/>
                </a:lnTo>
                <a:lnTo>
                  <a:pt x="137"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3" name="Freeform 415"/>
          <p:cNvSpPr>
            <a:spLocks/>
          </p:cNvSpPr>
          <p:nvPr/>
        </p:nvSpPr>
        <p:spPr bwMode="auto">
          <a:xfrm>
            <a:off x="2289175" y="1522413"/>
            <a:ext cx="112713" cy="90487"/>
          </a:xfrm>
          <a:custGeom>
            <a:avLst/>
            <a:gdLst/>
            <a:ahLst/>
            <a:cxnLst>
              <a:cxn ang="0">
                <a:pos x="0" y="56"/>
              </a:cxn>
              <a:cxn ang="0">
                <a:pos x="6" y="56"/>
              </a:cxn>
              <a:cxn ang="0">
                <a:pos x="75" y="8"/>
              </a:cxn>
              <a:cxn ang="0">
                <a:pos x="68" y="0"/>
              </a:cxn>
              <a:cxn ang="0">
                <a:pos x="0" y="48"/>
              </a:cxn>
              <a:cxn ang="0">
                <a:pos x="6" y="48"/>
              </a:cxn>
              <a:cxn ang="0">
                <a:pos x="0" y="56"/>
              </a:cxn>
              <a:cxn ang="0">
                <a:pos x="3" y="59"/>
              </a:cxn>
              <a:cxn ang="0">
                <a:pos x="6" y="56"/>
              </a:cxn>
              <a:cxn ang="0">
                <a:pos x="0" y="56"/>
              </a:cxn>
            </a:cxnLst>
            <a:rect l="0" t="0" r="r" b="b"/>
            <a:pathLst>
              <a:path w="76" h="60">
                <a:moveTo>
                  <a:pt x="0" y="56"/>
                </a:moveTo>
                <a:lnTo>
                  <a:pt x="6" y="56"/>
                </a:lnTo>
                <a:lnTo>
                  <a:pt x="75" y="8"/>
                </a:lnTo>
                <a:lnTo>
                  <a:pt x="68" y="0"/>
                </a:lnTo>
                <a:lnTo>
                  <a:pt x="0" y="48"/>
                </a:lnTo>
                <a:lnTo>
                  <a:pt x="6" y="48"/>
                </a:lnTo>
                <a:lnTo>
                  <a:pt x="0" y="56"/>
                </a:lnTo>
                <a:lnTo>
                  <a:pt x="3" y="59"/>
                </a:lnTo>
                <a:lnTo>
                  <a:pt x="6" y="56"/>
                </a:lnTo>
                <a:lnTo>
                  <a:pt x="0" y="5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4" name="Freeform 416"/>
          <p:cNvSpPr>
            <a:spLocks/>
          </p:cNvSpPr>
          <p:nvPr/>
        </p:nvSpPr>
        <p:spPr bwMode="auto">
          <a:xfrm>
            <a:off x="2187575" y="1519238"/>
            <a:ext cx="112713" cy="88900"/>
          </a:xfrm>
          <a:custGeom>
            <a:avLst/>
            <a:gdLst/>
            <a:ahLst/>
            <a:cxnLst>
              <a:cxn ang="0">
                <a:pos x="3" y="10"/>
              </a:cxn>
              <a:cxn ang="0">
                <a:pos x="0" y="10"/>
              </a:cxn>
              <a:cxn ang="0">
                <a:pos x="68" y="58"/>
              </a:cxn>
              <a:cxn ang="0">
                <a:pos x="75" y="49"/>
              </a:cxn>
              <a:cxn ang="0">
                <a:pos x="6" y="1"/>
              </a:cxn>
              <a:cxn ang="0">
                <a:pos x="3" y="0"/>
              </a:cxn>
              <a:cxn ang="0">
                <a:pos x="6" y="1"/>
              </a:cxn>
              <a:cxn ang="0">
                <a:pos x="5" y="0"/>
              </a:cxn>
              <a:cxn ang="0">
                <a:pos x="3" y="0"/>
              </a:cxn>
              <a:cxn ang="0">
                <a:pos x="3" y="10"/>
              </a:cxn>
            </a:cxnLst>
            <a:rect l="0" t="0" r="r" b="b"/>
            <a:pathLst>
              <a:path w="76" h="59">
                <a:moveTo>
                  <a:pt x="3" y="10"/>
                </a:moveTo>
                <a:lnTo>
                  <a:pt x="0" y="10"/>
                </a:lnTo>
                <a:lnTo>
                  <a:pt x="68" y="58"/>
                </a:lnTo>
                <a:lnTo>
                  <a:pt x="75" y="49"/>
                </a:lnTo>
                <a:lnTo>
                  <a:pt x="6" y="1"/>
                </a:lnTo>
                <a:lnTo>
                  <a:pt x="3" y="0"/>
                </a:lnTo>
                <a:lnTo>
                  <a:pt x="6" y="1"/>
                </a:lnTo>
                <a:lnTo>
                  <a:pt x="5" y="0"/>
                </a:lnTo>
                <a:lnTo>
                  <a:pt x="3" y="0"/>
                </a:lnTo>
                <a:lnTo>
                  <a:pt x="3"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5" name="Freeform 417"/>
          <p:cNvSpPr>
            <a:spLocks/>
          </p:cNvSpPr>
          <p:nvPr/>
        </p:nvSpPr>
        <p:spPr bwMode="auto">
          <a:xfrm>
            <a:off x="2184400" y="1519238"/>
            <a:ext cx="25400" cy="25400"/>
          </a:xfrm>
          <a:custGeom>
            <a:avLst/>
            <a:gdLst/>
            <a:ahLst/>
            <a:cxnLst>
              <a:cxn ang="0">
                <a:pos x="16" y="8"/>
              </a:cxn>
              <a:cxn ang="0">
                <a:pos x="8" y="16"/>
              </a:cxn>
              <a:cxn ang="0">
                <a:pos x="8" y="0"/>
              </a:cxn>
              <a:cxn ang="0">
                <a:pos x="0" y="8"/>
              </a:cxn>
              <a:cxn ang="0">
                <a:pos x="8" y="0"/>
              </a:cxn>
              <a:cxn ang="0">
                <a:pos x="0" y="0"/>
              </a:cxn>
              <a:cxn ang="0">
                <a:pos x="0" y="8"/>
              </a:cxn>
              <a:cxn ang="0">
                <a:pos x="16" y="8"/>
              </a:cxn>
            </a:cxnLst>
            <a:rect l="0" t="0" r="r" b="b"/>
            <a:pathLst>
              <a:path w="17" h="17">
                <a:moveTo>
                  <a:pt x="16" y="8"/>
                </a:moveTo>
                <a:lnTo>
                  <a:pt x="8" y="16"/>
                </a:lnTo>
                <a:lnTo>
                  <a:pt x="8" y="0"/>
                </a:lnTo>
                <a:lnTo>
                  <a:pt x="0" y="8"/>
                </a:lnTo>
                <a:lnTo>
                  <a:pt x="8" y="0"/>
                </a:lnTo>
                <a:lnTo>
                  <a:pt x="0" y="0"/>
                </a:lnTo>
                <a:lnTo>
                  <a:pt x="0" y="8"/>
                </a:lnTo>
                <a:lnTo>
                  <a:pt x="16"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6" name="Freeform 418"/>
          <p:cNvSpPr>
            <a:spLocks/>
          </p:cNvSpPr>
          <p:nvPr/>
        </p:nvSpPr>
        <p:spPr bwMode="auto">
          <a:xfrm>
            <a:off x="2184400" y="1528763"/>
            <a:ext cx="25400" cy="163512"/>
          </a:xfrm>
          <a:custGeom>
            <a:avLst/>
            <a:gdLst/>
            <a:ahLst/>
            <a:cxnLst>
              <a:cxn ang="0">
                <a:pos x="8" y="97"/>
              </a:cxn>
              <a:cxn ang="0">
                <a:pos x="16" y="102"/>
              </a:cxn>
              <a:cxn ang="0">
                <a:pos x="16" y="0"/>
              </a:cxn>
              <a:cxn ang="0">
                <a:pos x="0" y="0"/>
              </a:cxn>
              <a:cxn ang="0">
                <a:pos x="0" y="102"/>
              </a:cxn>
              <a:cxn ang="0">
                <a:pos x="8" y="108"/>
              </a:cxn>
              <a:cxn ang="0">
                <a:pos x="0" y="102"/>
              </a:cxn>
              <a:cxn ang="0">
                <a:pos x="0" y="108"/>
              </a:cxn>
              <a:cxn ang="0">
                <a:pos x="8" y="108"/>
              </a:cxn>
              <a:cxn ang="0">
                <a:pos x="8" y="97"/>
              </a:cxn>
            </a:cxnLst>
            <a:rect l="0" t="0" r="r" b="b"/>
            <a:pathLst>
              <a:path w="17" h="109">
                <a:moveTo>
                  <a:pt x="8" y="97"/>
                </a:moveTo>
                <a:lnTo>
                  <a:pt x="16" y="102"/>
                </a:lnTo>
                <a:lnTo>
                  <a:pt x="16" y="0"/>
                </a:lnTo>
                <a:lnTo>
                  <a:pt x="0" y="0"/>
                </a:lnTo>
                <a:lnTo>
                  <a:pt x="0" y="102"/>
                </a:lnTo>
                <a:lnTo>
                  <a:pt x="8" y="108"/>
                </a:lnTo>
                <a:lnTo>
                  <a:pt x="0" y="102"/>
                </a:lnTo>
                <a:lnTo>
                  <a:pt x="0" y="108"/>
                </a:lnTo>
                <a:lnTo>
                  <a:pt x="8" y="108"/>
                </a:lnTo>
                <a:lnTo>
                  <a:pt x="8" y="9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7" name="Freeform 419"/>
          <p:cNvSpPr>
            <a:spLocks/>
          </p:cNvSpPr>
          <p:nvPr/>
        </p:nvSpPr>
        <p:spPr bwMode="auto">
          <a:xfrm>
            <a:off x="2189163" y="1673225"/>
            <a:ext cx="25400" cy="25400"/>
          </a:xfrm>
          <a:custGeom>
            <a:avLst/>
            <a:gdLst/>
            <a:ahLst/>
            <a:cxnLst>
              <a:cxn ang="0">
                <a:pos x="0" y="2"/>
              </a:cxn>
              <a:cxn ang="0">
                <a:pos x="8" y="0"/>
              </a:cxn>
              <a:cxn ang="0">
                <a:pos x="6" y="0"/>
              </a:cxn>
              <a:cxn ang="0">
                <a:pos x="6" y="16"/>
              </a:cxn>
              <a:cxn ang="0">
                <a:pos x="8" y="16"/>
              </a:cxn>
              <a:cxn ang="0">
                <a:pos x="16" y="14"/>
              </a:cxn>
              <a:cxn ang="0">
                <a:pos x="8" y="16"/>
              </a:cxn>
              <a:cxn ang="0">
                <a:pos x="14" y="16"/>
              </a:cxn>
              <a:cxn ang="0">
                <a:pos x="16" y="14"/>
              </a:cxn>
              <a:cxn ang="0">
                <a:pos x="0" y="2"/>
              </a:cxn>
            </a:cxnLst>
            <a:rect l="0" t="0" r="r" b="b"/>
            <a:pathLst>
              <a:path w="17" h="17">
                <a:moveTo>
                  <a:pt x="0" y="2"/>
                </a:moveTo>
                <a:lnTo>
                  <a:pt x="8" y="0"/>
                </a:lnTo>
                <a:lnTo>
                  <a:pt x="6" y="0"/>
                </a:lnTo>
                <a:lnTo>
                  <a:pt x="6" y="16"/>
                </a:lnTo>
                <a:lnTo>
                  <a:pt x="8" y="16"/>
                </a:lnTo>
                <a:lnTo>
                  <a:pt x="16" y="14"/>
                </a:lnTo>
                <a:lnTo>
                  <a:pt x="8" y="16"/>
                </a:lnTo>
                <a:lnTo>
                  <a:pt x="14" y="16"/>
                </a:lnTo>
                <a:lnTo>
                  <a:pt x="16" y="14"/>
                </a:lnTo>
                <a:lnTo>
                  <a:pt x="0"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8" name="Freeform 420"/>
          <p:cNvSpPr>
            <a:spLocks/>
          </p:cNvSpPr>
          <p:nvPr/>
        </p:nvSpPr>
        <p:spPr bwMode="auto">
          <a:xfrm>
            <a:off x="2189163" y="1600200"/>
            <a:ext cx="111125" cy="90488"/>
          </a:xfrm>
          <a:custGeom>
            <a:avLst/>
            <a:gdLst/>
            <a:ahLst/>
            <a:cxnLst>
              <a:cxn ang="0">
                <a:pos x="74" y="2"/>
              </a:cxn>
              <a:cxn ang="0">
                <a:pos x="67" y="2"/>
              </a:cxn>
              <a:cxn ang="0">
                <a:pos x="0" y="50"/>
              </a:cxn>
              <a:cxn ang="0">
                <a:pos x="6" y="59"/>
              </a:cxn>
              <a:cxn ang="0">
                <a:pos x="74" y="10"/>
              </a:cxn>
              <a:cxn ang="0">
                <a:pos x="67" y="10"/>
              </a:cxn>
              <a:cxn ang="0">
                <a:pos x="74" y="2"/>
              </a:cxn>
              <a:cxn ang="0">
                <a:pos x="70" y="0"/>
              </a:cxn>
              <a:cxn ang="0">
                <a:pos x="67" y="2"/>
              </a:cxn>
              <a:cxn ang="0">
                <a:pos x="74" y="2"/>
              </a:cxn>
            </a:cxnLst>
            <a:rect l="0" t="0" r="r" b="b"/>
            <a:pathLst>
              <a:path w="75" h="60">
                <a:moveTo>
                  <a:pt x="74" y="2"/>
                </a:moveTo>
                <a:lnTo>
                  <a:pt x="67" y="2"/>
                </a:lnTo>
                <a:lnTo>
                  <a:pt x="0" y="50"/>
                </a:lnTo>
                <a:lnTo>
                  <a:pt x="6" y="59"/>
                </a:lnTo>
                <a:lnTo>
                  <a:pt x="74" y="10"/>
                </a:lnTo>
                <a:lnTo>
                  <a:pt x="67" y="10"/>
                </a:lnTo>
                <a:lnTo>
                  <a:pt x="74" y="2"/>
                </a:lnTo>
                <a:lnTo>
                  <a:pt x="70" y="0"/>
                </a:lnTo>
                <a:lnTo>
                  <a:pt x="67" y="2"/>
                </a:lnTo>
                <a:lnTo>
                  <a:pt x="74"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09" name="Freeform 421"/>
          <p:cNvSpPr>
            <a:spLocks/>
          </p:cNvSpPr>
          <p:nvPr/>
        </p:nvSpPr>
        <p:spPr bwMode="auto">
          <a:xfrm>
            <a:off x="2290763" y="1603375"/>
            <a:ext cx="114300" cy="95250"/>
          </a:xfrm>
          <a:custGeom>
            <a:avLst/>
            <a:gdLst/>
            <a:ahLst/>
            <a:cxnLst>
              <a:cxn ang="0">
                <a:pos x="64" y="52"/>
              </a:cxn>
              <a:cxn ang="0">
                <a:pos x="73" y="48"/>
              </a:cxn>
              <a:cxn ang="0">
                <a:pos x="6" y="0"/>
              </a:cxn>
              <a:cxn ang="0">
                <a:pos x="0" y="8"/>
              </a:cxn>
              <a:cxn ang="0">
                <a:pos x="67" y="56"/>
              </a:cxn>
              <a:cxn ang="0">
                <a:pos x="76" y="52"/>
              </a:cxn>
              <a:cxn ang="0">
                <a:pos x="67" y="56"/>
              </a:cxn>
              <a:cxn ang="0">
                <a:pos x="76" y="63"/>
              </a:cxn>
              <a:cxn ang="0">
                <a:pos x="76" y="52"/>
              </a:cxn>
              <a:cxn ang="0">
                <a:pos x="64" y="52"/>
              </a:cxn>
            </a:cxnLst>
            <a:rect l="0" t="0" r="r" b="b"/>
            <a:pathLst>
              <a:path w="77" h="64">
                <a:moveTo>
                  <a:pt x="64" y="52"/>
                </a:moveTo>
                <a:lnTo>
                  <a:pt x="73" y="48"/>
                </a:lnTo>
                <a:lnTo>
                  <a:pt x="6" y="0"/>
                </a:lnTo>
                <a:lnTo>
                  <a:pt x="0" y="8"/>
                </a:lnTo>
                <a:lnTo>
                  <a:pt x="67" y="56"/>
                </a:lnTo>
                <a:lnTo>
                  <a:pt x="76" y="52"/>
                </a:lnTo>
                <a:lnTo>
                  <a:pt x="67" y="56"/>
                </a:lnTo>
                <a:lnTo>
                  <a:pt x="76" y="63"/>
                </a:lnTo>
                <a:lnTo>
                  <a:pt x="76" y="52"/>
                </a:lnTo>
                <a:lnTo>
                  <a:pt x="64" y="5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0" name="Freeform 422"/>
          <p:cNvSpPr>
            <a:spLocks/>
          </p:cNvSpPr>
          <p:nvPr/>
        </p:nvSpPr>
        <p:spPr bwMode="auto">
          <a:xfrm>
            <a:off x="2387600" y="1519238"/>
            <a:ext cx="25400" cy="165100"/>
          </a:xfrm>
          <a:custGeom>
            <a:avLst/>
            <a:gdLst/>
            <a:ahLst/>
            <a:cxnLst>
              <a:cxn ang="0">
                <a:pos x="8" y="10"/>
              </a:cxn>
              <a:cxn ang="0">
                <a:pos x="0" y="5"/>
              </a:cxn>
              <a:cxn ang="0">
                <a:pos x="0" y="109"/>
              </a:cxn>
              <a:cxn ang="0">
                <a:pos x="16" y="109"/>
              </a:cxn>
              <a:cxn ang="0">
                <a:pos x="16" y="5"/>
              </a:cxn>
              <a:cxn ang="0">
                <a:pos x="8" y="0"/>
              </a:cxn>
              <a:cxn ang="0">
                <a:pos x="16" y="5"/>
              </a:cxn>
              <a:cxn ang="0">
                <a:pos x="16" y="0"/>
              </a:cxn>
              <a:cxn ang="0">
                <a:pos x="8" y="0"/>
              </a:cxn>
              <a:cxn ang="0">
                <a:pos x="8" y="10"/>
              </a:cxn>
            </a:cxnLst>
            <a:rect l="0" t="0" r="r" b="b"/>
            <a:pathLst>
              <a:path w="17" h="110">
                <a:moveTo>
                  <a:pt x="8" y="10"/>
                </a:moveTo>
                <a:lnTo>
                  <a:pt x="0" y="5"/>
                </a:lnTo>
                <a:lnTo>
                  <a:pt x="0" y="109"/>
                </a:lnTo>
                <a:lnTo>
                  <a:pt x="16" y="109"/>
                </a:lnTo>
                <a:lnTo>
                  <a:pt x="16" y="5"/>
                </a:lnTo>
                <a:lnTo>
                  <a:pt x="8" y="0"/>
                </a:lnTo>
                <a:lnTo>
                  <a:pt x="16" y="5"/>
                </a:lnTo>
                <a:lnTo>
                  <a:pt x="16" y="0"/>
                </a:lnTo>
                <a:lnTo>
                  <a:pt x="8" y="0"/>
                </a:lnTo>
                <a:lnTo>
                  <a:pt x="8"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1" name="Freeform 423"/>
          <p:cNvSpPr>
            <a:spLocks/>
          </p:cNvSpPr>
          <p:nvPr/>
        </p:nvSpPr>
        <p:spPr bwMode="auto">
          <a:xfrm>
            <a:off x="2390775" y="1519238"/>
            <a:ext cx="25400" cy="25400"/>
          </a:xfrm>
          <a:custGeom>
            <a:avLst/>
            <a:gdLst/>
            <a:ahLst/>
            <a:cxnLst>
              <a:cxn ang="0">
                <a:pos x="16" y="14"/>
              </a:cxn>
              <a:cxn ang="0">
                <a:pos x="8" y="16"/>
              </a:cxn>
              <a:cxn ang="0">
                <a:pos x="8" y="0"/>
              </a:cxn>
              <a:cxn ang="0">
                <a:pos x="0" y="2"/>
              </a:cxn>
              <a:cxn ang="0">
                <a:pos x="8" y="0"/>
              </a:cxn>
              <a:cxn ang="0">
                <a:pos x="4" y="0"/>
              </a:cxn>
              <a:cxn ang="0">
                <a:pos x="0" y="2"/>
              </a:cxn>
              <a:cxn ang="0">
                <a:pos x="16" y="14"/>
              </a:cxn>
            </a:cxnLst>
            <a:rect l="0" t="0" r="r" b="b"/>
            <a:pathLst>
              <a:path w="17" h="17">
                <a:moveTo>
                  <a:pt x="16" y="14"/>
                </a:moveTo>
                <a:lnTo>
                  <a:pt x="8" y="16"/>
                </a:lnTo>
                <a:lnTo>
                  <a:pt x="8" y="0"/>
                </a:lnTo>
                <a:lnTo>
                  <a:pt x="0" y="2"/>
                </a:lnTo>
                <a:lnTo>
                  <a:pt x="8" y="0"/>
                </a:lnTo>
                <a:lnTo>
                  <a:pt x="4" y="0"/>
                </a:lnTo>
                <a:lnTo>
                  <a:pt x="0" y="2"/>
                </a:lnTo>
                <a:lnTo>
                  <a:pt x="16" y="1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2" name="Freeform 424"/>
          <p:cNvSpPr>
            <a:spLocks/>
          </p:cNvSpPr>
          <p:nvPr/>
        </p:nvSpPr>
        <p:spPr bwMode="auto">
          <a:xfrm>
            <a:off x="2203450" y="4710113"/>
            <a:ext cx="204788" cy="155575"/>
          </a:xfrm>
          <a:custGeom>
            <a:avLst/>
            <a:gdLst/>
            <a:ahLst/>
            <a:cxnLst>
              <a:cxn ang="0">
                <a:pos x="135" y="103"/>
              </a:cxn>
              <a:cxn ang="0">
                <a:pos x="68" y="54"/>
              </a:cxn>
              <a:cxn ang="0">
                <a:pos x="0" y="103"/>
              </a:cxn>
              <a:cxn ang="0">
                <a:pos x="0" y="0"/>
              </a:cxn>
              <a:cxn ang="0">
                <a:pos x="1" y="0"/>
              </a:cxn>
              <a:cxn ang="0">
                <a:pos x="68" y="48"/>
              </a:cxn>
              <a:cxn ang="0">
                <a:pos x="136" y="0"/>
              </a:cxn>
              <a:cxn ang="0">
                <a:pos x="136" y="103"/>
              </a:cxn>
              <a:cxn ang="0">
                <a:pos x="135" y="103"/>
              </a:cxn>
            </a:cxnLst>
            <a:rect l="0" t="0" r="r" b="b"/>
            <a:pathLst>
              <a:path w="137" h="104">
                <a:moveTo>
                  <a:pt x="135" y="103"/>
                </a:moveTo>
                <a:lnTo>
                  <a:pt x="68" y="54"/>
                </a:lnTo>
                <a:lnTo>
                  <a:pt x="0" y="103"/>
                </a:lnTo>
                <a:lnTo>
                  <a:pt x="0" y="0"/>
                </a:lnTo>
                <a:lnTo>
                  <a:pt x="1" y="0"/>
                </a:lnTo>
                <a:lnTo>
                  <a:pt x="68" y="48"/>
                </a:lnTo>
                <a:lnTo>
                  <a:pt x="136" y="0"/>
                </a:lnTo>
                <a:lnTo>
                  <a:pt x="136" y="103"/>
                </a:lnTo>
                <a:lnTo>
                  <a:pt x="135" y="103"/>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3" name="Freeform 425"/>
          <p:cNvSpPr>
            <a:spLocks/>
          </p:cNvSpPr>
          <p:nvPr/>
        </p:nvSpPr>
        <p:spPr bwMode="auto">
          <a:xfrm>
            <a:off x="2300288" y="4781550"/>
            <a:ext cx="112712" cy="88900"/>
          </a:xfrm>
          <a:custGeom>
            <a:avLst/>
            <a:gdLst/>
            <a:ahLst/>
            <a:cxnLst>
              <a:cxn ang="0">
                <a:pos x="6" y="10"/>
              </a:cxn>
              <a:cxn ang="0">
                <a:pos x="0" y="10"/>
              </a:cxn>
              <a:cxn ang="0">
                <a:pos x="67" y="59"/>
              </a:cxn>
              <a:cxn ang="0">
                <a:pos x="74" y="50"/>
              </a:cxn>
              <a:cxn ang="0">
                <a:pos x="6" y="2"/>
              </a:cxn>
              <a:cxn ang="0">
                <a:pos x="0" y="2"/>
              </a:cxn>
              <a:cxn ang="0">
                <a:pos x="6" y="2"/>
              </a:cxn>
              <a:cxn ang="0">
                <a:pos x="3" y="0"/>
              </a:cxn>
              <a:cxn ang="0">
                <a:pos x="0" y="2"/>
              </a:cxn>
              <a:cxn ang="0">
                <a:pos x="6" y="10"/>
              </a:cxn>
            </a:cxnLst>
            <a:rect l="0" t="0" r="r" b="b"/>
            <a:pathLst>
              <a:path w="75" h="60">
                <a:moveTo>
                  <a:pt x="6" y="10"/>
                </a:moveTo>
                <a:lnTo>
                  <a:pt x="0" y="10"/>
                </a:lnTo>
                <a:lnTo>
                  <a:pt x="67" y="59"/>
                </a:lnTo>
                <a:lnTo>
                  <a:pt x="74" y="50"/>
                </a:lnTo>
                <a:lnTo>
                  <a:pt x="6" y="2"/>
                </a:lnTo>
                <a:lnTo>
                  <a:pt x="0" y="2"/>
                </a:lnTo>
                <a:lnTo>
                  <a:pt x="6" y="2"/>
                </a:lnTo>
                <a:lnTo>
                  <a:pt x="3" y="0"/>
                </a:lnTo>
                <a:lnTo>
                  <a:pt x="0" y="2"/>
                </a:lnTo>
                <a:lnTo>
                  <a:pt x="6"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4" name="Freeform 426"/>
          <p:cNvSpPr>
            <a:spLocks/>
          </p:cNvSpPr>
          <p:nvPr/>
        </p:nvSpPr>
        <p:spPr bwMode="auto">
          <a:xfrm>
            <a:off x="2198688" y="4784725"/>
            <a:ext cx="114300" cy="87313"/>
          </a:xfrm>
          <a:custGeom>
            <a:avLst/>
            <a:gdLst/>
            <a:ahLst/>
            <a:cxnLst>
              <a:cxn ang="0">
                <a:pos x="3" y="58"/>
              </a:cxn>
              <a:cxn ang="0">
                <a:pos x="6" y="56"/>
              </a:cxn>
              <a:cxn ang="0">
                <a:pos x="75" y="8"/>
              </a:cxn>
              <a:cxn ang="0">
                <a:pos x="68" y="0"/>
              </a:cxn>
              <a:cxn ang="0">
                <a:pos x="0" y="47"/>
              </a:cxn>
              <a:cxn ang="0">
                <a:pos x="3" y="47"/>
              </a:cxn>
              <a:cxn ang="0">
                <a:pos x="3" y="58"/>
              </a:cxn>
              <a:cxn ang="0">
                <a:pos x="5" y="58"/>
              </a:cxn>
              <a:cxn ang="0">
                <a:pos x="6" y="56"/>
              </a:cxn>
              <a:cxn ang="0">
                <a:pos x="3" y="58"/>
              </a:cxn>
            </a:cxnLst>
            <a:rect l="0" t="0" r="r" b="b"/>
            <a:pathLst>
              <a:path w="76" h="59">
                <a:moveTo>
                  <a:pt x="3" y="58"/>
                </a:moveTo>
                <a:lnTo>
                  <a:pt x="6" y="56"/>
                </a:lnTo>
                <a:lnTo>
                  <a:pt x="75" y="8"/>
                </a:lnTo>
                <a:lnTo>
                  <a:pt x="68" y="0"/>
                </a:lnTo>
                <a:lnTo>
                  <a:pt x="0" y="47"/>
                </a:lnTo>
                <a:lnTo>
                  <a:pt x="3" y="47"/>
                </a:lnTo>
                <a:lnTo>
                  <a:pt x="3" y="58"/>
                </a:lnTo>
                <a:lnTo>
                  <a:pt x="5" y="58"/>
                </a:lnTo>
                <a:lnTo>
                  <a:pt x="6" y="56"/>
                </a:lnTo>
                <a:lnTo>
                  <a:pt x="3" y="5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5" name="Freeform 427"/>
          <p:cNvSpPr>
            <a:spLocks/>
          </p:cNvSpPr>
          <p:nvPr/>
        </p:nvSpPr>
        <p:spPr bwMode="auto">
          <a:xfrm>
            <a:off x="2195513" y="4854575"/>
            <a:ext cx="25400" cy="25400"/>
          </a:xfrm>
          <a:custGeom>
            <a:avLst/>
            <a:gdLst/>
            <a:ahLst/>
            <a:cxnLst>
              <a:cxn ang="0">
                <a:pos x="0" y="8"/>
              </a:cxn>
              <a:cxn ang="0">
                <a:pos x="8" y="16"/>
              </a:cxn>
              <a:cxn ang="0">
                <a:pos x="8" y="0"/>
              </a:cxn>
              <a:cxn ang="0">
                <a:pos x="16" y="8"/>
              </a:cxn>
              <a:cxn ang="0">
                <a:pos x="0" y="8"/>
              </a:cxn>
              <a:cxn ang="0">
                <a:pos x="0" y="16"/>
              </a:cxn>
              <a:cxn ang="0">
                <a:pos x="8" y="16"/>
              </a:cxn>
              <a:cxn ang="0">
                <a:pos x="0" y="8"/>
              </a:cxn>
            </a:cxnLst>
            <a:rect l="0" t="0" r="r" b="b"/>
            <a:pathLst>
              <a:path w="17" h="17">
                <a:moveTo>
                  <a:pt x="0" y="8"/>
                </a:moveTo>
                <a:lnTo>
                  <a:pt x="8" y="16"/>
                </a:lnTo>
                <a:lnTo>
                  <a:pt x="8" y="0"/>
                </a:lnTo>
                <a:lnTo>
                  <a:pt x="16" y="8"/>
                </a:lnTo>
                <a:lnTo>
                  <a:pt x="0" y="8"/>
                </a:lnTo>
                <a:lnTo>
                  <a:pt x="0" y="16"/>
                </a:lnTo>
                <a:lnTo>
                  <a:pt x="8" y="16"/>
                </a:lnTo>
                <a:lnTo>
                  <a:pt x="0"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6" name="Freeform 428"/>
          <p:cNvSpPr>
            <a:spLocks/>
          </p:cNvSpPr>
          <p:nvPr/>
        </p:nvSpPr>
        <p:spPr bwMode="auto">
          <a:xfrm>
            <a:off x="2195513" y="4702175"/>
            <a:ext cx="25400" cy="163513"/>
          </a:xfrm>
          <a:custGeom>
            <a:avLst/>
            <a:gdLst/>
            <a:ahLst/>
            <a:cxnLst>
              <a:cxn ang="0">
                <a:pos x="8" y="0"/>
              </a:cxn>
              <a:cxn ang="0">
                <a:pos x="0" y="5"/>
              </a:cxn>
              <a:cxn ang="0">
                <a:pos x="0" y="108"/>
              </a:cxn>
              <a:cxn ang="0">
                <a:pos x="16" y="108"/>
              </a:cxn>
              <a:cxn ang="0">
                <a:pos x="16" y="5"/>
              </a:cxn>
              <a:cxn ang="0">
                <a:pos x="8" y="10"/>
              </a:cxn>
              <a:cxn ang="0">
                <a:pos x="8" y="0"/>
              </a:cxn>
              <a:cxn ang="0">
                <a:pos x="0" y="0"/>
              </a:cxn>
              <a:cxn ang="0">
                <a:pos x="0" y="5"/>
              </a:cxn>
              <a:cxn ang="0">
                <a:pos x="8" y="0"/>
              </a:cxn>
            </a:cxnLst>
            <a:rect l="0" t="0" r="r" b="b"/>
            <a:pathLst>
              <a:path w="17" h="109">
                <a:moveTo>
                  <a:pt x="8" y="0"/>
                </a:moveTo>
                <a:lnTo>
                  <a:pt x="0" y="5"/>
                </a:lnTo>
                <a:lnTo>
                  <a:pt x="0" y="108"/>
                </a:lnTo>
                <a:lnTo>
                  <a:pt x="16" y="108"/>
                </a:lnTo>
                <a:lnTo>
                  <a:pt x="16" y="5"/>
                </a:lnTo>
                <a:lnTo>
                  <a:pt x="8" y="10"/>
                </a:lnTo>
                <a:lnTo>
                  <a:pt x="8" y="0"/>
                </a:lnTo>
                <a:lnTo>
                  <a:pt x="0" y="0"/>
                </a:lnTo>
                <a:lnTo>
                  <a:pt x="0" y="5"/>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7" name="Freeform 429"/>
          <p:cNvSpPr>
            <a:spLocks/>
          </p:cNvSpPr>
          <p:nvPr/>
        </p:nvSpPr>
        <p:spPr bwMode="auto">
          <a:xfrm>
            <a:off x="2201863" y="4702175"/>
            <a:ext cx="25400" cy="25400"/>
          </a:xfrm>
          <a:custGeom>
            <a:avLst/>
            <a:gdLst/>
            <a:ahLst/>
            <a:cxnLst>
              <a:cxn ang="0">
                <a:pos x="16" y="2"/>
              </a:cxn>
              <a:cxn ang="0">
                <a:pos x="8" y="0"/>
              </a:cxn>
              <a:cxn ang="0">
                <a:pos x="4" y="0"/>
              </a:cxn>
              <a:cxn ang="0">
                <a:pos x="4" y="16"/>
              </a:cxn>
              <a:cxn ang="0">
                <a:pos x="8" y="16"/>
              </a:cxn>
              <a:cxn ang="0">
                <a:pos x="0" y="14"/>
              </a:cxn>
              <a:cxn ang="0">
                <a:pos x="16" y="2"/>
              </a:cxn>
              <a:cxn ang="0">
                <a:pos x="12" y="0"/>
              </a:cxn>
              <a:cxn ang="0">
                <a:pos x="8" y="0"/>
              </a:cxn>
              <a:cxn ang="0">
                <a:pos x="16" y="2"/>
              </a:cxn>
            </a:cxnLst>
            <a:rect l="0" t="0" r="r" b="b"/>
            <a:pathLst>
              <a:path w="17" h="17">
                <a:moveTo>
                  <a:pt x="16" y="2"/>
                </a:moveTo>
                <a:lnTo>
                  <a:pt x="8" y="0"/>
                </a:lnTo>
                <a:lnTo>
                  <a:pt x="4" y="0"/>
                </a:lnTo>
                <a:lnTo>
                  <a:pt x="4" y="16"/>
                </a:lnTo>
                <a:lnTo>
                  <a:pt x="8" y="16"/>
                </a:lnTo>
                <a:lnTo>
                  <a:pt x="0" y="14"/>
                </a:lnTo>
                <a:lnTo>
                  <a:pt x="16" y="2"/>
                </a:lnTo>
                <a:lnTo>
                  <a:pt x="12" y="0"/>
                </a:lnTo>
                <a:lnTo>
                  <a:pt x="8" y="0"/>
                </a:lnTo>
                <a:lnTo>
                  <a:pt x="16"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8" name="Freeform 430"/>
          <p:cNvSpPr>
            <a:spLocks/>
          </p:cNvSpPr>
          <p:nvPr/>
        </p:nvSpPr>
        <p:spPr bwMode="auto">
          <a:xfrm>
            <a:off x="2201863" y="4703763"/>
            <a:ext cx="111125" cy="88900"/>
          </a:xfrm>
          <a:custGeom>
            <a:avLst/>
            <a:gdLst/>
            <a:ahLst/>
            <a:cxnLst>
              <a:cxn ang="0">
                <a:pos x="66" y="48"/>
              </a:cxn>
              <a:cxn ang="0">
                <a:pos x="73" y="48"/>
              </a:cxn>
              <a:cxn ang="0">
                <a:pos x="6" y="0"/>
              </a:cxn>
              <a:cxn ang="0">
                <a:pos x="0" y="8"/>
              </a:cxn>
              <a:cxn ang="0">
                <a:pos x="66" y="56"/>
              </a:cxn>
              <a:cxn ang="0">
                <a:pos x="73" y="56"/>
              </a:cxn>
              <a:cxn ang="0">
                <a:pos x="66" y="56"/>
              </a:cxn>
              <a:cxn ang="0">
                <a:pos x="69" y="59"/>
              </a:cxn>
              <a:cxn ang="0">
                <a:pos x="73" y="56"/>
              </a:cxn>
              <a:cxn ang="0">
                <a:pos x="66" y="48"/>
              </a:cxn>
            </a:cxnLst>
            <a:rect l="0" t="0" r="r" b="b"/>
            <a:pathLst>
              <a:path w="74" h="60">
                <a:moveTo>
                  <a:pt x="66" y="48"/>
                </a:moveTo>
                <a:lnTo>
                  <a:pt x="73" y="48"/>
                </a:lnTo>
                <a:lnTo>
                  <a:pt x="6" y="0"/>
                </a:lnTo>
                <a:lnTo>
                  <a:pt x="0" y="8"/>
                </a:lnTo>
                <a:lnTo>
                  <a:pt x="66" y="56"/>
                </a:lnTo>
                <a:lnTo>
                  <a:pt x="73" y="56"/>
                </a:lnTo>
                <a:lnTo>
                  <a:pt x="66" y="56"/>
                </a:lnTo>
                <a:lnTo>
                  <a:pt x="69" y="59"/>
                </a:lnTo>
                <a:lnTo>
                  <a:pt x="73" y="56"/>
                </a:lnTo>
                <a:lnTo>
                  <a:pt x="66" y="4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19" name="Freeform 431"/>
          <p:cNvSpPr>
            <a:spLocks/>
          </p:cNvSpPr>
          <p:nvPr/>
        </p:nvSpPr>
        <p:spPr bwMode="auto">
          <a:xfrm>
            <a:off x="2301875" y="4694238"/>
            <a:ext cx="115888" cy="96837"/>
          </a:xfrm>
          <a:custGeom>
            <a:avLst/>
            <a:gdLst/>
            <a:ahLst/>
            <a:cxnLst>
              <a:cxn ang="0">
                <a:pos x="76" y="10"/>
              </a:cxn>
              <a:cxn ang="0">
                <a:pos x="67" y="6"/>
              </a:cxn>
              <a:cxn ang="0">
                <a:pos x="0" y="54"/>
              </a:cxn>
              <a:cxn ang="0">
                <a:pos x="6" y="63"/>
              </a:cxn>
              <a:cxn ang="0">
                <a:pos x="73" y="14"/>
              </a:cxn>
              <a:cxn ang="0">
                <a:pos x="64" y="10"/>
              </a:cxn>
              <a:cxn ang="0">
                <a:pos x="76" y="10"/>
              </a:cxn>
              <a:cxn ang="0">
                <a:pos x="76" y="0"/>
              </a:cxn>
              <a:cxn ang="0">
                <a:pos x="67" y="6"/>
              </a:cxn>
              <a:cxn ang="0">
                <a:pos x="76" y="10"/>
              </a:cxn>
            </a:cxnLst>
            <a:rect l="0" t="0" r="r" b="b"/>
            <a:pathLst>
              <a:path w="77" h="64">
                <a:moveTo>
                  <a:pt x="76" y="10"/>
                </a:moveTo>
                <a:lnTo>
                  <a:pt x="67" y="6"/>
                </a:lnTo>
                <a:lnTo>
                  <a:pt x="0" y="54"/>
                </a:lnTo>
                <a:lnTo>
                  <a:pt x="6" y="63"/>
                </a:lnTo>
                <a:lnTo>
                  <a:pt x="73" y="14"/>
                </a:lnTo>
                <a:lnTo>
                  <a:pt x="64" y="10"/>
                </a:lnTo>
                <a:lnTo>
                  <a:pt x="76" y="10"/>
                </a:lnTo>
                <a:lnTo>
                  <a:pt x="76" y="0"/>
                </a:lnTo>
                <a:lnTo>
                  <a:pt x="67" y="6"/>
                </a:lnTo>
                <a:lnTo>
                  <a:pt x="76"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0" name="Freeform 432"/>
          <p:cNvSpPr>
            <a:spLocks/>
          </p:cNvSpPr>
          <p:nvPr/>
        </p:nvSpPr>
        <p:spPr bwMode="auto">
          <a:xfrm>
            <a:off x="2398713" y="4711700"/>
            <a:ext cx="25400" cy="160338"/>
          </a:xfrm>
          <a:custGeom>
            <a:avLst/>
            <a:gdLst/>
            <a:ahLst/>
            <a:cxnLst>
              <a:cxn ang="0">
                <a:pos x="8" y="107"/>
              </a:cxn>
              <a:cxn ang="0">
                <a:pos x="16" y="101"/>
              </a:cxn>
              <a:cxn ang="0">
                <a:pos x="16" y="0"/>
              </a:cxn>
              <a:cxn ang="0">
                <a:pos x="0" y="0"/>
              </a:cxn>
              <a:cxn ang="0">
                <a:pos x="0" y="101"/>
              </a:cxn>
              <a:cxn ang="0">
                <a:pos x="8" y="96"/>
              </a:cxn>
              <a:cxn ang="0">
                <a:pos x="8" y="107"/>
              </a:cxn>
              <a:cxn ang="0">
                <a:pos x="16" y="107"/>
              </a:cxn>
              <a:cxn ang="0">
                <a:pos x="16" y="101"/>
              </a:cxn>
              <a:cxn ang="0">
                <a:pos x="8" y="107"/>
              </a:cxn>
            </a:cxnLst>
            <a:rect l="0" t="0" r="r" b="b"/>
            <a:pathLst>
              <a:path w="17" h="108">
                <a:moveTo>
                  <a:pt x="8" y="107"/>
                </a:moveTo>
                <a:lnTo>
                  <a:pt x="16" y="101"/>
                </a:lnTo>
                <a:lnTo>
                  <a:pt x="16" y="0"/>
                </a:lnTo>
                <a:lnTo>
                  <a:pt x="0" y="0"/>
                </a:lnTo>
                <a:lnTo>
                  <a:pt x="0" y="101"/>
                </a:lnTo>
                <a:lnTo>
                  <a:pt x="8" y="96"/>
                </a:lnTo>
                <a:lnTo>
                  <a:pt x="8" y="107"/>
                </a:lnTo>
                <a:lnTo>
                  <a:pt x="16" y="107"/>
                </a:lnTo>
                <a:lnTo>
                  <a:pt x="16" y="101"/>
                </a:lnTo>
                <a:lnTo>
                  <a:pt x="8" y="10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1" name="Freeform 433"/>
          <p:cNvSpPr>
            <a:spLocks/>
          </p:cNvSpPr>
          <p:nvPr/>
        </p:nvSpPr>
        <p:spPr bwMode="auto">
          <a:xfrm>
            <a:off x="2400300" y="4854575"/>
            <a:ext cx="25400" cy="25400"/>
          </a:xfrm>
          <a:custGeom>
            <a:avLst/>
            <a:gdLst/>
            <a:ahLst/>
            <a:cxnLst>
              <a:cxn ang="0">
                <a:pos x="0" y="13"/>
              </a:cxn>
              <a:cxn ang="0">
                <a:pos x="8" y="16"/>
              </a:cxn>
              <a:cxn ang="0">
                <a:pos x="10" y="16"/>
              </a:cxn>
              <a:cxn ang="0">
                <a:pos x="10" y="0"/>
              </a:cxn>
              <a:cxn ang="0">
                <a:pos x="8" y="0"/>
              </a:cxn>
              <a:cxn ang="0">
                <a:pos x="16" y="1"/>
              </a:cxn>
              <a:cxn ang="0">
                <a:pos x="0" y="13"/>
              </a:cxn>
              <a:cxn ang="0">
                <a:pos x="4" y="16"/>
              </a:cxn>
              <a:cxn ang="0">
                <a:pos x="8" y="16"/>
              </a:cxn>
              <a:cxn ang="0">
                <a:pos x="0" y="13"/>
              </a:cxn>
            </a:cxnLst>
            <a:rect l="0" t="0" r="r" b="b"/>
            <a:pathLst>
              <a:path w="17" h="17">
                <a:moveTo>
                  <a:pt x="0" y="13"/>
                </a:moveTo>
                <a:lnTo>
                  <a:pt x="8" y="16"/>
                </a:lnTo>
                <a:lnTo>
                  <a:pt x="10" y="16"/>
                </a:lnTo>
                <a:lnTo>
                  <a:pt x="10" y="0"/>
                </a:lnTo>
                <a:lnTo>
                  <a:pt x="8" y="0"/>
                </a:lnTo>
                <a:lnTo>
                  <a:pt x="16" y="1"/>
                </a:lnTo>
                <a:lnTo>
                  <a:pt x="0" y="13"/>
                </a:lnTo>
                <a:lnTo>
                  <a:pt x="4" y="16"/>
                </a:lnTo>
                <a:lnTo>
                  <a:pt x="8" y="16"/>
                </a:lnTo>
                <a:lnTo>
                  <a:pt x="0" y="1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2" name="Freeform 434"/>
          <p:cNvSpPr>
            <a:spLocks/>
          </p:cNvSpPr>
          <p:nvPr/>
        </p:nvSpPr>
        <p:spPr bwMode="auto">
          <a:xfrm>
            <a:off x="2908300" y="1538288"/>
            <a:ext cx="206375" cy="155575"/>
          </a:xfrm>
          <a:custGeom>
            <a:avLst/>
            <a:gdLst/>
            <a:ahLst/>
            <a:cxnLst>
              <a:cxn ang="0">
                <a:pos x="136" y="0"/>
              </a:cxn>
              <a:cxn ang="0">
                <a:pos x="68" y="48"/>
              </a:cxn>
              <a:cxn ang="0">
                <a:pos x="0" y="0"/>
              </a:cxn>
              <a:cxn ang="0">
                <a:pos x="0" y="103"/>
              </a:cxn>
              <a:cxn ang="0">
                <a:pos x="1" y="103"/>
              </a:cxn>
              <a:cxn ang="0">
                <a:pos x="68" y="54"/>
              </a:cxn>
              <a:cxn ang="0">
                <a:pos x="137" y="102"/>
              </a:cxn>
              <a:cxn ang="0">
                <a:pos x="137" y="0"/>
              </a:cxn>
              <a:cxn ang="0">
                <a:pos x="136" y="0"/>
              </a:cxn>
            </a:cxnLst>
            <a:rect l="0" t="0" r="r" b="b"/>
            <a:pathLst>
              <a:path w="138" h="104">
                <a:moveTo>
                  <a:pt x="136" y="0"/>
                </a:moveTo>
                <a:lnTo>
                  <a:pt x="68" y="48"/>
                </a:lnTo>
                <a:lnTo>
                  <a:pt x="0" y="0"/>
                </a:lnTo>
                <a:lnTo>
                  <a:pt x="0" y="103"/>
                </a:lnTo>
                <a:lnTo>
                  <a:pt x="1" y="103"/>
                </a:lnTo>
                <a:lnTo>
                  <a:pt x="68" y="54"/>
                </a:lnTo>
                <a:lnTo>
                  <a:pt x="137" y="102"/>
                </a:lnTo>
                <a:lnTo>
                  <a:pt x="137" y="0"/>
                </a:lnTo>
                <a:lnTo>
                  <a:pt x="136"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3" name="Freeform 435"/>
          <p:cNvSpPr>
            <a:spLocks/>
          </p:cNvSpPr>
          <p:nvPr/>
        </p:nvSpPr>
        <p:spPr bwMode="auto">
          <a:xfrm>
            <a:off x="3005138" y="1530350"/>
            <a:ext cx="112712" cy="88900"/>
          </a:xfrm>
          <a:custGeom>
            <a:avLst/>
            <a:gdLst/>
            <a:ahLst/>
            <a:cxnLst>
              <a:cxn ang="0">
                <a:pos x="0" y="56"/>
              </a:cxn>
              <a:cxn ang="0">
                <a:pos x="6" y="56"/>
              </a:cxn>
              <a:cxn ang="0">
                <a:pos x="74" y="8"/>
              </a:cxn>
              <a:cxn ang="0">
                <a:pos x="67" y="0"/>
              </a:cxn>
              <a:cxn ang="0">
                <a:pos x="0" y="48"/>
              </a:cxn>
              <a:cxn ang="0">
                <a:pos x="6" y="48"/>
              </a:cxn>
              <a:cxn ang="0">
                <a:pos x="0" y="56"/>
              </a:cxn>
              <a:cxn ang="0">
                <a:pos x="3" y="59"/>
              </a:cxn>
              <a:cxn ang="0">
                <a:pos x="6" y="56"/>
              </a:cxn>
              <a:cxn ang="0">
                <a:pos x="0" y="56"/>
              </a:cxn>
            </a:cxnLst>
            <a:rect l="0" t="0" r="r" b="b"/>
            <a:pathLst>
              <a:path w="75" h="60">
                <a:moveTo>
                  <a:pt x="0" y="56"/>
                </a:moveTo>
                <a:lnTo>
                  <a:pt x="6" y="56"/>
                </a:lnTo>
                <a:lnTo>
                  <a:pt x="74" y="8"/>
                </a:lnTo>
                <a:lnTo>
                  <a:pt x="67" y="0"/>
                </a:lnTo>
                <a:lnTo>
                  <a:pt x="0" y="48"/>
                </a:lnTo>
                <a:lnTo>
                  <a:pt x="6" y="48"/>
                </a:lnTo>
                <a:lnTo>
                  <a:pt x="0" y="56"/>
                </a:lnTo>
                <a:lnTo>
                  <a:pt x="3" y="59"/>
                </a:lnTo>
                <a:lnTo>
                  <a:pt x="6" y="56"/>
                </a:lnTo>
                <a:lnTo>
                  <a:pt x="0" y="5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4" name="Freeform 436"/>
          <p:cNvSpPr>
            <a:spLocks/>
          </p:cNvSpPr>
          <p:nvPr/>
        </p:nvSpPr>
        <p:spPr bwMode="auto">
          <a:xfrm>
            <a:off x="2905125" y="1530350"/>
            <a:ext cx="111125" cy="87313"/>
          </a:xfrm>
          <a:custGeom>
            <a:avLst/>
            <a:gdLst/>
            <a:ahLst/>
            <a:cxnLst>
              <a:cxn ang="0">
                <a:pos x="3" y="10"/>
              </a:cxn>
              <a:cxn ang="0">
                <a:pos x="0" y="9"/>
              </a:cxn>
              <a:cxn ang="0">
                <a:pos x="66" y="57"/>
              </a:cxn>
              <a:cxn ang="0">
                <a:pos x="73" y="48"/>
              </a:cxn>
              <a:cxn ang="0">
                <a:pos x="6" y="0"/>
              </a:cxn>
              <a:cxn ang="0">
                <a:pos x="3" y="0"/>
              </a:cxn>
              <a:cxn ang="0">
                <a:pos x="6" y="0"/>
              </a:cxn>
              <a:cxn ang="0">
                <a:pos x="4" y="0"/>
              </a:cxn>
              <a:cxn ang="0">
                <a:pos x="3" y="0"/>
              </a:cxn>
              <a:cxn ang="0">
                <a:pos x="3" y="10"/>
              </a:cxn>
            </a:cxnLst>
            <a:rect l="0" t="0" r="r" b="b"/>
            <a:pathLst>
              <a:path w="74" h="58">
                <a:moveTo>
                  <a:pt x="3" y="10"/>
                </a:moveTo>
                <a:lnTo>
                  <a:pt x="0" y="9"/>
                </a:lnTo>
                <a:lnTo>
                  <a:pt x="66" y="57"/>
                </a:lnTo>
                <a:lnTo>
                  <a:pt x="73" y="48"/>
                </a:lnTo>
                <a:lnTo>
                  <a:pt x="6" y="0"/>
                </a:lnTo>
                <a:lnTo>
                  <a:pt x="3" y="0"/>
                </a:lnTo>
                <a:lnTo>
                  <a:pt x="6" y="0"/>
                </a:lnTo>
                <a:lnTo>
                  <a:pt x="4" y="0"/>
                </a:lnTo>
                <a:lnTo>
                  <a:pt x="3" y="0"/>
                </a:lnTo>
                <a:lnTo>
                  <a:pt x="3"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5" name="Freeform 437"/>
          <p:cNvSpPr>
            <a:spLocks/>
          </p:cNvSpPr>
          <p:nvPr/>
        </p:nvSpPr>
        <p:spPr bwMode="auto">
          <a:xfrm>
            <a:off x="2898775" y="1530350"/>
            <a:ext cx="25400" cy="25400"/>
          </a:xfrm>
          <a:custGeom>
            <a:avLst/>
            <a:gdLst/>
            <a:ahLst/>
            <a:cxnLst>
              <a:cxn ang="0">
                <a:pos x="16" y="8"/>
              </a:cxn>
              <a:cxn ang="0">
                <a:pos x="8" y="16"/>
              </a:cxn>
              <a:cxn ang="0">
                <a:pos x="9" y="16"/>
              </a:cxn>
              <a:cxn ang="0">
                <a:pos x="9" y="0"/>
              </a:cxn>
              <a:cxn ang="0">
                <a:pos x="8" y="0"/>
              </a:cxn>
              <a:cxn ang="0">
                <a:pos x="0" y="8"/>
              </a:cxn>
              <a:cxn ang="0">
                <a:pos x="8" y="0"/>
              </a:cxn>
              <a:cxn ang="0">
                <a:pos x="0" y="0"/>
              </a:cxn>
              <a:cxn ang="0">
                <a:pos x="0" y="8"/>
              </a:cxn>
              <a:cxn ang="0">
                <a:pos x="16" y="8"/>
              </a:cxn>
            </a:cxnLst>
            <a:rect l="0" t="0" r="r" b="b"/>
            <a:pathLst>
              <a:path w="17" h="17">
                <a:moveTo>
                  <a:pt x="16" y="8"/>
                </a:moveTo>
                <a:lnTo>
                  <a:pt x="8" y="16"/>
                </a:lnTo>
                <a:lnTo>
                  <a:pt x="9" y="16"/>
                </a:lnTo>
                <a:lnTo>
                  <a:pt x="9" y="0"/>
                </a:lnTo>
                <a:lnTo>
                  <a:pt x="8" y="0"/>
                </a:lnTo>
                <a:lnTo>
                  <a:pt x="0" y="8"/>
                </a:lnTo>
                <a:lnTo>
                  <a:pt x="8" y="0"/>
                </a:lnTo>
                <a:lnTo>
                  <a:pt x="0" y="0"/>
                </a:lnTo>
                <a:lnTo>
                  <a:pt x="0" y="8"/>
                </a:lnTo>
                <a:lnTo>
                  <a:pt x="16"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6" name="Freeform 438"/>
          <p:cNvSpPr>
            <a:spLocks/>
          </p:cNvSpPr>
          <p:nvPr/>
        </p:nvSpPr>
        <p:spPr bwMode="auto">
          <a:xfrm>
            <a:off x="2898775" y="1538288"/>
            <a:ext cx="25400" cy="161925"/>
          </a:xfrm>
          <a:custGeom>
            <a:avLst/>
            <a:gdLst/>
            <a:ahLst/>
            <a:cxnLst>
              <a:cxn ang="0">
                <a:pos x="8" y="97"/>
              </a:cxn>
              <a:cxn ang="0">
                <a:pos x="16" y="103"/>
              </a:cxn>
              <a:cxn ang="0">
                <a:pos x="16" y="0"/>
              </a:cxn>
              <a:cxn ang="0">
                <a:pos x="0" y="0"/>
              </a:cxn>
              <a:cxn ang="0">
                <a:pos x="0" y="103"/>
              </a:cxn>
              <a:cxn ang="0">
                <a:pos x="8" y="108"/>
              </a:cxn>
              <a:cxn ang="0">
                <a:pos x="0" y="103"/>
              </a:cxn>
              <a:cxn ang="0">
                <a:pos x="0" y="108"/>
              </a:cxn>
              <a:cxn ang="0">
                <a:pos x="8" y="108"/>
              </a:cxn>
              <a:cxn ang="0">
                <a:pos x="8" y="97"/>
              </a:cxn>
            </a:cxnLst>
            <a:rect l="0" t="0" r="r" b="b"/>
            <a:pathLst>
              <a:path w="17" h="109">
                <a:moveTo>
                  <a:pt x="8" y="97"/>
                </a:moveTo>
                <a:lnTo>
                  <a:pt x="16" y="103"/>
                </a:lnTo>
                <a:lnTo>
                  <a:pt x="16" y="0"/>
                </a:lnTo>
                <a:lnTo>
                  <a:pt x="0" y="0"/>
                </a:lnTo>
                <a:lnTo>
                  <a:pt x="0" y="103"/>
                </a:lnTo>
                <a:lnTo>
                  <a:pt x="8" y="108"/>
                </a:lnTo>
                <a:lnTo>
                  <a:pt x="0" y="103"/>
                </a:lnTo>
                <a:lnTo>
                  <a:pt x="0" y="108"/>
                </a:lnTo>
                <a:lnTo>
                  <a:pt x="8" y="108"/>
                </a:lnTo>
                <a:lnTo>
                  <a:pt x="8" y="9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7" name="Freeform 439"/>
          <p:cNvSpPr>
            <a:spLocks/>
          </p:cNvSpPr>
          <p:nvPr/>
        </p:nvSpPr>
        <p:spPr bwMode="auto">
          <a:xfrm>
            <a:off x="2905125" y="1684338"/>
            <a:ext cx="25400" cy="25400"/>
          </a:xfrm>
          <a:custGeom>
            <a:avLst/>
            <a:gdLst/>
            <a:ahLst/>
            <a:cxnLst>
              <a:cxn ang="0">
                <a:pos x="0" y="1"/>
              </a:cxn>
              <a:cxn ang="0">
                <a:pos x="8" y="0"/>
              </a:cxn>
              <a:cxn ang="0">
                <a:pos x="4" y="0"/>
              </a:cxn>
              <a:cxn ang="0">
                <a:pos x="4" y="16"/>
              </a:cxn>
              <a:cxn ang="0">
                <a:pos x="8" y="16"/>
              </a:cxn>
              <a:cxn ang="0">
                <a:pos x="16" y="14"/>
              </a:cxn>
              <a:cxn ang="0">
                <a:pos x="8" y="16"/>
              </a:cxn>
              <a:cxn ang="0">
                <a:pos x="12" y="16"/>
              </a:cxn>
              <a:cxn ang="0">
                <a:pos x="16" y="14"/>
              </a:cxn>
              <a:cxn ang="0">
                <a:pos x="0" y="1"/>
              </a:cxn>
            </a:cxnLst>
            <a:rect l="0" t="0" r="r" b="b"/>
            <a:pathLst>
              <a:path w="17" h="17">
                <a:moveTo>
                  <a:pt x="0" y="1"/>
                </a:moveTo>
                <a:lnTo>
                  <a:pt x="8" y="0"/>
                </a:lnTo>
                <a:lnTo>
                  <a:pt x="4" y="0"/>
                </a:lnTo>
                <a:lnTo>
                  <a:pt x="4" y="16"/>
                </a:lnTo>
                <a:lnTo>
                  <a:pt x="8" y="16"/>
                </a:lnTo>
                <a:lnTo>
                  <a:pt x="16" y="14"/>
                </a:lnTo>
                <a:lnTo>
                  <a:pt x="8" y="16"/>
                </a:lnTo>
                <a:lnTo>
                  <a:pt x="12" y="16"/>
                </a:lnTo>
                <a:lnTo>
                  <a:pt x="16" y="14"/>
                </a:lnTo>
                <a:lnTo>
                  <a:pt x="0"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8" name="Freeform 440"/>
          <p:cNvSpPr>
            <a:spLocks/>
          </p:cNvSpPr>
          <p:nvPr/>
        </p:nvSpPr>
        <p:spPr bwMode="auto">
          <a:xfrm>
            <a:off x="2905125" y="1608138"/>
            <a:ext cx="111125" cy="90487"/>
          </a:xfrm>
          <a:custGeom>
            <a:avLst/>
            <a:gdLst/>
            <a:ahLst/>
            <a:cxnLst>
              <a:cxn ang="0">
                <a:pos x="74" y="2"/>
              </a:cxn>
              <a:cxn ang="0">
                <a:pos x="67" y="2"/>
              </a:cxn>
              <a:cxn ang="0">
                <a:pos x="0" y="51"/>
              </a:cxn>
              <a:cxn ang="0">
                <a:pos x="6" y="60"/>
              </a:cxn>
              <a:cxn ang="0">
                <a:pos x="74" y="10"/>
              </a:cxn>
              <a:cxn ang="0">
                <a:pos x="67" y="10"/>
              </a:cxn>
              <a:cxn ang="0">
                <a:pos x="74" y="2"/>
              </a:cxn>
              <a:cxn ang="0">
                <a:pos x="70" y="0"/>
              </a:cxn>
              <a:cxn ang="0">
                <a:pos x="67" y="2"/>
              </a:cxn>
              <a:cxn ang="0">
                <a:pos x="74" y="2"/>
              </a:cxn>
            </a:cxnLst>
            <a:rect l="0" t="0" r="r" b="b"/>
            <a:pathLst>
              <a:path w="75" h="61">
                <a:moveTo>
                  <a:pt x="74" y="2"/>
                </a:moveTo>
                <a:lnTo>
                  <a:pt x="67" y="2"/>
                </a:lnTo>
                <a:lnTo>
                  <a:pt x="0" y="51"/>
                </a:lnTo>
                <a:lnTo>
                  <a:pt x="6" y="60"/>
                </a:lnTo>
                <a:lnTo>
                  <a:pt x="74" y="10"/>
                </a:lnTo>
                <a:lnTo>
                  <a:pt x="67" y="10"/>
                </a:lnTo>
                <a:lnTo>
                  <a:pt x="74" y="2"/>
                </a:lnTo>
                <a:lnTo>
                  <a:pt x="70" y="0"/>
                </a:lnTo>
                <a:lnTo>
                  <a:pt x="67" y="2"/>
                </a:lnTo>
                <a:lnTo>
                  <a:pt x="74"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29" name="Freeform 441"/>
          <p:cNvSpPr>
            <a:spLocks/>
          </p:cNvSpPr>
          <p:nvPr/>
        </p:nvSpPr>
        <p:spPr bwMode="auto">
          <a:xfrm>
            <a:off x="3006725" y="1612900"/>
            <a:ext cx="114300" cy="93663"/>
          </a:xfrm>
          <a:custGeom>
            <a:avLst/>
            <a:gdLst/>
            <a:ahLst/>
            <a:cxnLst>
              <a:cxn ang="0">
                <a:pos x="65" y="52"/>
              </a:cxn>
              <a:cxn ang="0">
                <a:pos x="73" y="48"/>
              </a:cxn>
              <a:cxn ang="0">
                <a:pos x="6" y="0"/>
              </a:cxn>
              <a:cxn ang="0">
                <a:pos x="0" y="8"/>
              </a:cxn>
              <a:cxn ang="0">
                <a:pos x="68" y="55"/>
              </a:cxn>
              <a:cxn ang="0">
                <a:pos x="76" y="52"/>
              </a:cxn>
              <a:cxn ang="0">
                <a:pos x="68" y="55"/>
              </a:cxn>
              <a:cxn ang="0">
                <a:pos x="76" y="62"/>
              </a:cxn>
              <a:cxn ang="0">
                <a:pos x="76" y="52"/>
              </a:cxn>
              <a:cxn ang="0">
                <a:pos x="65" y="52"/>
              </a:cxn>
            </a:cxnLst>
            <a:rect l="0" t="0" r="r" b="b"/>
            <a:pathLst>
              <a:path w="77" h="63">
                <a:moveTo>
                  <a:pt x="65" y="52"/>
                </a:moveTo>
                <a:lnTo>
                  <a:pt x="73" y="48"/>
                </a:lnTo>
                <a:lnTo>
                  <a:pt x="6" y="0"/>
                </a:lnTo>
                <a:lnTo>
                  <a:pt x="0" y="8"/>
                </a:lnTo>
                <a:lnTo>
                  <a:pt x="68" y="55"/>
                </a:lnTo>
                <a:lnTo>
                  <a:pt x="76" y="52"/>
                </a:lnTo>
                <a:lnTo>
                  <a:pt x="68" y="55"/>
                </a:lnTo>
                <a:lnTo>
                  <a:pt x="76" y="62"/>
                </a:lnTo>
                <a:lnTo>
                  <a:pt x="76" y="52"/>
                </a:lnTo>
                <a:lnTo>
                  <a:pt x="65" y="5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0" name="Freeform 442"/>
          <p:cNvSpPr>
            <a:spLocks/>
          </p:cNvSpPr>
          <p:nvPr/>
        </p:nvSpPr>
        <p:spPr bwMode="auto">
          <a:xfrm>
            <a:off x="3103563" y="1530350"/>
            <a:ext cx="25400" cy="161925"/>
          </a:xfrm>
          <a:custGeom>
            <a:avLst/>
            <a:gdLst/>
            <a:ahLst/>
            <a:cxnLst>
              <a:cxn ang="0">
                <a:pos x="8" y="10"/>
              </a:cxn>
              <a:cxn ang="0">
                <a:pos x="0" y="5"/>
              </a:cxn>
              <a:cxn ang="0">
                <a:pos x="0" y="107"/>
              </a:cxn>
              <a:cxn ang="0">
                <a:pos x="16" y="107"/>
              </a:cxn>
              <a:cxn ang="0">
                <a:pos x="16" y="5"/>
              </a:cxn>
              <a:cxn ang="0">
                <a:pos x="8" y="0"/>
              </a:cxn>
              <a:cxn ang="0">
                <a:pos x="16" y="5"/>
              </a:cxn>
              <a:cxn ang="0">
                <a:pos x="16" y="0"/>
              </a:cxn>
              <a:cxn ang="0">
                <a:pos x="8" y="0"/>
              </a:cxn>
              <a:cxn ang="0">
                <a:pos x="8" y="10"/>
              </a:cxn>
            </a:cxnLst>
            <a:rect l="0" t="0" r="r" b="b"/>
            <a:pathLst>
              <a:path w="17" h="108">
                <a:moveTo>
                  <a:pt x="8" y="10"/>
                </a:moveTo>
                <a:lnTo>
                  <a:pt x="0" y="5"/>
                </a:lnTo>
                <a:lnTo>
                  <a:pt x="0" y="107"/>
                </a:lnTo>
                <a:lnTo>
                  <a:pt x="16" y="107"/>
                </a:lnTo>
                <a:lnTo>
                  <a:pt x="16" y="5"/>
                </a:lnTo>
                <a:lnTo>
                  <a:pt x="8" y="0"/>
                </a:lnTo>
                <a:lnTo>
                  <a:pt x="16" y="5"/>
                </a:lnTo>
                <a:lnTo>
                  <a:pt x="16" y="0"/>
                </a:lnTo>
                <a:lnTo>
                  <a:pt x="8" y="0"/>
                </a:lnTo>
                <a:lnTo>
                  <a:pt x="8"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1" name="Freeform 443"/>
          <p:cNvSpPr>
            <a:spLocks/>
          </p:cNvSpPr>
          <p:nvPr/>
        </p:nvSpPr>
        <p:spPr bwMode="auto">
          <a:xfrm>
            <a:off x="3106738" y="1530350"/>
            <a:ext cx="25400" cy="25400"/>
          </a:xfrm>
          <a:custGeom>
            <a:avLst/>
            <a:gdLst/>
            <a:ahLst/>
            <a:cxnLst>
              <a:cxn ang="0">
                <a:pos x="16" y="13"/>
              </a:cxn>
              <a:cxn ang="0">
                <a:pos x="8" y="16"/>
              </a:cxn>
              <a:cxn ang="0">
                <a:pos x="10" y="16"/>
              </a:cxn>
              <a:cxn ang="0">
                <a:pos x="10" y="0"/>
              </a:cxn>
              <a:cxn ang="0">
                <a:pos x="8" y="0"/>
              </a:cxn>
              <a:cxn ang="0">
                <a:pos x="0" y="1"/>
              </a:cxn>
              <a:cxn ang="0">
                <a:pos x="8" y="0"/>
              </a:cxn>
              <a:cxn ang="0">
                <a:pos x="4" y="0"/>
              </a:cxn>
              <a:cxn ang="0">
                <a:pos x="0" y="1"/>
              </a:cxn>
              <a:cxn ang="0">
                <a:pos x="16" y="13"/>
              </a:cxn>
            </a:cxnLst>
            <a:rect l="0" t="0" r="r" b="b"/>
            <a:pathLst>
              <a:path w="17" h="17">
                <a:moveTo>
                  <a:pt x="16" y="13"/>
                </a:moveTo>
                <a:lnTo>
                  <a:pt x="8" y="16"/>
                </a:lnTo>
                <a:lnTo>
                  <a:pt x="10" y="16"/>
                </a:lnTo>
                <a:lnTo>
                  <a:pt x="10" y="0"/>
                </a:lnTo>
                <a:lnTo>
                  <a:pt x="8" y="0"/>
                </a:lnTo>
                <a:lnTo>
                  <a:pt x="0" y="1"/>
                </a:lnTo>
                <a:lnTo>
                  <a:pt x="8" y="0"/>
                </a:lnTo>
                <a:lnTo>
                  <a:pt x="4" y="0"/>
                </a:lnTo>
                <a:lnTo>
                  <a:pt x="0" y="1"/>
                </a:lnTo>
                <a:lnTo>
                  <a:pt x="16" y="1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2" name="Freeform 444"/>
          <p:cNvSpPr>
            <a:spLocks/>
          </p:cNvSpPr>
          <p:nvPr/>
        </p:nvSpPr>
        <p:spPr bwMode="auto">
          <a:xfrm>
            <a:off x="2919413" y="4702175"/>
            <a:ext cx="204787" cy="153988"/>
          </a:xfrm>
          <a:custGeom>
            <a:avLst/>
            <a:gdLst/>
            <a:ahLst/>
            <a:cxnLst>
              <a:cxn ang="0">
                <a:pos x="136" y="102"/>
              </a:cxn>
              <a:cxn ang="0">
                <a:pos x="68" y="53"/>
              </a:cxn>
              <a:cxn ang="0">
                <a:pos x="0" y="102"/>
              </a:cxn>
              <a:cxn ang="0">
                <a:pos x="0" y="0"/>
              </a:cxn>
              <a:cxn ang="0">
                <a:pos x="1" y="0"/>
              </a:cxn>
              <a:cxn ang="0">
                <a:pos x="68" y="47"/>
              </a:cxn>
              <a:cxn ang="0">
                <a:pos x="136" y="0"/>
              </a:cxn>
              <a:cxn ang="0">
                <a:pos x="136" y="102"/>
              </a:cxn>
              <a:cxn ang="0">
                <a:pos x="136" y="102"/>
              </a:cxn>
            </a:cxnLst>
            <a:rect l="0" t="0" r="r" b="b"/>
            <a:pathLst>
              <a:path w="137" h="103">
                <a:moveTo>
                  <a:pt x="136" y="102"/>
                </a:moveTo>
                <a:lnTo>
                  <a:pt x="68" y="53"/>
                </a:lnTo>
                <a:lnTo>
                  <a:pt x="0" y="102"/>
                </a:lnTo>
                <a:lnTo>
                  <a:pt x="0" y="0"/>
                </a:lnTo>
                <a:lnTo>
                  <a:pt x="1" y="0"/>
                </a:lnTo>
                <a:lnTo>
                  <a:pt x="68" y="47"/>
                </a:lnTo>
                <a:lnTo>
                  <a:pt x="136" y="0"/>
                </a:lnTo>
                <a:lnTo>
                  <a:pt x="136" y="102"/>
                </a:lnTo>
                <a:lnTo>
                  <a:pt x="136" y="102"/>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3" name="Freeform 445"/>
          <p:cNvSpPr>
            <a:spLocks/>
          </p:cNvSpPr>
          <p:nvPr/>
        </p:nvSpPr>
        <p:spPr bwMode="auto">
          <a:xfrm>
            <a:off x="3016250" y="4773613"/>
            <a:ext cx="112713" cy="88900"/>
          </a:xfrm>
          <a:custGeom>
            <a:avLst/>
            <a:gdLst/>
            <a:ahLst/>
            <a:cxnLst>
              <a:cxn ang="0">
                <a:pos x="6" y="10"/>
              </a:cxn>
              <a:cxn ang="0">
                <a:pos x="0" y="10"/>
              </a:cxn>
              <a:cxn ang="0">
                <a:pos x="67" y="58"/>
              </a:cxn>
              <a:cxn ang="0">
                <a:pos x="74" y="49"/>
              </a:cxn>
              <a:cxn ang="0">
                <a:pos x="6" y="2"/>
              </a:cxn>
              <a:cxn ang="0">
                <a:pos x="0" y="2"/>
              </a:cxn>
              <a:cxn ang="0">
                <a:pos x="6" y="2"/>
              </a:cxn>
              <a:cxn ang="0">
                <a:pos x="3" y="0"/>
              </a:cxn>
              <a:cxn ang="0">
                <a:pos x="0" y="2"/>
              </a:cxn>
              <a:cxn ang="0">
                <a:pos x="6" y="10"/>
              </a:cxn>
            </a:cxnLst>
            <a:rect l="0" t="0" r="r" b="b"/>
            <a:pathLst>
              <a:path w="75" h="59">
                <a:moveTo>
                  <a:pt x="6" y="10"/>
                </a:moveTo>
                <a:lnTo>
                  <a:pt x="0" y="10"/>
                </a:lnTo>
                <a:lnTo>
                  <a:pt x="67" y="58"/>
                </a:lnTo>
                <a:lnTo>
                  <a:pt x="74" y="49"/>
                </a:lnTo>
                <a:lnTo>
                  <a:pt x="6" y="2"/>
                </a:lnTo>
                <a:lnTo>
                  <a:pt x="0" y="2"/>
                </a:lnTo>
                <a:lnTo>
                  <a:pt x="6" y="2"/>
                </a:lnTo>
                <a:lnTo>
                  <a:pt x="3" y="0"/>
                </a:lnTo>
                <a:lnTo>
                  <a:pt x="0" y="2"/>
                </a:lnTo>
                <a:lnTo>
                  <a:pt x="6"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4" name="Freeform 446"/>
          <p:cNvSpPr>
            <a:spLocks/>
          </p:cNvSpPr>
          <p:nvPr/>
        </p:nvSpPr>
        <p:spPr bwMode="auto">
          <a:xfrm>
            <a:off x="2916238" y="4776788"/>
            <a:ext cx="111125" cy="87312"/>
          </a:xfrm>
          <a:custGeom>
            <a:avLst/>
            <a:gdLst/>
            <a:ahLst/>
            <a:cxnLst>
              <a:cxn ang="0">
                <a:pos x="3" y="57"/>
              </a:cxn>
              <a:cxn ang="0">
                <a:pos x="6" y="56"/>
              </a:cxn>
              <a:cxn ang="0">
                <a:pos x="73" y="8"/>
              </a:cxn>
              <a:cxn ang="0">
                <a:pos x="66" y="0"/>
              </a:cxn>
              <a:cxn ang="0">
                <a:pos x="0" y="47"/>
              </a:cxn>
              <a:cxn ang="0">
                <a:pos x="3" y="46"/>
              </a:cxn>
              <a:cxn ang="0">
                <a:pos x="3" y="57"/>
              </a:cxn>
              <a:cxn ang="0">
                <a:pos x="4" y="57"/>
              </a:cxn>
              <a:cxn ang="0">
                <a:pos x="6" y="56"/>
              </a:cxn>
              <a:cxn ang="0">
                <a:pos x="3" y="57"/>
              </a:cxn>
            </a:cxnLst>
            <a:rect l="0" t="0" r="r" b="b"/>
            <a:pathLst>
              <a:path w="74" h="58">
                <a:moveTo>
                  <a:pt x="3" y="57"/>
                </a:moveTo>
                <a:lnTo>
                  <a:pt x="6" y="56"/>
                </a:lnTo>
                <a:lnTo>
                  <a:pt x="73" y="8"/>
                </a:lnTo>
                <a:lnTo>
                  <a:pt x="66" y="0"/>
                </a:lnTo>
                <a:lnTo>
                  <a:pt x="0" y="47"/>
                </a:lnTo>
                <a:lnTo>
                  <a:pt x="3" y="46"/>
                </a:lnTo>
                <a:lnTo>
                  <a:pt x="3" y="57"/>
                </a:lnTo>
                <a:lnTo>
                  <a:pt x="4" y="57"/>
                </a:lnTo>
                <a:lnTo>
                  <a:pt x="6" y="56"/>
                </a:lnTo>
                <a:lnTo>
                  <a:pt x="3" y="5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5" name="Freeform 447"/>
          <p:cNvSpPr>
            <a:spLocks/>
          </p:cNvSpPr>
          <p:nvPr/>
        </p:nvSpPr>
        <p:spPr bwMode="auto">
          <a:xfrm>
            <a:off x="2911475" y="4846638"/>
            <a:ext cx="25400" cy="25400"/>
          </a:xfrm>
          <a:custGeom>
            <a:avLst/>
            <a:gdLst/>
            <a:ahLst/>
            <a:cxnLst>
              <a:cxn ang="0">
                <a:pos x="0" y="8"/>
              </a:cxn>
              <a:cxn ang="0">
                <a:pos x="8" y="16"/>
              </a:cxn>
              <a:cxn ang="0">
                <a:pos x="9" y="16"/>
              </a:cxn>
              <a:cxn ang="0">
                <a:pos x="9" y="0"/>
              </a:cxn>
              <a:cxn ang="0">
                <a:pos x="8" y="0"/>
              </a:cxn>
              <a:cxn ang="0">
                <a:pos x="16" y="8"/>
              </a:cxn>
              <a:cxn ang="0">
                <a:pos x="0" y="8"/>
              </a:cxn>
              <a:cxn ang="0">
                <a:pos x="0" y="16"/>
              </a:cxn>
              <a:cxn ang="0">
                <a:pos x="8" y="16"/>
              </a:cxn>
              <a:cxn ang="0">
                <a:pos x="0" y="8"/>
              </a:cxn>
            </a:cxnLst>
            <a:rect l="0" t="0" r="r" b="b"/>
            <a:pathLst>
              <a:path w="17" h="17">
                <a:moveTo>
                  <a:pt x="0" y="8"/>
                </a:moveTo>
                <a:lnTo>
                  <a:pt x="8" y="16"/>
                </a:lnTo>
                <a:lnTo>
                  <a:pt x="9" y="16"/>
                </a:lnTo>
                <a:lnTo>
                  <a:pt x="9" y="0"/>
                </a:lnTo>
                <a:lnTo>
                  <a:pt x="8" y="0"/>
                </a:lnTo>
                <a:lnTo>
                  <a:pt x="16" y="8"/>
                </a:lnTo>
                <a:lnTo>
                  <a:pt x="0" y="8"/>
                </a:lnTo>
                <a:lnTo>
                  <a:pt x="0" y="16"/>
                </a:lnTo>
                <a:lnTo>
                  <a:pt x="8" y="16"/>
                </a:lnTo>
                <a:lnTo>
                  <a:pt x="0"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6" name="Freeform 448"/>
          <p:cNvSpPr>
            <a:spLocks/>
          </p:cNvSpPr>
          <p:nvPr/>
        </p:nvSpPr>
        <p:spPr bwMode="auto">
          <a:xfrm>
            <a:off x="2911475" y="4692650"/>
            <a:ext cx="25400" cy="163513"/>
          </a:xfrm>
          <a:custGeom>
            <a:avLst/>
            <a:gdLst/>
            <a:ahLst/>
            <a:cxnLst>
              <a:cxn ang="0">
                <a:pos x="8" y="0"/>
              </a:cxn>
              <a:cxn ang="0">
                <a:pos x="0" y="5"/>
              </a:cxn>
              <a:cxn ang="0">
                <a:pos x="0" y="108"/>
              </a:cxn>
              <a:cxn ang="0">
                <a:pos x="16" y="108"/>
              </a:cxn>
              <a:cxn ang="0">
                <a:pos x="16" y="5"/>
              </a:cxn>
              <a:cxn ang="0">
                <a:pos x="8" y="10"/>
              </a:cxn>
              <a:cxn ang="0">
                <a:pos x="8" y="0"/>
              </a:cxn>
              <a:cxn ang="0">
                <a:pos x="0" y="0"/>
              </a:cxn>
              <a:cxn ang="0">
                <a:pos x="0" y="5"/>
              </a:cxn>
              <a:cxn ang="0">
                <a:pos x="8" y="0"/>
              </a:cxn>
            </a:cxnLst>
            <a:rect l="0" t="0" r="r" b="b"/>
            <a:pathLst>
              <a:path w="17" h="109">
                <a:moveTo>
                  <a:pt x="8" y="0"/>
                </a:moveTo>
                <a:lnTo>
                  <a:pt x="0" y="5"/>
                </a:lnTo>
                <a:lnTo>
                  <a:pt x="0" y="108"/>
                </a:lnTo>
                <a:lnTo>
                  <a:pt x="16" y="108"/>
                </a:lnTo>
                <a:lnTo>
                  <a:pt x="16" y="5"/>
                </a:lnTo>
                <a:lnTo>
                  <a:pt x="8" y="10"/>
                </a:lnTo>
                <a:lnTo>
                  <a:pt x="8" y="0"/>
                </a:lnTo>
                <a:lnTo>
                  <a:pt x="0" y="0"/>
                </a:lnTo>
                <a:lnTo>
                  <a:pt x="0" y="5"/>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7" name="Freeform 449"/>
          <p:cNvSpPr>
            <a:spLocks/>
          </p:cNvSpPr>
          <p:nvPr/>
        </p:nvSpPr>
        <p:spPr bwMode="auto">
          <a:xfrm>
            <a:off x="2916238" y="4692650"/>
            <a:ext cx="25400" cy="25400"/>
          </a:xfrm>
          <a:custGeom>
            <a:avLst/>
            <a:gdLst/>
            <a:ahLst/>
            <a:cxnLst>
              <a:cxn ang="0">
                <a:pos x="16" y="1"/>
              </a:cxn>
              <a:cxn ang="0">
                <a:pos x="8" y="0"/>
              </a:cxn>
              <a:cxn ang="0">
                <a:pos x="4" y="0"/>
              </a:cxn>
              <a:cxn ang="0">
                <a:pos x="4" y="16"/>
              </a:cxn>
              <a:cxn ang="0">
                <a:pos x="8" y="16"/>
              </a:cxn>
              <a:cxn ang="0">
                <a:pos x="0" y="13"/>
              </a:cxn>
              <a:cxn ang="0">
                <a:pos x="16" y="1"/>
              </a:cxn>
              <a:cxn ang="0">
                <a:pos x="12" y="0"/>
              </a:cxn>
              <a:cxn ang="0">
                <a:pos x="8" y="0"/>
              </a:cxn>
              <a:cxn ang="0">
                <a:pos x="16" y="1"/>
              </a:cxn>
            </a:cxnLst>
            <a:rect l="0" t="0" r="r" b="b"/>
            <a:pathLst>
              <a:path w="17" h="17">
                <a:moveTo>
                  <a:pt x="16" y="1"/>
                </a:moveTo>
                <a:lnTo>
                  <a:pt x="8" y="0"/>
                </a:lnTo>
                <a:lnTo>
                  <a:pt x="4" y="0"/>
                </a:lnTo>
                <a:lnTo>
                  <a:pt x="4" y="16"/>
                </a:lnTo>
                <a:lnTo>
                  <a:pt x="8" y="16"/>
                </a:lnTo>
                <a:lnTo>
                  <a:pt x="0" y="13"/>
                </a:lnTo>
                <a:lnTo>
                  <a:pt x="16" y="1"/>
                </a:lnTo>
                <a:lnTo>
                  <a:pt x="12" y="0"/>
                </a:lnTo>
                <a:lnTo>
                  <a:pt x="8" y="0"/>
                </a:lnTo>
                <a:lnTo>
                  <a:pt x="16"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8" name="Freeform 450"/>
          <p:cNvSpPr>
            <a:spLocks/>
          </p:cNvSpPr>
          <p:nvPr/>
        </p:nvSpPr>
        <p:spPr bwMode="auto">
          <a:xfrm>
            <a:off x="2916238" y="4694238"/>
            <a:ext cx="112712" cy="92075"/>
          </a:xfrm>
          <a:custGeom>
            <a:avLst/>
            <a:gdLst/>
            <a:ahLst/>
            <a:cxnLst>
              <a:cxn ang="0">
                <a:pos x="67" y="49"/>
              </a:cxn>
              <a:cxn ang="0">
                <a:pos x="74" y="49"/>
              </a:cxn>
              <a:cxn ang="0">
                <a:pos x="6" y="0"/>
              </a:cxn>
              <a:cxn ang="0">
                <a:pos x="0" y="8"/>
              </a:cxn>
              <a:cxn ang="0">
                <a:pos x="67" y="57"/>
              </a:cxn>
              <a:cxn ang="0">
                <a:pos x="74" y="57"/>
              </a:cxn>
              <a:cxn ang="0">
                <a:pos x="67" y="57"/>
              </a:cxn>
              <a:cxn ang="0">
                <a:pos x="70" y="60"/>
              </a:cxn>
              <a:cxn ang="0">
                <a:pos x="74" y="57"/>
              </a:cxn>
              <a:cxn ang="0">
                <a:pos x="67" y="49"/>
              </a:cxn>
            </a:cxnLst>
            <a:rect l="0" t="0" r="r" b="b"/>
            <a:pathLst>
              <a:path w="75" h="61">
                <a:moveTo>
                  <a:pt x="67" y="49"/>
                </a:moveTo>
                <a:lnTo>
                  <a:pt x="74" y="49"/>
                </a:lnTo>
                <a:lnTo>
                  <a:pt x="6" y="0"/>
                </a:lnTo>
                <a:lnTo>
                  <a:pt x="0" y="8"/>
                </a:lnTo>
                <a:lnTo>
                  <a:pt x="67" y="57"/>
                </a:lnTo>
                <a:lnTo>
                  <a:pt x="74" y="57"/>
                </a:lnTo>
                <a:lnTo>
                  <a:pt x="67" y="57"/>
                </a:lnTo>
                <a:lnTo>
                  <a:pt x="70" y="60"/>
                </a:lnTo>
                <a:lnTo>
                  <a:pt x="74" y="57"/>
                </a:lnTo>
                <a:lnTo>
                  <a:pt x="67" y="49"/>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39" name="Freeform 451"/>
          <p:cNvSpPr>
            <a:spLocks/>
          </p:cNvSpPr>
          <p:nvPr/>
        </p:nvSpPr>
        <p:spPr bwMode="auto">
          <a:xfrm>
            <a:off x="3017838" y="4687888"/>
            <a:ext cx="115887" cy="93662"/>
          </a:xfrm>
          <a:custGeom>
            <a:avLst/>
            <a:gdLst/>
            <a:ahLst/>
            <a:cxnLst>
              <a:cxn ang="0">
                <a:pos x="76" y="9"/>
              </a:cxn>
              <a:cxn ang="0">
                <a:pos x="67" y="6"/>
              </a:cxn>
              <a:cxn ang="0">
                <a:pos x="0" y="53"/>
              </a:cxn>
              <a:cxn ang="0">
                <a:pos x="6" y="62"/>
              </a:cxn>
              <a:cxn ang="0">
                <a:pos x="73" y="14"/>
              </a:cxn>
              <a:cxn ang="0">
                <a:pos x="64" y="9"/>
              </a:cxn>
              <a:cxn ang="0">
                <a:pos x="76" y="9"/>
              </a:cxn>
              <a:cxn ang="0">
                <a:pos x="76" y="0"/>
              </a:cxn>
              <a:cxn ang="0">
                <a:pos x="67" y="6"/>
              </a:cxn>
              <a:cxn ang="0">
                <a:pos x="76" y="9"/>
              </a:cxn>
            </a:cxnLst>
            <a:rect l="0" t="0" r="r" b="b"/>
            <a:pathLst>
              <a:path w="77" h="63">
                <a:moveTo>
                  <a:pt x="76" y="9"/>
                </a:moveTo>
                <a:lnTo>
                  <a:pt x="67" y="6"/>
                </a:lnTo>
                <a:lnTo>
                  <a:pt x="0" y="53"/>
                </a:lnTo>
                <a:lnTo>
                  <a:pt x="6" y="62"/>
                </a:lnTo>
                <a:lnTo>
                  <a:pt x="73" y="14"/>
                </a:lnTo>
                <a:lnTo>
                  <a:pt x="64" y="9"/>
                </a:lnTo>
                <a:lnTo>
                  <a:pt x="76" y="9"/>
                </a:lnTo>
                <a:lnTo>
                  <a:pt x="76" y="0"/>
                </a:lnTo>
                <a:lnTo>
                  <a:pt x="67" y="6"/>
                </a:lnTo>
                <a:lnTo>
                  <a:pt x="76" y="9"/>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0" name="Freeform 452"/>
          <p:cNvSpPr>
            <a:spLocks/>
          </p:cNvSpPr>
          <p:nvPr/>
        </p:nvSpPr>
        <p:spPr bwMode="auto">
          <a:xfrm>
            <a:off x="3114675" y="4702175"/>
            <a:ext cx="25400" cy="161925"/>
          </a:xfrm>
          <a:custGeom>
            <a:avLst/>
            <a:gdLst/>
            <a:ahLst/>
            <a:cxnLst>
              <a:cxn ang="0">
                <a:pos x="8" y="107"/>
              </a:cxn>
              <a:cxn ang="0">
                <a:pos x="16" y="102"/>
              </a:cxn>
              <a:cxn ang="0">
                <a:pos x="16" y="0"/>
              </a:cxn>
              <a:cxn ang="0">
                <a:pos x="0" y="0"/>
              </a:cxn>
              <a:cxn ang="0">
                <a:pos x="0" y="102"/>
              </a:cxn>
              <a:cxn ang="0">
                <a:pos x="8" y="96"/>
              </a:cxn>
              <a:cxn ang="0">
                <a:pos x="8" y="107"/>
              </a:cxn>
              <a:cxn ang="0">
                <a:pos x="16" y="107"/>
              </a:cxn>
              <a:cxn ang="0">
                <a:pos x="16" y="102"/>
              </a:cxn>
              <a:cxn ang="0">
                <a:pos x="8" y="107"/>
              </a:cxn>
            </a:cxnLst>
            <a:rect l="0" t="0" r="r" b="b"/>
            <a:pathLst>
              <a:path w="17" h="108">
                <a:moveTo>
                  <a:pt x="8" y="107"/>
                </a:moveTo>
                <a:lnTo>
                  <a:pt x="16" y="102"/>
                </a:lnTo>
                <a:lnTo>
                  <a:pt x="16" y="0"/>
                </a:lnTo>
                <a:lnTo>
                  <a:pt x="0" y="0"/>
                </a:lnTo>
                <a:lnTo>
                  <a:pt x="0" y="102"/>
                </a:lnTo>
                <a:lnTo>
                  <a:pt x="8" y="96"/>
                </a:lnTo>
                <a:lnTo>
                  <a:pt x="8" y="107"/>
                </a:lnTo>
                <a:lnTo>
                  <a:pt x="16" y="107"/>
                </a:lnTo>
                <a:lnTo>
                  <a:pt x="16" y="102"/>
                </a:lnTo>
                <a:lnTo>
                  <a:pt x="8" y="10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1" name="Freeform 453"/>
          <p:cNvSpPr>
            <a:spLocks/>
          </p:cNvSpPr>
          <p:nvPr/>
        </p:nvSpPr>
        <p:spPr bwMode="auto">
          <a:xfrm>
            <a:off x="3119438" y="4846638"/>
            <a:ext cx="25400" cy="25400"/>
          </a:xfrm>
          <a:custGeom>
            <a:avLst/>
            <a:gdLst/>
            <a:ahLst/>
            <a:cxnLst>
              <a:cxn ang="0">
                <a:pos x="0" y="14"/>
              </a:cxn>
              <a:cxn ang="0">
                <a:pos x="8" y="16"/>
              </a:cxn>
              <a:cxn ang="0">
                <a:pos x="8" y="0"/>
              </a:cxn>
              <a:cxn ang="0">
                <a:pos x="16" y="1"/>
              </a:cxn>
              <a:cxn ang="0">
                <a:pos x="0" y="14"/>
              </a:cxn>
              <a:cxn ang="0">
                <a:pos x="4" y="16"/>
              </a:cxn>
              <a:cxn ang="0">
                <a:pos x="8" y="16"/>
              </a:cxn>
              <a:cxn ang="0">
                <a:pos x="0" y="14"/>
              </a:cxn>
            </a:cxnLst>
            <a:rect l="0" t="0" r="r" b="b"/>
            <a:pathLst>
              <a:path w="17" h="17">
                <a:moveTo>
                  <a:pt x="0" y="14"/>
                </a:moveTo>
                <a:lnTo>
                  <a:pt x="8" y="16"/>
                </a:lnTo>
                <a:lnTo>
                  <a:pt x="8" y="0"/>
                </a:lnTo>
                <a:lnTo>
                  <a:pt x="16" y="1"/>
                </a:lnTo>
                <a:lnTo>
                  <a:pt x="0" y="14"/>
                </a:lnTo>
                <a:lnTo>
                  <a:pt x="4" y="16"/>
                </a:lnTo>
                <a:lnTo>
                  <a:pt x="8" y="16"/>
                </a:lnTo>
                <a:lnTo>
                  <a:pt x="0" y="1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2" name="Line 454"/>
          <p:cNvSpPr>
            <a:spLocks noChangeShapeType="1"/>
          </p:cNvSpPr>
          <p:nvPr/>
        </p:nvSpPr>
        <p:spPr bwMode="auto">
          <a:xfrm>
            <a:off x="2830513" y="1555750"/>
            <a:ext cx="174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3" name="Line 455"/>
          <p:cNvSpPr>
            <a:spLocks noChangeShapeType="1"/>
          </p:cNvSpPr>
          <p:nvPr/>
        </p:nvSpPr>
        <p:spPr bwMode="auto">
          <a:xfrm>
            <a:off x="2841625" y="4722813"/>
            <a:ext cx="190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4" name="Line 456"/>
          <p:cNvSpPr>
            <a:spLocks noChangeShapeType="1"/>
          </p:cNvSpPr>
          <p:nvPr/>
        </p:nvSpPr>
        <p:spPr bwMode="auto">
          <a:xfrm>
            <a:off x="2830513" y="1555750"/>
            <a:ext cx="174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5" name="Line 457"/>
          <p:cNvSpPr>
            <a:spLocks noChangeShapeType="1"/>
          </p:cNvSpPr>
          <p:nvPr/>
        </p:nvSpPr>
        <p:spPr bwMode="auto">
          <a:xfrm>
            <a:off x="2841625" y="4722813"/>
            <a:ext cx="190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6" name="Freeform 458"/>
          <p:cNvSpPr>
            <a:spLocks/>
          </p:cNvSpPr>
          <p:nvPr/>
        </p:nvSpPr>
        <p:spPr bwMode="auto">
          <a:xfrm>
            <a:off x="2220913" y="1433513"/>
            <a:ext cx="142875" cy="69850"/>
          </a:xfrm>
          <a:custGeom>
            <a:avLst/>
            <a:gdLst/>
            <a:ahLst/>
            <a:cxnLst>
              <a:cxn ang="0">
                <a:pos x="47" y="46"/>
              </a:cxn>
              <a:cxn ang="0">
                <a:pos x="94" y="46"/>
              </a:cxn>
              <a:cxn ang="0">
                <a:pos x="93" y="36"/>
              </a:cxn>
              <a:cxn ang="0">
                <a:pos x="90" y="27"/>
              </a:cxn>
              <a:cxn ang="0">
                <a:pos x="86" y="20"/>
              </a:cxn>
              <a:cxn ang="0">
                <a:pos x="80" y="13"/>
              </a:cxn>
              <a:cxn ang="0">
                <a:pos x="73" y="8"/>
              </a:cxn>
              <a:cxn ang="0">
                <a:pos x="65" y="3"/>
              </a:cxn>
              <a:cxn ang="0">
                <a:pos x="56" y="0"/>
              </a:cxn>
              <a:cxn ang="0">
                <a:pos x="47" y="0"/>
              </a:cxn>
              <a:cxn ang="0">
                <a:pos x="37" y="0"/>
              </a:cxn>
              <a:cxn ang="0">
                <a:pos x="28" y="3"/>
              </a:cxn>
              <a:cxn ang="0">
                <a:pos x="20" y="8"/>
              </a:cxn>
              <a:cxn ang="0">
                <a:pos x="13" y="13"/>
              </a:cxn>
              <a:cxn ang="0">
                <a:pos x="7" y="20"/>
              </a:cxn>
              <a:cxn ang="0">
                <a:pos x="3" y="27"/>
              </a:cxn>
              <a:cxn ang="0">
                <a:pos x="0" y="36"/>
              </a:cxn>
              <a:cxn ang="0">
                <a:pos x="0" y="46"/>
              </a:cxn>
              <a:cxn ang="0">
                <a:pos x="47" y="46"/>
              </a:cxn>
            </a:cxnLst>
            <a:rect l="0" t="0" r="r" b="b"/>
            <a:pathLst>
              <a:path w="95" h="47">
                <a:moveTo>
                  <a:pt x="47" y="46"/>
                </a:moveTo>
                <a:lnTo>
                  <a:pt x="94" y="46"/>
                </a:lnTo>
                <a:lnTo>
                  <a:pt x="93" y="36"/>
                </a:lnTo>
                <a:lnTo>
                  <a:pt x="90" y="27"/>
                </a:lnTo>
                <a:lnTo>
                  <a:pt x="86" y="20"/>
                </a:lnTo>
                <a:lnTo>
                  <a:pt x="80" y="13"/>
                </a:lnTo>
                <a:lnTo>
                  <a:pt x="73" y="8"/>
                </a:lnTo>
                <a:lnTo>
                  <a:pt x="65" y="3"/>
                </a:lnTo>
                <a:lnTo>
                  <a:pt x="56" y="0"/>
                </a:lnTo>
                <a:lnTo>
                  <a:pt x="47" y="0"/>
                </a:lnTo>
                <a:lnTo>
                  <a:pt x="37" y="0"/>
                </a:lnTo>
                <a:lnTo>
                  <a:pt x="28" y="3"/>
                </a:lnTo>
                <a:lnTo>
                  <a:pt x="20" y="8"/>
                </a:lnTo>
                <a:lnTo>
                  <a:pt x="13" y="13"/>
                </a:lnTo>
                <a:lnTo>
                  <a:pt x="7" y="20"/>
                </a:lnTo>
                <a:lnTo>
                  <a:pt x="3" y="27"/>
                </a:lnTo>
                <a:lnTo>
                  <a:pt x="0" y="36"/>
                </a:lnTo>
                <a:lnTo>
                  <a:pt x="0" y="46"/>
                </a:lnTo>
                <a:lnTo>
                  <a:pt x="47" y="46"/>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7" name="Freeform 459"/>
          <p:cNvSpPr>
            <a:spLocks/>
          </p:cNvSpPr>
          <p:nvPr/>
        </p:nvSpPr>
        <p:spPr bwMode="auto">
          <a:xfrm>
            <a:off x="2292350" y="1493838"/>
            <a:ext cx="79375" cy="25400"/>
          </a:xfrm>
          <a:custGeom>
            <a:avLst/>
            <a:gdLst/>
            <a:ahLst/>
            <a:cxnLst>
              <a:cxn ang="0">
                <a:pos x="41" y="8"/>
              </a:cxn>
              <a:cxn ang="0">
                <a:pos x="46" y="0"/>
              </a:cxn>
              <a:cxn ang="0">
                <a:pos x="0" y="0"/>
              </a:cxn>
              <a:cxn ang="0">
                <a:pos x="0" y="16"/>
              </a:cxn>
              <a:cxn ang="0">
                <a:pos x="46" y="16"/>
              </a:cxn>
              <a:cxn ang="0">
                <a:pos x="52" y="8"/>
              </a:cxn>
              <a:cxn ang="0">
                <a:pos x="46" y="16"/>
              </a:cxn>
              <a:cxn ang="0">
                <a:pos x="52" y="16"/>
              </a:cxn>
              <a:cxn ang="0">
                <a:pos x="52" y="8"/>
              </a:cxn>
              <a:cxn ang="0">
                <a:pos x="41" y="8"/>
              </a:cxn>
            </a:cxnLst>
            <a:rect l="0" t="0" r="r" b="b"/>
            <a:pathLst>
              <a:path w="53" h="17">
                <a:moveTo>
                  <a:pt x="41" y="8"/>
                </a:moveTo>
                <a:lnTo>
                  <a:pt x="46" y="0"/>
                </a:lnTo>
                <a:lnTo>
                  <a:pt x="0" y="0"/>
                </a:lnTo>
                <a:lnTo>
                  <a:pt x="0" y="16"/>
                </a:lnTo>
                <a:lnTo>
                  <a:pt x="46" y="16"/>
                </a:lnTo>
                <a:lnTo>
                  <a:pt x="52" y="8"/>
                </a:lnTo>
                <a:lnTo>
                  <a:pt x="46" y="16"/>
                </a:lnTo>
                <a:lnTo>
                  <a:pt x="52" y="16"/>
                </a:lnTo>
                <a:lnTo>
                  <a:pt x="52" y="8"/>
                </a:lnTo>
                <a:lnTo>
                  <a:pt x="41"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8" name="Freeform 460"/>
          <p:cNvSpPr>
            <a:spLocks/>
          </p:cNvSpPr>
          <p:nvPr/>
        </p:nvSpPr>
        <p:spPr bwMode="auto">
          <a:xfrm>
            <a:off x="2292350" y="1425575"/>
            <a:ext cx="79375" cy="77788"/>
          </a:xfrm>
          <a:custGeom>
            <a:avLst/>
            <a:gdLst/>
            <a:ahLst/>
            <a:cxnLst>
              <a:cxn ang="0">
                <a:pos x="0" y="10"/>
              </a:cxn>
              <a:cxn ang="0">
                <a:pos x="8" y="10"/>
              </a:cxn>
              <a:cxn ang="0">
                <a:pos x="15" y="13"/>
              </a:cxn>
              <a:cxn ang="0">
                <a:pos x="22" y="17"/>
              </a:cxn>
              <a:cxn ang="0">
                <a:pos x="29" y="22"/>
              </a:cxn>
              <a:cxn ang="0">
                <a:pos x="33" y="28"/>
              </a:cxn>
              <a:cxn ang="0">
                <a:pos x="38" y="34"/>
              </a:cxn>
              <a:cxn ang="0">
                <a:pos x="40" y="42"/>
              </a:cxn>
              <a:cxn ang="0">
                <a:pos x="41" y="51"/>
              </a:cxn>
              <a:cxn ang="0">
                <a:pos x="52" y="51"/>
              </a:cxn>
              <a:cxn ang="0">
                <a:pos x="51" y="40"/>
              </a:cxn>
              <a:cxn ang="0">
                <a:pos x="48" y="30"/>
              </a:cxn>
              <a:cxn ang="0">
                <a:pos x="43" y="22"/>
              </a:cxn>
              <a:cxn ang="0">
                <a:pos x="37" y="14"/>
              </a:cxn>
              <a:cxn ang="0">
                <a:pos x="29" y="8"/>
              </a:cxn>
              <a:cxn ang="0">
                <a:pos x="20" y="3"/>
              </a:cxn>
              <a:cxn ang="0">
                <a:pos x="11" y="0"/>
              </a:cxn>
              <a:cxn ang="0">
                <a:pos x="0" y="0"/>
              </a:cxn>
              <a:cxn ang="0">
                <a:pos x="0" y="10"/>
              </a:cxn>
            </a:cxnLst>
            <a:rect l="0" t="0" r="r" b="b"/>
            <a:pathLst>
              <a:path w="53" h="52">
                <a:moveTo>
                  <a:pt x="0" y="10"/>
                </a:moveTo>
                <a:lnTo>
                  <a:pt x="8" y="10"/>
                </a:lnTo>
                <a:lnTo>
                  <a:pt x="15" y="13"/>
                </a:lnTo>
                <a:lnTo>
                  <a:pt x="22" y="17"/>
                </a:lnTo>
                <a:lnTo>
                  <a:pt x="29" y="22"/>
                </a:lnTo>
                <a:lnTo>
                  <a:pt x="33" y="28"/>
                </a:lnTo>
                <a:lnTo>
                  <a:pt x="38" y="34"/>
                </a:lnTo>
                <a:lnTo>
                  <a:pt x="40" y="42"/>
                </a:lnTo>
                <a:lnTo>
                  <a:pt x="41" y="51"/>
                </a:lnTo>
                <a:lnTo>
                  <a:pt x="52" y="51"/>
                </a:lnTo>
                <a:lnTo>
                  <a:pt x="51" y="40"/>
                </a:lnTo>
                <a:lnTo>
                  <a:pt x="48" y="30"/>
                </a:lnTo>
                <a:lnTo>
                  <a:pt x="43" y="22"/>
                </a:lnTo>
                <a:lnTo>
                  <a:pt x="37" y="14"/>
                </a:lnTo>
                <a:lnTo>
                  <a:pt x="29" y="8"/>
                </a:lnTo>
                <a:lnTo>
                  <a:pt x="20" y="3"/>
                </a:lnTo>
                <a:lnTo>
                  <a:pt x="11" y="0"/>
                </a:lnTo>
                <a:lnTo>
                  <a:pt x="0" y="0"/>
                </a:lnTo>
                <a:lnTo>
                  <a:pt x="0"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49" name="Freeform 461"/>
          <p:cNvSpPr>
            <a:spLocks/>
          </p:cNvSpPr>
          <p:nvPr/>
        </p:nvSpPr>
        <p:spPr bwMode="auto">
          <a:xfrm>
            <a:off x="2214563" y="1425575"/>
            <a:ext cx="79375" cy="85725"/>
          </a:xfrm>
          <a:custGeom>
            <a:avLst/>
            <a:gdLst/>
            <a:ahLst/>
            <a:cxnLst>
              <a:cxn ang="0">
                <a:pos x="5" y="45"/>
              </a:cxn>
              <a:cxn ang="0">
                <a:pos x="11" y="50"/>
              </a:cxn>
              <a:cxn ang="0">
                <a:pos x="11" y="42"/>
              </a:cxn>
              <a:cxn ang="0">
                <a:pos x="14" y="34"/>
              </a:cxn>
              <a:cxn ang="0">
                <a:pos x="18" y="28"/>
              </a:cxn>
              <a:cxn ang="0">
                <a:pos x="22" y="22"/>
              </a:cxn>
              <a:cxn ang="0">
                <a:pos x="29" y="17"/>
              </a:cxn>
              <a:cxn ang="0">
                <a:pos x="36" y="13"/>
              </a:cxn>
              <a:cxn ang="0">
                <a:pos x="44" y="10"/>
              </a:cxn>
              <a:cxn ang="0">
                <a:pos x="52" y="9"/>
              </a:cxn>
              <a:cxn ang="0">
                <a:pos x="52" y="0"/>
              </a:cxn>
              <a:cxn ang="0">
                <a:pos x="41" y="0"/>
              </a:cxn>
              <a:cxn ang="0">
                <a:pos x="31" y="3"/>
              </a:cxn>
              <a:cxn ang="0">
                <a:pos x="22" y="8"/>
              </a:cxn>
              <a:cxn ang="0">
                <a:pos x="14" y="14"/>
              </a:cxn>
              <a:cxn ang="0">
                <a:pos x="8" y="22"/>
              </a:cxn>
              <a:cxn ang="0">
                <a:pos x="3" y="30"/>
              </a:cxn>
              <a:cxn ang="0">
                <a:pos x="0" y="39"/>
              </a:cxn>
              <a:cxn ang="0">
                <a:pos x="0" y="50"/>
              </a:cxn>
              <a:cxn ang="0">
                <a:pos x="5" y="56"/>
              </a:cxn>
              <a:cxn ang="0">
                <a:pos x="0" y="50"/>
              </a:cxn>
              <a:cxn ang="0">
                <a:pos x="0" y="56"/>
              </a:cxn>
              <a:cxn ang="0">
                <a:pos x="5" y="56"/>
              </a:cxn>
              <a:cxn ang="0">
                <a:pos x="5" y="45"/>
              </a:cxn>
            </a:cxnLst>
            <a:rect l="0" t="0" r="r" b="b"/>
            <a:pathLst>
              <a:path w="53" h="57">
                <a:moveTo>
                  <a:pt x="5" y="45"/>
                </a:moveTo>
                <a:lnTo>
                  <a:pt x="11" y="50"/>
                </a:lnTo>
                <a:lnTo>
                  <a:pt x="11" y="42"/>
                </a:lnTo>
                <a:lnTo>
                  <a:pt x="14" y="34"/>
                </a:lnTo>
                <a:lnTo>
                  <a:pt x="18" y="28"/>
                </a:lnTo>
                <a:lnTo>
                  <a:pt x="22" y="22"/>
                </a:lnTo>
                <a:lnTo>
                  <a:pt x="29" y="17"/>
                </a:lnTo>
                <a:lnTo>
                  <a:pt x="36" y="13"/>
                </a:lnTo>
                <a:lnTo>
                  <a:pt x="44" y="10"/>
                </a:lnTo>
                <a:lnTo>
                  <a:pt x="52" y="9"/>
                </a:lnTo>
                <a:lnTo>
                  <a:pt x="52" y="0"/>
                </a:lnTo>
                <a:lnTo>
                  <a:pt x="41" y="0"/>
                </a:lnTo>
                <a:lnTo>
                  <a:pt x="31" y="3"/>
                </a:lnTo>
                <a:lnTo>
                  <a:pt x="22" y="8"/>
                </a:lnTo>
                <a:lnTo>
                  <a:pt x="14" y="14"/>
                </a:lnTo>
                <a:lnTo>
                  <a:pt x="8" y="22"/>
                </a:lnTo>
                <a:lnTo>
                  <a:pt x="3" y="30"/>
                </a:lnTo>
                <a:lnTo>
                  <a:pt x="0" y="39"/>
                </a:lnTo>
                <a:lnTo>
                  <a:pt x="0" y="50"/>
                </a:lnTo>
                <a:lnTo>
                  <a:pt x="5" y="56"/>
                </a:lnTo>
                <a:lnTo>
                  <a:pt x="0" y="50"/>
                </a:lnTo>
                <a:lnTo>
                  <a:pt x="0" y="56"/>
                </a:lnTo>
                <a:lnTo>
                  <a:pt x="5" y="56"/>
                </a:lnTo>
                <a:lnTo>
                  <a:pt x="5" y="4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0" name="Freeform 462"/>
          <p:cNvSpPr>
            <a:spLocks/>
          </p:cNvSpPr>
          <p:nvPr/>
        </p:nvSpPr>
        <p:spPr bwMode="auto">
          <a:xfrm>
            <a:off x="2220913" y="1493838"/>
            <a:ext cx="73025" cy="25400"/>
          </a:xfrm>
          <a:custGeom>
            <a:avLst/>
            <a:gdLst/>
            <a:ahLst/>
            <a:cxnLst>
              <a:cxn ang="0">
                <a:pos x="47" y="0"/>
              </a:cxn>
              <a:cxn ang="0">
                <a:pos x="0" y="0"/>
              </a:cxn>
              <a:cxn ang="0">
                <a:pos x="0" y="16"/>
              </a:cxn>
              <a:cxn ang="0">
                <a:pos x="47" y="16"/>
              </a:cxn>
              <a:cxn ang="0">
                <a:pos x="47" y="0"/>
              </a:cxn>
            </a:cxnLst>
            <a:rect l="0" t="0" r="r" b="b"/>
            <a:pathLst>
              <a:path w="48" h="17">
                <a:moveTo>
                  <a:pt x="47" y="0"/>
                </a:moveTo>
                <a:lnTo>
                  <a:pt x="0" y="0"/>
                </a:lnTo>
                <a:lnTo>
                  <a:pt x="0" y="16"/>
                </a:lnTo>
                <a:lnTo>
                  <a:pt x="47" y="16"/>
                </a:lnTo>
                <a:lnTo>
                  <a:pt x="4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1" name="Freeform 463"/>
          <p:cNvSpPr>
            <a:spLocks/>
          </p:cNvSpPr>
          <p:nvPr/>
        </p:nvSpPr>
        <p:spPr bwMode="auto">
          <a:xfrm>
            <a:off x="2233613" y="4600575"/>
            <a:ext cx="141287" cy="68263"/>
          </a:xfrm>
          <a:custGeom>
            <a:avLst/>
            <a:gdLst/>
            <a:ahLst/>
            <a:cxnLst>
              <a:cxn ang="0">
                <a:pos x="47" y="45"/>
              </a:cxn>
              <a:cxn ang="0">
                <a:pos x="94" y="45"/>
              </a:cxn>
              <a:cxn ang="0">
                <a:pos x="93" y="35"/>
              </a:cxn>
              <a:cxn ang="0">
                <a:pos x="90" y="27"/>
              </a:cxn>
              <a:cxn ang="0">
                <a:pos x="86" y="19"/>
              </a:cxn>
              <a:cxn ang="0">
                <a:pos x="80" y="12"/>
              </a:cxn>
              <a:cxn ang="0">
                <a:pos x="73" y="7"/>
              </a:cxn>
              <a:cxn ang="0">
                <a:pos x="65" y="3"/>
              </a:cxn>
              <a:cxn ang="0">
                <a:pos x="56" y="0"/>
              </a:cxn>
              <a:cxn ang="0">
                <a:pos x="47" y="0"/>
              </a:cxn>
              <a:cxn ang="0">
                <a:pos x="37" y="0"/>
              </a:cxn>
              <a:cxn ang="0">
                <a:pos x="28" y="3"/>
              </a:cxn>
              <a:cxn ang="0">
                <a:pos x="20" y="7"/>
              </a:cxn>
              <a:cxn ang="0">
                <a:pos x="13" y="12"/>
              </a:cxn>
              <a:cxn ang="0">
                <a:pos x="7" y="19"/>
              </a:cxn>
              <a:cxn ang="0">
                <a:pos x="3" y="27"/>
              </a:cxn>
              <a:cxn ang="0">
                <a:pos x="0" y="35"/>
              </a:cxn>
              <a:cxn ang="0">
                <a:pos x="0" y="45"/>
              </a:cxn>
              <a:cxn ang="0">
                <a:pos x="47" y="45"/>
              </a:cxn>
            </a:cxnLst>
            <a:rect l="0" t="0" r="r" b="b"/>
            <a:pathLst>
              <a:path w="95" h="46">
                <a:moveTo>
                  <a:pt x="47" y="45"/>
                </a:moveTo>
                <a:lnTo>
                  <a:pt x="94" y="45"/>
                </a:lnTo>
                <a:lnTo>
                  <a:pt x="93" y="35"/>
                </a:lnTo>
                <a:lnTo>
                  <a:pt x="90" y="27"/>
                </a:lnTo>
                <a:lnTo>
                  <a:pt x="86" y="19"/>
                </a:lnTo>
                <a:lnTo>
                  <a:pt x="80" y="12"/>
                </a:lnTo>
                <a:lnTo>
                  <a:pt x="73" y="7"/>
                </a:lnTo>
                <a:lnTo>
                  <a:pt x="65" y="3"/>
                </a:lnTo>
                <a:lnTo>
                  <a:pt x="56" y="0"/>
                </a:lnTo>
                <a:lnTo>
                  <a:pt x="47" y="0"/>
                </a:lnTo>
                <a:lnTo>
                  <a:pt x="37" y="0"/>
                </a:lnTo>
                <a:lnTo>
                  <a:pt x="28" y="3"/>
                </a:lnTo>
                <a:lnTo>
                  <a:pt x="20" y="7"/>
                </a:lnTo>
                <a:lnTo>
                  <a:pt x="13" y="12"/>
                </a:lnTo>
                <a:lnTo>
                  <a:pt x="7" y="19"/>
                </a:lnTo>
                <a:lnTo>
                  <a:pt x="3" y="27"/>
                </a:lnTo>
                <a:lnTo>
                  <a:pt x="0" y="35"/>
                </a:lnTo>
                <a:lnTo>
                  <a:pt x="0" y="45"/>
                </a:lnTo>
                <a:lnTo>
                  <a:pt x="47" y="45"/>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2" name="Freeform 464"/>
          <p:cNvSpPr>
            <a:spLocks/>
          </p:cNvSpPr>
          <p:nvPr/>
        </p:nvSpPr>
        <p:spPr bwMode="auto">
          <a:xfrm>
            <a:off x="2303463" y="4660900"/>
            <a:ext cx="79375" cy="25400"/>
          </a:xfrm>
          <a:custGeom>
            <a:avLst/>
            <a:gdLst/>
            <a:ahLst/>
            <a:cxnLst>
              <a:cxn ang="0">
                <a:pos x="40" y="8"/>
              </a:cxn>
              <a:cxn ang="0">
                <a:pos x="46" y="0"/>
              </a:cxn>
              <a:cxn ang="0">
                <a:pos x="0" y="0"/>
              </a:cxn>
              <a:cxn ang="0">
                <a:pos x="0" y="16"/>
              </a:cxn>
              <a:cxn ang="0">
                <a:pos x="46" y="16"/>
              </a:cxn>
              <a:cxn ang="0">
                <a:pos x="52" y="8"/>
              </a:cxn>
              <a:cxn ang="0">
                <a:pos x="46" y="16"/>
              </a:cxn>
              <a:cxn ang="0">
                <a:pos x="52" y="16"/>
              </a:cxn>
              <a:cxn ang="0">
                <a:pos x="52" y="8"/>
              </a:cxn>
              <a:cxn ang="0">
                <a:pos x="40" y="8"/>
              </a:cxn>
            </a:cxnLst>
            <a:rect l="0" t="0" r="r" b="b"/>
            <a:pathLst>
              <a:path w="53" h="17">
                <a:moveTo>
                  <a:pt x="40" y="8"/>
                </a:moveTo>
                <a:lnTo>
                  <a:pt x="46" y="0"/>
                </a:lnTo>
                <a:lnTo>
                  <a:pt x="0" y="0"/>
                </a:lnTo>
                <a:lnTo>
                  <a:pt x="0" y="16"/>
                </a:lnTo>
                <a:lnTo>
                  <a:pt x="46" y="16"/>
                </a:lnTo>
                <a:lnTo>
                  <a:pt x="52" y="8"/>
                </a:lnTo>
                <a:lnTo>
                  <a:pt x="46" y="16"/>
                </a:lnTo>
                <a:lnTo>
                  <a:pt x="52" y="16"/>
                </a:lnTo>
                <a:lnTo>
                  <a:pt x="52" y="8"/>
                </a:lnTo>
                <a:lnTo>
                  <a:pt x="40"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3" name="Freeform 465"/>
          <p:cNvSpPr>
            <a:spLocks/>
          </p:cNvSpPr>
          <p:nvPr/>
        </p:nvSpPr>
        <p:spPr bwMode="auto">
          <a:xfrm>
            <a:off x="2303463" y="4591050"/>
            <a:ext cx="79375" cy="77788"/>
          </a:xfrm>
          <a:custGeom>
            <a:avLst/>
            <a:gdLst/>
            <a:ahLst/>
            <a:cxnLst>
              <a:cxn ang="0">
                <a:pos x="0" y="10"/>
              </a:cxn>
              <a:cxn ang="0">
                <a:pos x="7" y="11"/>
              </a:cxn>
              <a:cxn ang="0">
                <a:pos x="16" y="13"/>
              </a:cxn>
              <a:cxn ang="0">
                <a:pos x="22" y="17"/>
              </a:cxn>
              <a:cxn ang="0">
                <a:pos x="29" y="22"/>
              </a:cxn>
              <a:cxn ang="0">
                <a:pos x="34" y="28"/>
              </a:cxn>
              <a:cxn ang="0">
                <a:pos x="37" y="34"/>
              </a:cxn>
              <a:cxn ang="0">
                <a:pos x="40" y="42"/>
              </a:cxn>
              <a:cxn ang="0">
                <a:pos x="40" y="51"/>
              </a:cxn>
              <a:cxn ang="0">
                <a:pos x="52" y="51"/>
              </a:cxn>
              <a:cxn ang="0">
                <a:pos x="51" y="40"/>
              </a:cxn>
              <a:cxn ang="0">
                <a:pos x="48" y="30"/>
              </a:cxn>
              <a:cxn ang="0">
                <a:pos x="43" y="22"/>
              </a:cxn>
              <a:cxn ang="0">
                <a:pos x="37" y="14"/>
              </a:cxn>
              <a:cxn ang="0">
                <a:pos x="29" y="8"/>
              </a:cxn>
              <a:cxn ang="0">
                <a:pos x="20" y="3"/>
              </a:cxn>
              <a:cxn ang="0">
                <a:pos x="10" y="0"/>
              </a:cxn>
              <a:cxn ang="0">
                <a:pos x="0" y="0"/>
              </a:cxn>
              <a:cxn ang="0">
                <a:pos x="0" y="10"/>
              </a:cxn>
            </a:cxnLst>
            <a:rect l="0" t="0" r="r" b="b"/>
            <a:pathLst>
              <a:path w="53" h="52">
                <a:moveTo>
                  <a:pt x="0" y="10"/>
                </a:moveTo>
                <a:lnTo>
                  <a:pt x="7" y="11"/>
                </a:lnTo>
                <a:lnTo>
                  <a:pt x="16" y="13"/>
                </a:lnTo>
                <a:lnTo>
                  <a:pt x="22" y="17"/>
                </a:lnTo>
                <a:lnTo>
                  <a:pt x="29" y="22"/>
                </a:lnTo>
                <a:lnTo>
                  <a:pt x="34" y="28"/>
                </a:lnTo>
                <a:lnTo>
                  <a:pt x="37" y="34"/>
                </a:lnTo>
                <a:lnTo>
                  <a:pt x="40" y="42"/>
                </a:lnTo>
                <a:lnTo>
                  <a:pt x="40" y="51"/>
                </a:lnTo>
                <a:lnTo>
                  <a:pt x="52" y="51"/>
                </a:lnTo>
                <a:lnTo>
                  <a:pt x="51" y="40"/>
                </a:lnTo>
                <a:lnTo>
                  <a:pt x="48" y="30"/>
                </a:lnTo>
                <a:lnTo>
                  <a:pt x="43" y="22"/>
                </a:lnTo>
                <a:lnTo>
                  <a:pt x="37" y="14"/>
                </a:lnTo>
                <a:lnTo>
                  <a:pt x="29" y="8"/>
                </a:lnTo>
                <a:lnTo>
                  <a:pt x="20" y="3"/>
                </a:lnTo>
                <a:lnTo>
                  <a:pt x="10" y="0"/>
                </a:lnTo>
                <a:lnTo>
                  <a:pt x="0" y="0"/>
                </a:lnTo>
                <a:lnTo>
                  <a:pt x="0"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4" name="Freeform 466"/>
          <p:cNvSpPr>
            <a:spLocks/>
          </p:cNvSpPr>
          <p:nvPr/>
        </p:nvSpPr>
        <p:spPr bwMode="auto">
          <a:xfrm>
            <a:off x="2225675" y="4591050"/>
            <a:ext cx="79375" cy="87313"/>
          </a:xfrm>
          <a:custGeom>
            <a:avLst/>
            <a:gdLst/>
            <a:ahLst/>
            <a:cxnLst>
              <a:cxn ang="0">
                <a:pos x="5" y="46"/>
              </a:cxn>
              <a:cxn ang="0">
                <a:pos x="11" y="51"/>
              </a:cxn>
              <a:cxn ang="0">
                <a:pos x="11" y="42"/>
              </a:cxn>
              <a:cxn ang="0">
                <a:pos x="14" y="35"/>
              </a:cxn>
              <a:cxn ang="0">
                <a:pos x="18" y="28"/>
              </a:cxn>
              <a:cxn ang="0">
                <a:pos x="22" y="22"/>
              </a:cxn>
              <a:cxn ang="0">
                <a:pos x="29" y="17"/>
              </a:cxn>
              <a:cxn ang="0">
                <a:pos x="35" y="14"/>
              </a:cxn>
              <a:cxn ang="0">
                <a:pos x="44" y="11"/>
              </a:cxn>
              <a:cxn ang="0">
                <a:pos x="52" y="10"/>
              </a:cxn>
              <a:cxn ang="0">
                <a:pos x="52" y="0"/>
              </a:cxn>
              <a:cxn ang="0">
                <a:pos x="41" y="0"/>
              </a:cxn>
              <a:cxn ang="0">
                <a:pos x="31" y="3"/>
              </a:cxn>
              <a:cxn ang="0">
                <a:pos x="22" y="8"/>
              </a:cxn>
              <a:cxn ang="0">
                <a:pos x="14" y="14"/>
              </a:cxn>
              <a:cxn ang="0">
                <a:pos x="8" y="22"/>
              </a:cxn>
              <a:cxn ang="0">
                <a:pos x="3" y="31"/>
              </a:cxn>
              <a:cxn ang="0">
                <a:pos x="0" y="40"/>
              </a:cxn>
              <a:cxn ang="0">
                <a:pos x="0" y="51"/>
              </a:cxn>
              <a:cxn ang="0">
                <a:pos x="5" y="57"/>
              </a:cxn>
              <a:cxn ang="0">
                <a:pos x="0" y="51"/>
              </a:cxn>
              <a:cxn ang="0">
                <a:pos x="0" y="57"/>
              </a:cxn>
              <a:cxn ang="0">
                <a:pos x="5" y="57"/>
              </a:cxn>
              <a:cxn ang="0">
                <a:pos x="5" y="46"/>
              </a:cxn>
            </a:cxnLst>
            <a:rect l="0" t="0" r="r" b="b"/>
            <a:pathLst>
              <a:path w="53" h="58">
                <a:moveTo>
                  <a:pt x="5" y="46"/>
                </a:moveTo>
                <a:lnTo>
                  <a:pt x="11" y="51"/>
                </a:lnTo>
                <a:lnTo>
                  <a:pt x="11" y="42"/>
                </a:lnTo>
                <a:lnTo>
                  <a:pt x="14" y="35"/>
                </a:lnTo>
                <a:lnTo>
                  <a:pt x="18" y="28"/>
                </a:lnTo>
                <a:lnTo>
                  <a:pt x="22" y="22"/>
                </a:lnTo>
                <a:lnTo>
                  <a:pt x="29" y="17"/>
                </a:lnTo>
                <a:lnTo>
                  <a:pt x="35" y="14"/>
                </a:lnTo>
                <a:lnTo>
                  <a:pt x="44" y="11"/>
                </a:lnTo>
                <a:lnTo>
                  <a:pt x="52" y="10"/>
                </a:lnTo>
                <a:lnTo>
                  <a:pt x="52" y="0"/>
                </a:lnTo>
                <a:lnTo>
                  <a:pt x="41" y="0"/>
                </a:lnTo>
                <a:lnTo>
                  <a:pt x="31" y="3"/>
                </a:lnTo>
                <a:lnTo>
                  <a:pt x="22" y="8"/>
                </a:lnTo>
                <a:lnTo>
                  <a:pt x="14" y="14"/>
                </a:lnTo>
                <a:lnTo>
                  <a:pt x="8" y="22"/>
                </a:lnTo>
                <a:lnTo>
                  <a:pt x="3" y="31"/>
                </a:lnTo>
                <a:lnTo>
                  <a:pt x="0" y="40"/>
                </a:lnTo>
                <a:lnTo>
                  <a:pt x="0" y="51"/>
                </a:lnTo>
                <a:lnTo>
                  <a:pt x="5" y="57"/>
                </a:lnTo>
                <a:lnTo>
                  <a:pt x="0" y="51"/>
                </a:lnTo>
                <a:lnTo>
                  <a:pt x="0" y="57"/>
                </a:lnTo>
                <a:lnTo>
                  <a:pt x="5" y="57"/>
                </a:lnTo>
                <a:lnTo>
                  <a:pt x="5" y="4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5" name="Freeform 467"/>
          <p:cNvSpPr>
            <a:spLocks/>
          </p:cNvSpPr>
          <p:nvPr/>
        </p:nvSpPr>
        <p:spPr bwMode="auto">
          <a:xfrm>
            <a:off x="2233613" y="4660900"/>
            <a:ext cx="71437" cy="25400"/>
          </a:xfrm>
          <a:custGeom>
            <a:avLst/>
            <a:gdLst/>
            <a:ahLst/>
            <a:cxnLst>
              <a:cxn ang="0">
                <a:pos x="47" y="0"/>
              </a:cxn>
              <a:cxn ang="0">
                <a:pos x="0" y="0"/>
              </a:cxn>
              <a:cxn ang="0">
                <a:pos x="0" y="16"/>
              </a:cxn>
              <a:cxn ang="0">
                <a:pos x="47" y="16"/>
              </a:cxn>
              <a:cxn ang="0">
                <a:pos x="47" y="0"/>
              </a:cxn>
            </a:cxnLst>
            <a:rect l="0" t="0" r="r" b="b"/>
            <a:pathLst>
              <a:path w="48" h="17">
                <a:moveTo>
                  <a:pt x="47" y="0"/>
                </a:moveTo>
                <a:lnTo>
                  <a:pt x="0" y="0"/>
                </a:lnTo>
                <a:lnTo>
                  <a:pt x="0" y="16"/>
                </a:lnTo>
                <a:lnTo>
                  <a:pt x="47" y="16"/>
                </a:lnTo>
                <a:lnTo>
                  <a:pt x="4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6" name="Freeform 468"/>
          <p:cNvSpPr>
            <a:spLocks/>
          </p:cNvSpPr>
          <p:nvPr/>
        </p:nvSpPr>
        <p:spPr bwMode="auto">
          <a:xfrm>
            <a:off x="2938463" y="1441450"/>
            <a:ext cx="141287" cy="69850"/>
          </a:xfrm>
          <a:custGeom>
            <a:avLst/>
            <a:gdLst/>
            <a:ahLst/>
            <a:cxnLst>
              <a:cxn ang="0">
                <a:pos x="47" y="45"/>
              </a:cxn>
              <a:cxn ang="0">
                <a:pos x="94" y="45"/>
              </a:cxn>
              <a:cxn ang="0">
                <a:pos x="93" y="35"/>
              </a:cxn>
              <a:cxn ang="0">
                <a:pos x="90" y="27"/>
              </a:cxn>
              <a:cxn ang="0">
                <a:pos x="86" y="19"/>
              </a:cxn>
              <a:cxn ang="0">
                <a:pos x="80" y="12"/>
              </a:cxn>
              <a:cxn ang="0">
                <a:pos x="73" y="7"/>
              </a:cxn>
              <a:cxn ang="0">
                <a:pos x="65" y="3"/>
              </a:cxn>
              <a:cxn ang="0">
                <a:pos x="56" y="0"/>
              </a:cxn>
              <a:cxn ang="0">
                <a:pos x="47" y="0"/>
              </a:cxn>
              <a:cxn ang="0">
                <a:pos x="37" y="0"/>
              </a:cxn>
              <a:cxn ang="0">
                <a:pos x="28" y="3"/>
              </a:cxn>
              <a:cxn ang="0">
                <a:pos x="20" y="7"/>
              </a:cxn>
              <a:cxn ang="0">
                <a:pos x="13" y="12"/>
              </a:cxn>
              <a:cxn ang="0">
                <a:pos x="7" y="19"/>
              </a:cxn>
              <a:cxn ang="0">
                <a:pos x="3" y="27"/>
              </a:cxn>
              <a:cxn ang="0">
                <a:pos x="0" y="35"/>
              </a:cxn>
              <a:cxn ang="0">
                <a:pos x="0" y="45"/>
              </a:cxn>
              <a:cxn ang="0">
                <a:pos x="47" y="45"/>
              </a:cxn>
            </a:cxnLst>
            <a:rect l="0" t="0" r="r" b="b"/>
            <a:pathLst>
              <a:path w="95" h="46">
                <a:moveTo>
                  <a:pt x="47" y="45"/>
                </a:moveTo>
                <a:lnTo>
                  <a:pt x="94" y="45"/>
                </a:lnTo>
                <a:lnTo>
                  <a:pt x="93" y="35"/>
                </a:lnTo>
                <a:lnTo>
                  <a:pt x="90" y="27"/>
                </a:lnTo>
                <a:lnTo>
                  <a:pt x="86" y="19"/>
                </a:lnTo>
                <a:lnTo>
                  <a:pt x="80" y="12"/>
                </a:lnTo>
                <a:lnTo>
                  <a:pt x="73" y="7"/>
                </a:lnTo>
                <a:lnTo>
                  <a:pt x="65" y="3"/>
                </a:lnTo>
                <a:lnTo>
                  <a:pt x="56" y="0"/>
                </a:lnTo>
                <a:lnTo>
                  <a:pt x="47" y="0"/>
                </a:lnTo>
                <a:lnTo>
                  <a:pt x="37" y="0"/>
                </a:lnTo>
                <a:lnTo>
                  <a:pt x="28" y="3"/>
                </a:lnTo>
                <a:lnTo>
                  <a:pt x="20" y="7"/>
                </a:lnTo>
                <a:lnTo>
                  <a:pt x="13" y="12"/>
                </a:lnTo>
                <a:lnTo>
                  <a:pt x="7" y="19"/>
                </a:lnTo>
                <a:lnTo>
                  <a:pt x="3" y="27"/>
                </a:lnTo>
                <a:lnTo>
                  <a:pt x="0" y="35"/>
                </a:lnTo>
                <a:lnTo>
                  <a:pt x="0" y="45"/>
                </a:lnTo>
                <a:lnTo>
                  <a:pt x="47" y="45"/>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7" name="Freeform 469"/>
          <p:cNvSpPr>
            <a:spLocks/>
          </p:cNvSpPr>
          <p:nvPr/>
        </p:nvSpPr>
        <p:spPr bwMode="auto">
          <a:xfrm>
            <a:off x="3008313" y="1501775"/>
            <a:ext cx="79375" cy="25400"/>
          </a:xfrm>
          <a:custGeom>
            <a:avLst/>
            <a:gdLst/>
            <a:ahLst/>
            <a:cxnLst>
              <a:cxn ang="0">
                <a:pos x="40" y="8"/>
              </a:cxn>
              <a:cxn ang="0">
                <a:pos x="46" y="0"/>
              </a:cxn>
              <a:cxn ang="0">
                <a:pos x="0" y="0"/>
              </a:cxn>
              <a:cxn ang="0">
                <a:pos x="0" y="16"/>
              </a:cxn>
              <a:cxn ang="0">
                <a:pos x="46" y="16"/>
              </a:cxn>
              <a:cxn ang="0">
                <a:pos x="52" y="8"/>
              </a:cxn>
              <a:cxn ang="0">
                <a:pos x="46" y="16"/>
              </a:cxn>
              <a:cxn ang="0">
                <a:pos x="52" y="16"/>
              </a:cxn>
              <a:cxn ang="0">
                <a:pos x="52" y="8"/>
              </a:cxn>
              <a:cxn ang="0">
                <a:pos x="40" y="8"/>
              </a:cxn>
            </a:cxnLst>
            <a:rect l="0" t="0" r="r" b="b"/>
            <a:pathLst>
              <a:path w="53" h="17">
                <a:moveTo>
                  <a:pt x="40" y="8"/>
                </a:moveTo>
                <a:lnTo>
                  <a:pt x="46" y="0"/>
                </a:lnTo>
                <a:lnTo>
                  <a:pt x="0" y="0"/>
                </a:lnTo>
                <a:lnTo>
                  <a:pt x="0" y="16"/>
                </a:lnTo>
                <a:lnTo>
                  <a:pt x="46" y="16"/>
                </a:lnTo>
                <a:lnTo>
                  <a:pt x="52" y="8"/>
                </a:lnTo>
                <a:lnTo>
                  <a:pt x="46" y="16"/>
                </a:lnTo>
                <a:lnTo>
                  <a:pt x="52" y="16"/>
                </a:lnTo>
                <a:lnTo>
                  <a:pt x="52" y="8"/>
                </a:lnTo>
                <a:lnTo>
                  <a:pt x="40"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8" name="Freeform 470"/>
          <p:cNvSpPr>
            <a:spLocks/>
          </p:cNvSpPr>
          <p:nvPr/>
        </p:nvSpPr>
        <p:spPr bwMode="auto">
          <a:xfrm>
            <a:off x="3008313" y="1433513"/>
            <a:ext cx="79375" cy="77787"/>
          </a:xfrm>
          <a:custGeom>
            <a:avLst/>
            <a:gdLst/>
            <a:ahLst/>
            <a:cxnLst>
              <a:cxn ang="0">
                <a:pos x="0" y="10"/>
              </a:cxn>
              <a:cxn ang="0">
                <a:pos x="7" y="11"/>
              </a:cxn>
              <a:cxn ang="0">
                <a:pos x="15" y="13"/>
              </a:cxn>
              <a:cxn ang="0">
                <a:pos x="22" y="17"/>
              </a:cxn>
              <a:cxn ang="0">
                <a:pos x="29" y="22"/>
              </a:cxn>
              <a:cxn ang="0">
                <a:pos x="33" y="28"/>
              </a:cxn>
              <a:cxn ang="0">
                <a:pos x="37" y="35"/>
              </a:cxn>
              <a:cxn ang="0">
                <a:pos x="40" y="43"/>
              </a:cxn>
              <a:cxn ang="0">
                <a:pos x="40" y="51"/>
              </a:cxn>
              <a:cxn ang="0">
                <a:pos x="52" y="51"/>
              </a:cxn>
              <a:cxn ang="0">
                <a:pos x="51" y="40"/>
              </a:cxn>
              <a:cxn ang="0">
                <a:pos x="48" y="30"/>
              </a:cxn>
              <a:cxn ang="0">
                <a:pos x="42" y="22"/>
              </a:cxn>
              <a:cxn ang="0">
                <a:pos x="37" y="14"/>
              </a:cxn>
              <a:cxn ang="0">
                <a:pos x="29" y="8"/>
              </a:cxn>
              <a:cxn ang="0">
                <a:pos x="20" y="3"/>
              </a:cxn>
              <a:cxn ang="0">
                <a:pos x="10" y="0"/>
              </a:cxn>
              <a:cxn ang="0">
                <a:pos x="0" y="0"/>
              </a:cxn>
              <a:cxn ang="0">
                <a:pos x="0" y="10"/>
              </a:cxn>
            </a:cxnLst>
            <a:rect l="0" t="0" r="r" b="b"/>
            <a:pathLst>
              <a:path w="53" h="52">
                <a:moveTo>
                  <a:pt x="0" y="10"/>
                </a:moveTo>
                <a:lnTo>
                  <a:pt x="7" y="11"/>
                </a:lnTo>
                <a:lnTo>
                  <a:pt x="15" y="13"/>
                </a:lnTo>
                <a:lnTo>
                  <a:pt x="22" y="17"/>
                </a:lnTo>
                <a:lnTo>
                  <a:pt x="29" y="22"/>
                </a:lnTo>
                <a:lnTo>
                  <a:pt x="33" y="28"/>
                </a:lnTo>
                <a:lnTo>
                  <a:pt x="37" y="35"/>
                </a:lnTo>
                <a:lnTo>
                  <a:pt x="40" y="43"/>
                </a:lnTo>
                <a:lnTo>
                  <a:pt x="40" y="51"/>
                </a:lnTo>
                <a:lnTo>
                  <a:pt x="52" y="51"/>
                </a:lnTo>
                <a:lnTo>
                  <a:pt x="51" y="40"/>
                </a:lnTo>
                <a:lnTo>
                  <a:pt x="48" y="30"/>
                </a:lnTo>
                <a:lnTo>
                  <a:pt x="42" y="22"/>
                </a:lnTo>
                <a:lnTo>
                  <a:pt x="37" y="14"/>
                </a:lnTo>
                <a:lnTo>
                  <a:pt x="29" y="8"/>
                </a:lnTo>
                <a:lnTo>
                  <a:pt x="20" y="3"/>
                </a:lnTo>
                <a:lnTo>
                  <a:pt x="10" y="0"/>
                </a:lnTo>
                <a:lnTo>
                  <a:pt x="0" y="0"/>
                </a:lnTo>
                <a:lnTo>
                  <a:pt x="0"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59" name="Freeform 471"/>
          <p:cNvSpPr>
            <a:spLocks/>
          </p:cNvSpPr>
          <p:nvPr/>
        </p:nvSpPr>
        <p:spPr bwMode="auto">
          <a:xfrm>
            <a:off x="2928938" y="1433513"/>
            <a:ext cx="80962" cy="85725"/>
          </a:xfrm>
          <a:custGeom>
            <a:avLst/>
            <a:gdLst/>
            <a:ahLst/>
            <a:cxnLst>
              <a:cxn ang="0">
                <a:pos x="5" y="46"/>
              </a:cxn>
              <a:cxn ang="0">
                <a:pos x="11" y="51"/>
              </a:cxn>
              <a:cxn ang="0">
                <a:pos x="11" y="43"/>
              </a:cxn>
              <a:cxn ang="0">
                <a:pos x="14" y="35"/>
              </a:cxn>
              <a:cxn ang="0">
                <a:pos x="18" y="28"/>
              </a:cxn>
              <a:cxn ang="0">
                <a:pos x="22" y="22"/>
              </a:cxn>
              <a:cxn ang="0">
                <a:pos x="29" y="17"/>
              </a:cxn>
              <a:cxn ang="0">
                <a:pos x="36" y="14"/>
              </a:cxn>
              <a:cxn ang="0">
                <a:pos x="44" y="11"/>
              </a:cxn>
              <a:cxn ang="0">
                <a:pos x="53" y="10"/>
              </a:cxn>
              <a:cxn ang="0">
                <a:pos x="53" y="0"/>
              </a:cxn>
              <a:cxn ang="0">
                <a:pos x="41" y="0"/>
              </a:cxn>
              <a:cxn ang="0">
                <a:pos x="32" y="3"/>
              </a:cxn>
              <a:cxn ang="0">
                <a:pos x="22" y="8"/>
              </a:cxn>
              <a:cxn ang="0">
                <a:pos x="15" y="14"/>
              </a:cxn>
              <a:cxn ang="0">
                <a:pos x="8" y="22"/>
              </a:cxn>
              <a:cxn ang="0">
                <a:pos x="3" y="31"/>
              </a:cxn>
              <a:cxn ang="0">
                <a:pos x="0" y="41"/>
              </a:cxn>
              <a:cxn ang="0">
                <a:pos x="0" y="51"/>
              </a:cxn>
              <a:cxn ang="0">
                <a:pos x="5" y="57"/>
              </a:cxn>
              <a:cxn ang="0">
                <a:pos x="0" y="51"/>
              </a:cxn>
              <a:cxn ang="0">
                <a:pos x="0" y="57"/>
              </a:cxn>
              <a:cxn ang="0">
                <a:pos x="5" y="57"/>
              </a:cxn>
              <a:cxn ang="0">
                <a:pos x="5" y="46"/>
              </a:cxn>
            </a:cxnLst>
            <a:rect l="0" t="0" r="r" b="b"/>
            <a:pathLst>
              <a:path w="54" h="58">
                <a:moveTo>
                  <a:pt x="5" y="46"/>
                </a:moveTo>
                <a:lnTo>
                  <a:pt x="11" y="51"/>
                </a:lnTo>
                <a:lnTo>
                  <a:pt x="11" y="43"/>
                </a:lnTo>
                <a:lnTo>
                  <a:pt x="14" y="35"/>
                </a:lnTo>
                <a:lnTo>
                  <a:pt x="18" y="28"/>
                </a:lnTo>
                <a:lnTo>
                  <a:pt x="22" y="22"/>
                </a:lnTo>
                <a:lnTo>
                  <a:pt x="29" y="17"/>
                </a:lnTo>
                <a:lnTo>
                  <a:pt x="36" y="14"/>
                </a:lnTo>
                <a:lnTo>
                  <a:pt x="44" y="11"/>
                </a:lnTo>
                <a:lnTo>
                  <a:pt x="53" y="10"/>
                </a:lnTo>
                <a:lnTo>
                  <a:pt x="53" y="0"/>
                </a:lnTo>
                <a:lnTo>
                  <a:pt x="41" y="0"/>
                </a:lnTo>
                <a:lnTo>
                  <a:pt x="32" y="3"/>
                </a:lnTo>
                <a:lnTo>
                  <a:pt x="22" y="8"/>
                </a:lnTo>
                <a:lnTo>
                  <a:pt x="15" y="14"/>
                </a:lnTo>
                <a:lnTo>
                  <a:pt x="8" y="22"/>
                </a:lnTo>
                <a:lnTo>
                  <a:pt x="3" y="31"/>
                </a:lnTo>
                <a:lnTo>
                  <a:pt x="0" y="41"/>
                </a:lnTo>
                <a:lnTo>
                  <a:pt x="0" y="51"/>
                </a:lnTo>
                <a:lnTo>
                  <a:pt x="5" y="57"/>
                </a:lnTo>
                <a:lnTo>
                  <a:pt x="0" y="51"/>
                </a:lnTo>
                <a:lnTo>
                  <a:pt x="0" y="57"/>
                </a:lnTo>
                <a:lnTo>
                  <a:pt x="5" y="57"/>
                </a:lnTo>
                <a:lnTo>
                  <a:pt x="5" y="4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0" name="Freeform 472"/>
          <p:cNvSpPr>
            <a:spLocks/>
          </p:cNvSpPr>
          <p:nvPr/>
        </p:nvSpPr>
        <p:spPr bwMode="auto">
          <a:xfrm>
            <a:off x="2938463" y="1501775"/>
            <a:ext cx="71437" cy="25400"/>
          </a:xfrm>
          <a:custGeom>
            <a:avLst/>
            <a:gdLst/>
            <a:ahLst/>
            <a:cxnLst>
              <a:cxn ang="0">
                <a:pos x="47" y="0"/>
              </a:cxn>
              <a:cxn ang="0">
                <a:pos x="0" y="0"/>
              </a:cxn>
              <a:cxn ang="0">
                <a:pos x="0" y="16"/>
              </a:cxn>
              <a:cxn ang="0">
                <a:pos x="47" y="16"/>
              </a:cxn>
              <a:cxn ang="0">
                <a:pos x="47" y="0"/>
              </a:cxn>
            </a:cxnLst>
            <a:rect l="0" t="0" r="r" b="b"/>
            <a:pathLst>
              <a:path w="48" h="17">
                <a:moveTo>
                  <a:pt x="47" y="0"/>
                </a:moveTo>
                <a:lnTo>
                  <a:pt x="0" y="0"/>
                </a:lnTo>
                <a:lnTo>
                  <a:pt x="0" y="16"/>
                </a:lnTo>
                <a:lnTo>
                  <a:pt x="47" y="16"/>
                </a:lnTo>
                <a:lnTo>
                  <a:pt x="4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1" name="Freeform 473"/>
          <p:cNvSpPr>
            <a:spLocks/>
          </p:cNvSpPr>
          <p:nvPr/>
        </p:nvSpPr>
        <p:spPr bwMode="auto">
          <a:xfrm>
            <a:off x="2949575" y="4608513"/>
            <a:ext cx="142875" cy="69850"/>
          </a:xfrm>
          <a:custGeom>
            <a:avLst/>
            <a:gdLst/>
            <a:ahLst/>
            <a:cxnLst>
              <a:cxn ang="0">
                <a:pos x="47" y="46"/>
              </a:cxn>
              <a:cxn ang="0">
                <a:pos x="94" y="46"/>
              </a:cxn>
              <a:cxn ang="0">
                <a:pos x="93" y="36"/>
              </a:cxn>
              <a:cxn ang="0">
                <a:pos x="90" y="28"/>
              </a:cxn>
              <a:cxn ang="0">
                <a:pos x="85" y="20"/>
              </a:cxn>
              <a:cxn ang="0">
                <a:pos x="79" y="13"/>
              </a:cxn>
              <a:cxn ang="0">
                <a:pos x="73" y="7"/>
              </a:cxn>
              <a:cxn ang="0">
                <a:pos x="65" y="3"/>
              </a:cxn>
              <a:cxn ang="0">
                <a:pos x="56" y="0"/>
              </a:cxn>
              <a:cxn ang="0">
                <a:pos x="47" y="0"/>
              </a:cxn>
              <a:cxn ang="0">
                <a:pos x="37" y="0"/>
              </a:cxn>
              <a:cxn ang="0">
                <a:pos x="28" y="3"/>
              </a:cxn>
              <a:cxn ang="0">
                <a:pos x="20" y="7"/>
              </a:cxn>
              <a:cxn ang="0">
                <a:pos x="14" y="13"/>
              </a:cxn>
              <a:cxn ang="0">
                <a:pos x="7" y="20"/>
              </a:cxn>
              <a:cxn ang="0">
                <a:pos x="3" y="28"/>
              </a:cxn>
              <a:cxn ang="0">
                <a:pos x="0" y="36"/>
              </a:cxn>
              <a:cxn ang="0">
                <a:pos x="0" y="46"/>
              </a:cxn>
              <a:cxn ang="0">
                <a:pos x="47" y="46"/>
              </a:cxn>
            </a:cxnLst>
            <a:rect l="0" t="0" r="r" b="b"/>
            <a:pathLst>
              <a:path w="95" h="47">
                <a:moveTo>
                  <a:pt x="47" y="46"/>
                </a:moveTo>
                <a:lnTo>
                  <a:pt x="94" y="46"/>
                </a:lnTo>
                <a:lnTo>
                  <a:pt x="93" y="36"/>
                </a:lnTo>
                <a:lnTo>
                  <a:pt x="90" y="28"/>
                </a:lnTo>
                <a:lnTo>
                  <a:pt x="85" y="20"/>
                </a:lnTo>
                <a:lnTo>
                  <a:pt x="79" y="13"/>
                </a:lnTo>
                <a:lnTo>
                  <a:pt x="73" y="7"/>
                </a:lnTo>
                <a:lnTo>
                  <a:pt x="65" y="3"/>
                </a:lnTo>
                <a:lnTo>
                  <a:pt x="56" y="0"/>
                </a:lnTo>
                <a:lnTo>
                  <a:pt x="47" y="0"/>
                </a:lnTo>
                <a:lnTo>
                  <a:pt x="37" y="0"/>
                </a:lnTo>
                <a:lnTo>
                  <a:pt x="28" y="3"/>
                </a:lnTo>
                <a:lnTo>
                  <a:pt x="20" y="7"/>
                </a:lnTo>
                <a:lnTo>
                  <a:pt x="14" y="13"/>
                </a:lnTo>
                <a:lnTo>
                  <a:pt x="7" y="20"/>
                </a:lnTo>
                <a:lnTo>
                  <a:pt x="3" y="28"/>
                </a:lnTo>
                <a:lnTo>
                  <a:pt x="0" y="36"/>
                </a:lnTo>
                <a:lnTo>
                  <a:pt x="0" y="46"/>
                </a:lnTo>
                <a:lnTo>
                  <a:pt x="47" y="46"/>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2" name="Freeform 474"/>
          <p:cNvSpPr>
            <a:spLocks/>
          </p:cNvSpPr>
          <p:nvPr/>
        </p:nvSpPr>
        <p:spPr bwMode="auto">
          <a:xfrm>
            <a:off x="3019425" y="4667250"/>
            <a:ext cx="79375" cy="25400"/>
          </a:xfrm>
          <a:custGeom>
            <a:avLst/>
            <a:gdLst/>
            <a:ahLst/>
            <a:cxnLst>
              <a:cxn ang="0">
                <a:pos x="40" y="8"/>
              </a:cxn>
              <a:cxn ang="0">
                <a:pos x="46" y="0"/>
              </a:cxn>
              <a:cxn ang="0">
                <a:pos x="0" y="0"/>
              </a:cxn>
              <a:cxn ang="0">
                <a:pos x="0" y="16"/>
              </a:cxn>
              <a:cxn ang="0">
                <a:pos x="46" y="16"/>
              </a:cxn>
              <a:cxn ang="0">
                <a:pos x="52" y="8"/>
              </a:cxn>
              <a:cxn ang="0">
                <a:pos x="46" y="16"/>
              </a:cxn>
              <a:cxn ang="0">
                <a:pos x="52" y="16"/>
              </a:cxn>
              <a:cxn ang="0">
                <a:pos x="52" y="8"/>
              </a:cxn>
              <a:cxn ang="0">
                <a:pos x="40" y="8"/>
              </a:cxn>
            </a:cxnLst>
            <a:rect l="0" t="0" r="r" b="b"/>
            <a:pathLst>
              <a:path w="53" h="17">
                <a:moveTo>
                  <a:pt x="40" y="8"/>
                </a:moveTo>
                <a:lnTo>
                  <a:pt x="46" y="0"/>
                </a:lnTo>
                <a:lnTo>
                  <a:pt x="0" y="0"/>
                </a:lnTo>
                <a:lnTo>
                  <a:pt x="0" y="16"/>
                </a:lnTo>
                <a:lnTo>
                  <a:pt x="46" y="16"/>
                </a:lnTo>
                <a:lnTo>
                  <a:pt x="52" y="8"/>
                </a:lnTo>
                <a:lnTo>
                  <a:pt x="46" y="16"/>
                </a:lnTo>
                <a:lnTo>
                  <a:pt x="52" y="16"/>
                </a:lnTo>
                <a:lnTo>
                  <a:pt x="52" y="8"/>
                </a:lnTo>
                <a:lnTo>
                  <a:pt x="40"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3" name="Freeform 475"/>
          <p:cNvSpPr>
            <a:spLocks/>
          </p:cNvSpPr>
          <p:nvPr/>
        </p:nvSpPr>
        <p:spPr bwMode="auto">
          <a:xfrm>
            <a:off x="3019425" y="4600575"/>
            <a:ext cx="79375" cy="77788"/>
          </a:xfrm>
          <a:custGeom>
            <a:avLst/>
            <a:gdLst/>
            <a:ahLst/>
            <a:cxnLst>
              <a:cxn ang="0">
                <a:pos x="0" y="10"/>
              </a:cxn>
              <a:cxn ang="0">
                <a:pos x="7" y="11"/>
              </a:cxn>
              <a:cxn ang="0">
                <a:pos x="15" y="13"/>
              </a:cxn>
              <a:cxn ang="0">
                <a:pos x="22" y="17"/>
              </a:cxn>
              <a:cxn ang="0">
                <a:pos x="29" y="22"/>
              </a:cxn>
              <a:cxn ang="0">
                <a:pos x="33" y="28"/>
              </a:cxn>
              <a:cxn ang="0">
                <a:pos x="37" y="35"/>
              </a:cxn>
              <a:cxn ang="0">
                <a:pos x="40" y="43"/>
              </a:cxn>
              <a:cxn ang="0">
                <a:pos x="40" y="51"/>
              </a:cxn>
              <a:cxn ang="0">
                <a:pos x="52" y="51"/>
              </a:cxn>
              <a:cxn ang="0">
                <a:pos x="51" y="40"/>
              </a:cxn>
              <a:cxn ang="0">
                <a:pos x="48" y="30"/>
              </a:cxn>
              <a:cxn ang="0">
                <a:pos x="42" y="22"/>
              </a:cxn>
              <a:cxn ang="0">
                <a:pos x="36" y="14"/>
              </a:cxn>
              <a:cxn ang="0">
                <a:pos x="29" y="8"/>
              </a:cxn>
              <a:cxn ang="0">
                <a:pos x="20" y="3"/>
              </a:cxn>
              <a:cxn ang="0">
                <a:pos x="10" y="0"/>
              </a:cxn>
              <a:cxn ang="0">
                <a:pos x="0" y="0"/>
              </a:cxn>
              <a:cxn ang="0">
                <a:pos x="0" y="10"/>
              </a:cxn>
            </a:cxnLst>
            <a:rect l="0" t="0" r="r" b="b"/>
            <a:pathLst>
              <a:path w="53" h="52">
                <a:moveTo>
                  <a:pt x="0" y="10"/>
                </a:moveTo>
                <a:lnTo>
                  <a:pt x="7" y="11"/>
                </a:lnTo>
                <a:lnTo>
                  <a:pt x="15" y="13"/>
                </a:lnTo>
                <a:lnTo>
                  <a:pt x="22" y="17"/>
                </a:lnTo>
                <a:lnTo>
                  <a:pt x="29" y="22"/>
                </a:lnTo>
                <a:lnTo>
                  <a:pt x="33" y="28"/>
                </a:lnTo>
                <a:lnTo>
                  <a:pt x="37" y="35"/>
                </a:lnTo>
                <a:lnTo>
                  <a:pt x="40" y="43"/>
                </a:lnTo>
                <a:lnTo>
                  <a:pt x="40" y="51"/>
                </a:lnTo>
                <a:lnTo>
                  <a:pt x="52" y="51"/>
                </a:lnTo>
                <a:lnTo>
                  <a:pt x="51" y="40"/>
                </a:lnTo>
                <a:lnTo>
                  <a:pt x="48" y="30"/>
                </a:lnTo>
                <a:lnTo>
                  <a:pt x="42" y="22"/>
                </a:lnTo>
                <a:lnTo>
                  <a:pt x="36" y="14"/>
                </a:lnTo>
                <a:lnTo>
                  <a:pt x="29" y="8"/>
                </a:lnTo>
                <a:lnTo>
                  <a:pt x="20" y="3"/>
                </a:lnTo>
                <a:lnTo>
                  <a:pt x="10" y="0"/>
                </a:lnTo>
                <a:lnTo>
                  <a:pt x="0" y="0"/>
                </a:lnTo>
                <a:lnTo>
                  <a:pt x="0"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4" name="Freeform 476"/>
          <p:cNvSpPr>
            <a:spLocks/>
          </p:cNvSpPr>
          <p:nvPr/>
        </p:nvSpPr>
        <p:spPr bwMode="auto">
          <a:xfrm>
            <a:off x="2940050" y="4600575"/>
            <a:ext cx="80963" cy="85725"/>
          </a:xfrm>
          <a:custGeom>
            <a:avLst/>
            <a:gdLst/>
            <a:ahLst/>
            <a:cxnLst>
              <a:cxn ang="0">
                <a:pos x="5" y="45"/>
              </a:cxn>
              <a:cxn ang="0">
                <a:pos x="11" y="50"/>
              </a:cxn>
              <a:cxn ang="0">
                <a:pos x="11" y="42"/>
              </a:cxn>
              <a:cxn ang="0">
                <a:pos x="14" y="34"/>
              </a:cxn>
              <a:cxn ang="0">
                <a:pos x="18" y="28"/>
              </a:cxn>
              <a:cxn ang="0">
                <a:pos x="23" y="22"/>
              </a:cxn>
              <a:cxn ang="0">
                <a:pos x="29" y="17"/>
              </a:cxn>
              <a:cxn ang="0">
                <a:pos x="36" y="13"/>
              </a:cxn>
              <a:cxn ang="0">
                <a:pos x="44" y="11"/>
              </a:cxn>
              <a:cxn ang="0">
                <a:pos x="53" y="10"/>
              </a:cxn>
              <a:cxn ang="0">
                <a:pos x="53" y="0"/>
              </a:cxn>
              <a:cxn ang="0">
                <a:pos x="41" y="0"/>
              </a:cxn>
              <a:cxn ang="0">
                <a:pos x="31" y="3"/>
              </a:cxn>
              <a:cxn ang="0">
                <a:pos x="23" y="8"/>
              </a:cxn>
              <a:cxn ang="0">
                <a:pos x="15" y="14"/>
              </a:cxn>
              <a:cxn ang="0">
                <a:pos x="8" y="22"/>
              </a:cxn>
              <a:cxn ang="0">
                <a:pos x="3" y="30"/>
              </a:cxn>
              <a:cxn ang="0">
                <a:pos x="0" y="40"/>
              </a:cxn>
              <a:cxn ang="0">
                <a:pos x="0" y="50"/>
              </a:cxn>
              <a:cxn ang="0">
                <a:pos x="5" y="56"/>
              </a:cxn>
              <a:cxn ang="0">
                <a:pos x="0" y="50"/>
              </a:cxn>
              <a:cxn ang="0">
                <a:pos x="0" y="56"/>
              </a:cxn>
              <a:cxn ang="0">
                <a:pos x="5" y="56"/>
              </a:cxn>
              <a:cxn ang="0">
                <a:pos x="5" y="45"/>
              </a:cxn>
            </a:cxnLst>
            <a:rect l="0" t="0" r="r" b="b"/>
            <a:pathLst>
              <a:path w="54" h="57">
                <a:moveTo>
                  <a:pt x="5" y="45"/>
                </a:moveTo>
                <a:lnTo>
                  <a:pt x="11" y="50"/>
                </a:lnTo>
                <a:lnTo>
                  <a:pt x="11" y="42"/>
                </a:lnTo>
                <a:lnTo>
                  <a:pt x="14" y="34"/>
                </a:lnTo>
                <a:lnTo>
                  <a:pt x="18" y="28"/>
                </a:lnTo>
                <a:lnTo>
                  <a:pt x="23" y="22"/>
                </a:lnTo>
                <a:lnTo>
                  <a:pt x="29" y="17"/>
                </a:lnTo>
                <a:lnTo>
                  <a:pt x="36" y="13"/>
                </a:lnTo>
                <a:lnTo>
                  <a:pt x="44" y="11"/>
                </a:lnTo>
                <a:lnTo>
                  <a:pt x="53" y="10"/>
                </a:lnTo>
                <a:lnTo>
                  <a:pt x="53" y="0"/>
                </a:lnTo>
                <a:lnTo>
                  <a:pt x="41" y="0"/>
                </a:lnTo>
                <a:lnTo>
                  <a:pt x="31" y="3"/>
                </a:lnTo>
                <a:lnTo>
                  <a:pt x="23" y="8"/>
                </a:lnTo>
                <a:lnTo>
                  <a:pt x="15" y="14"/>
                </a:lnTo>
                <a:lnTo>
                  <a:pt x="8" y="22"/>
                </a:lnTo>
                <a:lnTo>
                  <a:pt x="3" y="30"/>
                </a:lnTo>
                <a:lnTo>
                  <a:pt x="0" y="40"/>
                </a:lnTo>
                <a:lnTo>
                  <a:pt x="0" y="50"/>
                </a:lnTo>
                <a:lnTo>
                  <a:pt x="5" y="56"/>
                </a:lnTo>
                <a:lnTo>
                  <a:pt x="0" y="50"/>
                </a:lnTo>
                <a:lnTo>
                  <a:pt x="0" y="56"/>
                </a:lnTo>
                <a:lnTo>
                  <a:pt x="5" y="56"/>
                </a:lnTo>
                <a:lnTo>
                  <a:pt x="5" y="4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5" name="Freeform 477"/>
          <p:cNvSpPr>
            <a:spLocks/>
          </p:cNvSpPr>
          <p:nvPr/>
        </p:nvSpPr>
        <p:spPr bwMode="auto">
          <a:xfrm>
            <a:off x="2949575" y="4667250"/>
            <a:ext cx="71438" cy="25400"/>
          </a:xfrm>
          <a:custGeom>
            <a:avLst/>
            <a:gdLst/>
            <a:ahLst/>
            <a:cxnLst>
              <a:cxn ang="0">
                <a:pos x="47" y="0"/>
              </a:cxn>
              <a:cxn ang="0">
                <a:pos x="0" y="0"/>
              </a:cxn>
              <a:cxn ang="0">
                <a:pos x="0" y="16"/>
              </a:cxn>
              <a:cxn ang="0">
                <a:pos x="47" y="16"/>
              </a:cxn>
              <a:cxn ang="0">
                <a:pos x="47" y="0"/>
              </a:cxn>
            </a:cxnLst>
            <a:rect l="0" t="0" r="r" b="b"/>
            <a:pathLst>
              <a:path w="48" h="17">
                <a:moveTo>
                  <a:pt x="47" y="0"/>
                </a:moveTo>
                <a:lnTo>
                  <a:pt x="0" y="0"/>
                </a:lnTo>
                <a:lnTo>
                  <a:pt x="0" y="16"/>
                </a:lnTo>
                <a:lnTo>
                  <a:pt x="47" y="16"/>
                </a:lnTo>
                <a:lnTo>
                  <a:pt x="4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6" name="Freeform 478"/>
          <p:cNvSpPr>
            <a:spLocks/>
          </p:cNvSpPr>
          <p:nvPr/>
        </p:nvSpPr>
        <p:spPr bwMode="auto">
          <a:xfrm>
            <a:off x="452438" y="4695825"/>
            <a:ext cx="252412" cy="198438"/>
          </a:xfrm>
          <a:custGeom>
            <a:avLst/>
            <a:gdLst/>
            <a:ahLst/>
            <a:cxnLst>
              <a:cxn ang="0">
                <a:pos x="168" y="66"/>
              </a:cxn>
              <a:cxn ang="0">
                <a:pos x="100" y="0"/>
              </a:cxn>
              <a:cxn ang="0">
                <a:pos x="49" y="0"/>
              </a:cxn>
              <a:cxn ang="0">
                <a:pos x="99" y="48"/>
              </a:cxn>
              <a:cxn ang="0">
                <a:pos x="0" y="48"/>
              </a:cxn>
              <a:cxn ang="0">
                <a:pos x="0" y="83"/>
              </a:cxn>
              <a:cxn ang="0">
                <a:pos x="99" y="83"/>
              </a:cxn>
              <a:cxn ang="0">
                <a:pos x="49" y="132"/>
              </a:cxn>
              <a:cxn ang="0">
                <a:pos x="100" y="132"/>
              </a:cxn>
              <a:cxn ang="0">
                <a:pos x="168" y="66"/>
              </a:cxn>
            </a:cxnLst>
            <a:rect l="0" t="0" r="r" b="b"/>
            <a:pathLst>
              <a:path w="169" h="133">
                <a:moveTo>
                  <a:pt x="168" y="66"/>
                </a:moveTo>
                <a:lnTo>
                  <a:pt x="100" y="0"/>
                </a:lnTo>
                <a:lnTo>
                  <a:pt x="49" y="0"/>
                </a:lnTo>
                <a:lnTo>
                  <a:pt x="99" y="48"/>
                </a:lnTo>
                <a:lnTo>
                  <a:pt x="0" y="48"/>
                </a:lnTo>
                <a:lnTo>
                  <a:pt x="0" y="83"/>
                </a:lnTo>
                <a:lnTo>
                  <a:pt x="99" y="83"/>
                </a:lnTo>
                <a:lnTo>
                  <a:pt x="49" y="132"/>
                </a:lnTo>
                <a:lnTo>
                  <a:pt x="100" y="132"/>
                </a:lnTo>
                <a:lnTo>
                  <a:pt x="168" y="6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7" name="Freeform 479"/>
          <p:cNvSpPr>
            <a:spLocks/>
          </p:cNvSpPr>
          <p:nvPr/>
        </p:nvSpPr>
        <p:spPr bwMode="auto">
          <a:xfrm>
            <a:off x="452438" y="4695825"/>
            <a:ext cx="252412" cy="198438"/>
          </a:xfrm>
          <a:custGeom>
            <a:avLst/>
            <a:gdLst/>
            <a:ahLst/>
            <a:cxnLst>
              <a:cxn ang="0">
                <a:pos x="168" y="66"/>
              </a:cxn>
              <a:cxn ang="0">
                <a:pos x="100" y="0"/>
              </a:cxn>
              <a:cxn ang="0">
                <a:pos x="49" y="0"/>
              </a:cxn>
              <a:cxn ang="0">
                <a:pos x="99" y="48"/>
              </a:cxn>
              <a:cxn ang="0">
                <a:pos x="0" y="48"/>
              </a:cxn>
              <a:cxn ang="0">
                <a:pos x="0" y="83"/>
              </a:cxn>
              <a:cxn ang="0">
                <a:pos x="99" y="83"/>
              </a:cxn>
              <a:cxn ang="0">
                <a:pos x="49" y="132"/>
              </a:cxn>
              <a:cxn ang="0">
                <a:pos x="100" y="132"/>
              </a:cxn>
              <a:cxn ang="0">
                <a:pos x="168" y="66"/>
              </a:cxn>
            </a:cxnLst>
            <a:rect l="0" t="0" r="r" b="b"/>
            <a:pathLst>
              <a:path w="169" h="133">
                <a:moveTo>
                  <a:pt x="168" y="66"/>
                </a:moveTo>
                <a:lnTo>
                  <a:pt x="100" y="0"/>
                </a:lnTo>
                <a:lnTo>
                  <a:pt x="49" y="0"/>
                </a:lnTo>
                <a:lnTo>
                  <a:pt x="99" y="48"/>
                </a:lnTo>
                <a:lnTo>
                  <a:pt x="0" y="48"/>
                </a:lnTo>
                <a:lnTo>
                  <a:pt x="0" y="83"/>
                </a:lnTo>
                <a:lnTo>
                  <a:pt x="99" y="83"/>
                </a:lnTo>
                <a:lnTo>
                  <a:pt x="49" y="132"/>
                </a:lnTo>
                <a:lnTo>
                  <a:pt x="100" y="132"/>
                </a:lnTo>
                <a:lnTo>
                  <a:pt x="168" y="66"/>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8" name="Freeform 480"/>
          <p:cNvSpPr>
            <a:spLocks/>
          </p:cNvSpPr>
          <p:nvPr/>
        </p:nvSpPr>
        <p:spPr bwMode="auto">
          <a:xfrm>
            <a:off x="3236913" y="4670425"/>
            <a:ext cx="250825" cy="198438"/>
          </a:xfrm>
          <a:custGeom>
            <a:avLst/>
            <a:gdLst/>
            <a:ahLst/>
            <a:cxnLst>
              <a:cxn ang="0">
                <a:pos x="167" y="65"/>
              </a:cxn>
              <a:cxn ang="0">
                <a:pos x="99" y="0"/>
              </a:cxn>
              <a:cxn ang="0">
                <a:pos x="49" y="0"/>
              </a:cxn>
              <a:cxn ang="0">
                <a:pos x="98" y="47"/>
              </a:cxn>
              <a:cxn ang="0">
                <a:pos x="0" y="47"/>
              </a:cxn>
              <a:cxn ang="0">
                <a:pos x="0" y="83"/>
              </a:cxn>
              <a:cxn ang="0">
                <a:pos x="98" y="83"/>
              </a:cxn>
              <a:cxn ang="0">
                <a:pos x="49" y="131"/>
              </a:cxn>
              <a:cxn ang="0">
                <a:pos x="99" y="131"/>
              </a:cxn>
              <a:cxn ang="0">
                <a:pos x="167" y="65"/>
              </a:cxn>
            </a:cxnLst>
            <a:rect l="0" t="0" r="r" b="b"/>
            <a:pathLst>
              <a:path w="168" h="132">
                <a:moveTo>
                  <a:pt x="167" y="65"/>
                </a:moveTo>
                <a:lnTo>
                  <a:pt x="99" y="0"/>
                </a:lnTo>
                <a:lnTo>
                  <a:pt x="49" y="0"/>
                </a:lnTo>
                <a:lnTo>
                  <a:pt x="98" y="47"/>
                </a:lnTo>
                <a:lnTo>
                  <a:pt x="0" y="47"/>
                </a:lnTo>
                <a:lnTo>
                  <a:pt x="0" y="83"/>
                </a:lnTo>
                <a:lnTo>
                  <a:pt x="98" y="83"/>
                </a:lnTo>
                <a:lnTo>
                  <a:pt x="49" y="131"/>
                </a:lnTo>
                <a:lnTo>
                  <a:pt x="99" y="131"/>
                </a:lnTo>
                <a:lnTo>
                  <a:pt x="167" y="6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69" name="Freeform 481"/>
          <p:cNvSpPr>
            <a:spLocks/>
          </p:cNvSpPr>
          <p:nvPr/>
        </p:nvSpPr>
        <p:spPr bwMode="auto">
          <a:xfrm>
            <a:off x="3236913" y="4670425"/>
            <a:ext cx="250825" cy="198438"/>
          </a:xfrm>
          <a:custGeom>
            <a:avLst/>
            <a:gdLst/>
            <a:ahLst/>
            <a:cxnLst>
              <a:cxn ang="0">
                <a:pos x="167" y="65"/>
              </a:cxn>
              <a:cxn ang="0">
                <a:pos x="99" y="0"/>
              </a:cxn>
              <a:cxn ang="0">
                <a:pos x="49" y="0"/>
              </a:cxn>
              <a:cxn ang="0">
                <a:pos x="98" y="47"/>
              </a:cxn>
              <a:cxn ang="0">
                <a:pos x="0" y="47"/>
              </a:cxn>
              <a:cxn ang="0">
                <a:pos x="0" y="83"/>
              </a:cxn>
              <a:cxn ang="0">
                <a:pos x="98" y="83"/>
              </a:cxn>
              <a:cxn ang="0">
                <a:pos x="49" y="131"/>
              </a:cxn>
              <a:cxn ang="0">
                <a:pos x="99" y="131"/>
              </a:cxn>
              <a:cxn ang="0">
                <a:pos x="167" y="65"/>
              </a:cxn>
            </a:cxnLst>
            <a:rect l="0" t="0" r="r" b="b"/>
            <a:pathLst>
              <a:path w="168" h="132">
                <a:moveTo>
                  <a:pt x="167" y="65"/>
                </a:moveTo>
                <a:lnTo>
                  <a:pt x="99" y="0"/>
                </a:lnTo>
                <a:lnTo>
                  <a:pt x="49" y="0"/>
                </a:lnTo>
                <a:lnTo>
                  <a:pt x="98" y="47"/>
                </a:lnTo>
                <a:lnTo>
                  <a:pt x="0" y="47"/>
                </a:lnTo>
                <a:lnTo>
                  <a:pt x="0" y="83"/>
                </a:lnTo>
                <a:lnTo>
                  <a:pt x="98" y="83"/>
                </a:lnTo>
                <a:lnTo>
                  <a:pt x="49" y="131"/>
                </a:lnTo>
                <a:lnTo>
                  <a:pt x="99" y="131"/>
                </a:lnTo>
                <a:lnTo>
                  <a:pt x="167" y="65"/>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0" name="Freeform 482"/>
          <p:cNvSpPr>
            <a:spLocks/>
          </p:cNvSpPr>
          <p:nvPr/>
        </p:nvSpPr>
        <p:spPr bwMode="auto">
          <a:xfrm>
            <a:off x="2628900" y="1617663"/>
            <a:ext cx="26988"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1" name="Freeform 483"/>
          <p:cNvSpPr>
            <a:spLocks/>
          </p:cNvSpPr>
          <p:nvPr/>
        </p:nvSpPr>
        <p:spPr bwMode="auto">
          <a:xfrm>
            <a:off x="2628900" y="1617663"/>
            <a:ext cx="26988"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2" name="Freeform 484"/>
          <p:cNvSpPr>
            <a:spLocks/>
          </p:cNvSpPr>
          <p:nvPr/>
        </p:nvSpPr>
        <p:spPr bwMode="auto">
          <a:xfrm>
            <a:off x="2633663"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3" name="Freeform 485"/>
          <p:cNvSpPr>
            <a:spLocks/>
          </p:cNvSpPr>
          <p:nvPr/>
        </p:nvSpPr>
        <p:spPr bwMode="auto">
          <a:xfrm>
            <a:off x="2638425"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4" name="Freeform 486"/>
          <p:cNvSpPr>
            <a:spLocks/>
          </p:cNvSpPr>
          <p:nvPr/>
        </p:nvSpPr>
        <p:spPr bwMode="auto">
          <a:xfrm>
            <a:off x="2643188"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5" name="Freeform 487"/>
          <p:cNvSpPr>
            <a:spLocks/>
          </p:cNvSpPr>
          <p:nvPr/>
        </p:nvSpPr>
        <p:spPr bwMode="auto">
          <a:xfrm>
            <a:off x="2647950"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6" name="Freeform 488"/>
          <p:cNvSpPr>
            <a:spLocks/>
          </p:cNvSpPr>
          <p:nvPr/>
        </p:nvSpPr>
        <p:spPr bwMode="auto">
          <a:xfrm>
            <a:off x="2654300"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7" name="Freeform 489"/>
          <p:cNvSpPr>
            <a:spLocks/>
          </p:cNvSpPr>
          <p:nvPr/>
        </p:nvSpPr>
        <p:spPr bwMode="auto">
          <a:xfrm>
            <a:off x="2657475"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8" name="Freeform 490"/>
          <p:cNvSpPr>
            <a:spLocks/>
          </p:cNvSpPr>
          <p:nvPr/>
        </p:nvSpPr>
        <p:spPr bwMode="auto">
          <a:xfrm>
            <a:off x="2662238"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79" name="Freeform 491"/>
          <p:cNvSpPr>
            <a:spLocks/>
          </p:cNvSpPr>
          <p:nvPr/>
        </p:nvSpPr>
        <p:spPr bwMode="auto">
          <a:xfrm>
            <a:off x="2667000"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0" name="Freeform 492"/>
          <p:cNvSpPr>
            <a:spLocks/>
          </p:cNvSpPr>
          <p:nvPr/>
        </p:nvSpPr>
        <p:spPr bwMode="auto">
          <a:xfrm>
            <a:off x="2673350"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1" name="Freeform 493"/>
          <p:cNvSpPr>
            <a:spLocks/>
          </p:cNvSpPr>
          <p:nvPr/>
        </p:nvSpPr>
        <p:spPr bwMode="auto">
          <a:xfrm>
            <a:off x="2678113"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2" name="Freeform 494"/>
          <p:cNvSpPr>
            <a:spLocks/>
          </p:cNvSpPr>
          <p:nvPr/>
        </p:nvSpPr>
        <p:spPr bwMode="auto">
          <a:xfrm>
            <a:off x="2682875"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3" name="Freeform 495"/>
          <p:cNvSpPr>
            <a:spLocks/>
          </p:cNvSpPr>
          <p:nvPr/>
        </p:nvSpPr>
        <p:spPr bwMode="auto">
          <a:xfrm>
            <a:off x="2687638"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4" name="Freeform 496"/>
          <p:cNvSpPr>
            <a:spLocks/>
          </p:cNvSpPr>
          <p:nvPr/>
        </p:nvSpPr>
        <p:spPr bwMode="auto">
          <a:xfrm>
            <a:off x="2692400"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5" name="Freeform 497"/>
          <p:cNvSpPr>
            <a:spLocks/>
          </p:cNvSpPr>
          <p:nvPr/>
        </p:nvSpPr>
        <p:spPr bwMode="auto">
          <a:xfrm>
            <a:off x="2697163"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6" name="Freeform 498"/>
          <p:cNvSpPr>
            <a:spLocks/>
          </p:cNvSpPr>
          <p:nvPr/>
        </p:nvSpPr>
        <p:spPr bwMode="auto">
          <a:xfrm>
            <a:off x="2703513"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7" name="Freeform 499"/>
          <p:cNvSpPr>
            <a:spLocks/>
          </p:cNvSpPr>
          <p:nvPr/>
        </p:nvSpPr>
        <p:spPr bwMode="auto">
          <a:xfrm>
            <a:off x="2706688" y="1617663"/>
            <a:ext cx="25400" cy="296862"/>
          </a:xfrm>
          <a:custGeom>
            <a:avLst/>
            <a:gdLst/>
            <a:ahLst/>
            <a:cxnLst>
              <a:cxn ang="0">
                <a:pos x="16" y="197"/>
              </a:cxn>
              <a:cxn ang="0">
                <a:pos x="0" y="197"/>
              </a:cxn>
              <a:cxn ang="0">
                <a:pos x="0" y="0"/>
              </a:cxn>
              <a:cxn ang="0">
                <a:pos x="16" y="0"/>
              </a:cxn>
              <a:cxn ang="0">
                <a:pos x="16" y="197"/>
              </a:cxn>
            </a:cxnLst>
            <a:rect l="0" t="0" r="r" b="b"/>
            <a:pathLst>
              <a:path w="17" h="198">
                <a:moveTo>
                  <a:pt x="16" y="197"/>
                </a:moveTo>
                <a:lnTo>
                  <a:pt x="0" y="197"/>
                </a:lnTo>
                <a:lnTo>
                  <a:pt x="0" y="0"/>
                </a:lnTo>
                <a:lnTo>
                  <a:pt x="16" y="0"/>
                </a:lnTo>
                <a:lnTo>
                  <a:pt x="16" y="197"/>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8" name="Freeform 500"/>
          <p:cNvSpPr>
            <a:spLocks/>
          </p:cNvSpPr>
          <p:nvPr/>
        </p:nvSpPr>
        <p:spPr bwMode="auto">
          <a:xfrm>
            <a:off x="2713038" y="1617663"/>
            <a:ext cx="25400" cy="296862"/>
          </a:xfrm>
          <a:custGeom>
            <a:avLst/>
            <a:gdLst/>
            <a:ahLst/>
            <a:cxnLst>
              <a:cxn ang="0">
                <a:pos x="0" y="197"/>
              </a:cxn>
              <a:cxn ang="0">
                <a:pos x="16" y="197"/>
              </a:cxn>
              <a:cxn ang="0">
                <a:pos x="16" y="0"/>
              </a:cxn>
              <a:cxn ang="0">
                <a:pos x="0" y="0"/>
              </a:cxn>
              <a:cxn ang="0">
                <a:pos x="0" y="197"/>
              </a:cxn>
            </a:cxnLst>
            <a:rect l="0" t="0" r="r" b="b"/>
            <a:pathLst>
              <a:path w="17" h="198">
                <a:moveTo>
                  <a:pt x="0" y="197"/>
                </a:moveTo>
                <a:lnTo>
                  <a:pt x="16" y="197"/>
                </a:lnTo>
                <a:lnTo>
                  <a:pt x="16" y="0"/>
                </a:lnTo>
                <a:lnTo>
                  <a:pt x="0" y="0"/>
                </a:lnTo>
                <a:lnTo>
                  <a:pt x="0" y="197"/>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89" name="Freeform 501"/>
          <p:cNvSpPr>
            <a:spLocks/>
          </p:cNvSpPr>
          <p:nvPr/>
        </p:nvSpPr>
        <p:spPr bwMode="auto">
          <a:xfrm>
            <a:off x="2717800" y="1617663"/>
            <a:ext cx="1588" cy="296862"/>
          </a:xfrm>
          <a:custGeom>
            <a:avLst/>
            <a:gdLst/>
            <a:ahLst/>
            <a:cxnLst>
              <a:cxn ang="0">
                <a:pos x="0" y="197"/>
              </a:cxn>
              <a:cxn ang="0">
                <a:pos x="0" y="0"/>
              </a:cxn>
              <a:cxn ang="0">
                <a:pos x="0" y="197"/>
              </a:cxn>
            </a:cxnLst>
            <a:rect l="0" t="0" r="r" b="b"/>
            <a:pathLst>
              <a:path w="1" h="198">
                <a:moveTo>
                  <a:pt x="0" y="197"/>
                </a:moveTo>
                <a:lnTo>
                  <a:pt x="0" y="0"/>
                </a:lnTo>
                <a:lnTo>
                  <a:pt x="0" y="197"/>
                </a:lnTo>
              </a:path>
            </a:pathLst>
          </a:custGeom>
          <a:solidFill>
            <a:srgbClr val="0000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0" name="Freeform 502"/>
          <p:cNvSpPr>
            <a:spLocks/>
          </p:cNvSpPr>
          <p:nvPr/>
        </p:nvSpPr>
        <p:spPr bwMode="auto">
          <a:xfrm>
            <a:off x="2622550"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1" name="Freeform 503"/>
          <p:cNvSpPr>
            <a:spLocks/>
          </p:cNvSpPr>
          <p:nvPr/>
        </p:nvSpPr>
        <p:spPr bwMode="auto">
          <a:xfrm>
            <a:off x="2622550"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2" name="Freeform 504"/>
          <p:cNvSpPr>
            <a:spLocks/>
          </p:cNvSpPr>
          <p:nvPr/>
        </p:nvSpPr>
        <p:spPr bwMode="auto">
          <a:xfrm>
            <a:off x="2625725"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3" name="Freeform 505"/>
          <p:cNvSpPr>
            <a:spLocks/>
          </p:cNvSpPr>
          <p:nvPr/>
        </p:nvSpPr>
        <p:spPr bwMode="auto">
          <a:xfrm>
            <a:off x="2628900" y="4478338"/>
            <a:ext cx="26988"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4" name="Freeform 506"/>
          <p:cNvSpPr>
            <a:spLocks/>
          </p:cNvSpPr>
          <p:nvPr/>
        </p:nvSpPr>
        <p:spPr bwMode="auto">
          <a:xfrm>
            <a:off x="2633663"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5" name="Freeform 507"/>
          <p:cNvSpPr>
            <a:spLocks/>
          </p:cNvSpPr>
          <p:nvPr/>
        </p:nvSpPr>
        <p:spPr bwMode="auto">
          <a:xfrm>
            <a:off x="2638425"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6" name="Freeform 508"/>
          <p:cNvSpPr>
            <a:spLocks/>
          </p:cNvSpPr>
          <p:nvPr/>
        </p:nvSpPr>
        <p:spPr bwMode="auto">
          <a:xfrm>
            <a:off x="2644775"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7" name="Freeform 509"/>
          <p:cNvSpPr>
            <a:spLocks/>
          </p:cNvSpPr>
          <p:nvPr/>
        </p:nvSpPr>
        <p:spPr bwMode="auto">
          <a:xfrm>
            <a:off x="2651125"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8" name="Freeform 510"/>
          <p:cNvSpPr>
            <a:spLocks/>
          </p:cNvSpPr>
          <p:nvPr/>
        </p:nvSpPr>
        <p:spPr bwMode="auto">
          <a:xfrm>
            <a:off x="2655888"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7999" name="Freeform 511"/>
          <p:cNvSpPr>
            <a:spLocks/>
          </p:cNvSpPr>
          <p:nvPr/>
        </p:nvSpPr>
        <p:spPr bwMode="auto">
          <a:xfrm>
            <a:off x="2659063"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0" name="Freeform 512"/>
          <p:cNvSpPr>
            <a:spLocks/>
          </p:cNvSpPr>
          <p:nvPr/>
        </p:nvSpPr>
        <p:spPr bwMode="auto">
          <a:xfrm>
            <a:off x="2665413"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1" name="Freeform 513"/>
          <p:cNvSpPr>
            <a:spLocks/>
          </p:cNvSpPr>
          <p:nvPr/>
        </p:nvSpPr>
        <p:spPr bwMode="auto">
          <a:xfrm>
            <a:off x="2668588"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2" name="Freeform 514"/>
          <p:cNvSpPr>
            <a:spLocks/>
          </p:cNvSpPr>
          <p:nvPr/>
        </p:nvSpPr>
        <p:spPr bwMode="auto">
          <a:xfrm>
            <a:off x="2674938"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3" name="Freeform 515"/>
          <p:cNvSpPr>
            <a:spLocks/>
          </p:cNvSpPr>
          <p:nvPr/>
        </p:nvSpPr>
        <p:spPr bwMode="auto">
          <a:xfrm>
            <a:off x="2679700"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4" name="Freeform 516"/>
          <p:cNvSpPr>
            <a:spLocks/>
          </p:cNvSpPr>
          <p:nvPr/>
        </p:nvSpPr>
        <p:spPr bwMode="auto">
          <a:xfrm>
            <a:off x="2684463"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5" name="Freeform 517"/>
          <p:cNvSpPr>
            <a:spLocks/>
          </p:cNvSpPr>
          <p:nvPr/>
        </p:nvSpPr>
        <p:spPr bwMode="auto">
          <a:xfrm>
            <a:off x="2689225"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6" name="Freeform 518"/>
          <p:cNvSpPr>
            <a:spLocks/>
          </p:cNvSpPr>
          <p:nvPr/>
        </p:nvSpPr>
        <p:spPr bwMode="auto">
          <a:xfrm>
            <a:off x="2695575"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7" name="Freeform 519"/>
          <p:cNvSpPr>
            <a:spLocks/>
          </p:cNvSpPr>
          <p:nvPr/>
        </p:nvSpPr>
        <p:spPr bwMode="auto">
          <a:xfrm>
            <a:off x="2700338" y="4478338"/>
            <a:ext cx="25400" cy="292100"/>
          </a:xfrm>
          <a:custGeom>
            <a:avLst/>
            <a:gdLst/>
            <a:ahLst/>
            <a:cxnLst>
              <a:cxn ang="0">
                <a:pos x="16" y="0"/>
              </a:cxn>
              <a:cxn ang="0">
                <a:pos x="0" y="0"/>
              </a:cxn>
              <a:cxn ang="0">
                <a:pos x="0" y="195"/>
              </a:cxn>
              <a:cxn ang="0">
                <a:pos x="16" y="195"/>
              </a:cxn>
              <a:cxn ang="0">
                <a:pos x="16" y="0"/>
              </a:cxn>
            </a:cxnLst>
            <a:rect l="0" t="0" r="r" b="b"/>
            <a:pathLst>
              <a:path w="17" h="196">
                <a:moveTo>
                  <a:pt x="16" y="0"/>
                </a:moveTo>
                <a:lnTo>
                  <a:pt x="0" y="0"/>
                </a:lnTo>
                <a:lnTo>
                  <a:pt x="0" y="195"/>
                </a:lnTo>
                <a:lnTo>
                  <a:pt x="16" y="195"/>
                </a:lnTo>
                <a:lnTo>
                  <a:pt x="16"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8" name="Freeform 520"/>
          <p:cNvSpPr>
            <a:spLocks/>
          </p:cNvSpPr>
          <p:nvPr/>
        </p:nvSpPr>
        <p:spPr bwMode="auto">
          <a:xfrm>
            <a:off x="2705100" y="4478338"/>
            <a:ext cx="25400" cy="292100"/>
          </a:xfrm>
          <a:custGeom>
            <a:avLst/>
            <a:gdLst/>
            <a:ahLst/>
            <a:cxnLst>
              <a:cxn ang="0">
                <a:pos x="0" y="0"/>
              </a:cxn>
              <a:cxn ang="0">
                <a:pos x="16" y="0"/>
              </a:cxn>
              <a:cxn ang="0">
                <a:pos x="16" y="195"/>
              </a:cxn>
              <a:cxn ang="0">
                <a:pos x="0" y="195"/>
              </a:cxn>
              <a:cxn ang="0">
                <a:pos x="0" y="0"/>
              </a:cxn>
            </a:cxnLst>
            <a:rect l="0" t="0" r="r" b="b"/>
            <a:pathLst>
              <a:path w="17" h="196">
                <a:moveTo>
                  <a:pt x="0" y="0"/>
                </a:moveTo>
                <a:lnTo>
                  <a:pt x="16" y="0"/>
                </a:lnTo>
                <a:lnTo>
                  <a:pt x="16" y="195"/>
                </a:lnTo>
                <a:lnTo>
                  <a:pt x="0" y="195"/>
                </a:lnTo>
                <a:lnTo>
                  <a:pt x="0" y="0"/>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09" name="Freeform 521"/>
          <p:cNvSpPr>
            <a:spLocks/>
          </p:cNvSpPr>
          <p:nvPr/>
        </p:nvSpPr>
        <p:spPr bwMode="auto">
          <a:xfrm>
            <a:off x="2708275" y="4478338"/>
            <a:ext cx="1588" cy="292100"/>
          </a:xfrm>
          <a:custGeom>
            <a:avLst/>
            <a:gdLst/>
            <a:ahLst/>
            <a:cxnLst>
              <a:cxn ang="0">
                <a:pos x="0" y="0"/>
              </a:cxn>
              <a:cxn ang="0">
                <a:pos x="0" y="195"/>
              </a:cxn>
              <a:cxn ang="0">
                <a:pos x="0" y="0"/>
              </a:cxn>
            </a:cxnLst>
            <a:rect l="0" t="0" r="r" b="b"/>
            <a:pathLst>
              <a:path w="1" h="196">
                <a:moveTo>
                  <a:pt x="0" y="0"/>
                </a:moveTo>
                <a:lnTo>
                  <a:pt x="0" y="195"/>
                </a:lnTo>
                <a:lnTo>
                  <a:pt x="0" y="0"/>
                </a:lnTo>
              </a:path>
            </a:pathLst>
          </a:custGeom>
          <a:solidFill>
            <a:srgbClr val="0000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0" name="Freeform 522"/>
          <p:cNvSpPr>
            <a:spLocks/>
          </p:cNvSpPr>
          <p:nvPr/>
        </p:nvSpPr>
        <p:spPr bwMode="auto">
          <a:xfrm>
            <a:off x="2286000" y="1497013"/>
            <a:ext cx="25400" cy="106362"/>
          </a:xfrm>
          <a:custGeom>
            <a:avLst/>
            <a:gdLst/>
            <a:ahLst/>
            <a:cxnLst>
              <a:cxn ang="0">
                <a:pos x="8" y="0"/>
              </a:cxn>
              <a:cxn ang="0">
                <a:pos x="0" y="0"/>
              </a:cxn>
              <a:cxn ang="0">
                <a:pos x="0" y="70"/>
              </a:cxn>
              <a:cxn ang="0">
                <a:pos x="16" y="70"/>
              </a:cxn>
              <a:cxn ang="0">
                <a:pos x="16" y="0"/>
              </a:cxn>
              <a:cxn ang="0">
                <a:pos x="8" y="0"/>
              </a:cxn>
            </a:cxnLst>
            <a:rect l="0" t="0" r="r" b="b"/>
            <a:pathLst>
              <a:path w="17" h="71">
                <a:moveTo>
                  <a:pt x="8" y="0"/>
                </a:moveTo>
                <a:lnTo>
                  <a:pt x="0" y="0"/>
                </a:lnTo>
                <a:lnTo>
                  <a:pt x="0" y="70"/>
                </a:lnTo>
                <a:lnTo>
                  <a:pt x="16" y="70"/>
                </a:lnTo>
                <a:lnTo>
                  <a:pt x="16" y="0"/>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1" name="Freeform 523"/>
          <p:cNvSpPr>
            <a:spLocks/>
          </p:cNvSpPr>
          <p:nvPr/>
        </p:nvSpPr>
        <p:spPr bwMode="auto">
          <a:xfrm>
            <a:off x="2297113" y="4664075"/>
            <a:ext cx="25400" cy="104775"/>
          </a:xfrm>
          <a:custGeom>
            <a:avLst/>
            <a:gdLst/>
            <a:ahLst/>
            <a:cxnLst>
              <a:cxn ang="0">
                <a:pos x="8" y="0"/>
              </a:cxn>
              <a:cxn ang="0">
                <a:pos x="0" y="0"/>
              </a:cxn>
              <a:cxn ang="0">
                <a:pos x="0" y="69"/>
              </a:cxn>
              <a:cxn ang="0">
                <a:pos x="16" y="69"/>
              </a:cxn>
              <a:cxn ang="0">
                <a:pos x="16" y="0"/>
              </a:cxn>
              <a:cxn ang="0">
                <a:pos x="8" y="0"/>
              </a:cxn>
            </a:cxnLst>
            <a:rect l="0" t="0" r="r" b="b"/>
            <a:pathLst>
              <a:path w="17" h="70">
                <a:moveTo>
                  <a:pt x="8" y="0"/>
                </a:moveTo>
                <a:lnTo>
                  <a:pt x="0" y="0"/>
                </a:lnTo>
                <a:lnTo>
                  <a:pt x="0" y="69"/>
                </a:lnTo>
                <a:lnTo>
                  <a:pt x="16" y="69"/>
                </a:lnTo>
                <a:lnTo>
                  <a:pt x="16" y="0"/>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2" name="Freeform 524"/>
          <p:cNvSpPr>
            <a:spLocks/>
          </p:cNvSpPr>
          <p:nvPr/>
        </p:nvSpPr>
        <p:spPr bwMode="auto">
          <a:xfrm>
            <a:off x="3001963" y="1506538"/>
            <a:ext cx="25400" cy="104775"/>
          </a:xfrm>
          <a:custGeom>
            <a:avLst/>
            <a:gdLst/>
            <a:ahLst/>
            <a:cxnLst>
              <a:cxn ang="0">
                <a:pos x="8" y="0"/>
              </a:cxn>
              <a:cxn ang="0">
                <a:pos x="0" y="0"/>
              </a:cxn>
              <a:cxn ang="0">
                <a:pos x="0" y="69"/>
              </a:cxn>
              <a:cxn ang="0">
                <a:pos x="16" y="69"/>
              </a:cxn>
              <a:cxn ang="0">
                <a:pos x="16" y="0"/>
              </a:cxn>
              <a:cxn ang="0">
                <a:pos x="8" y="0"/>
              </a:cxn>
            </a:cxnLst>
            <a:rect l="0" t="0" r="r" b="b"/>
            <a:pathLst>
              <a:path w="17" h="70">
                <a:moveTo>
                  <a:pt x="8" y="0"/>
                </a:moveTo>
                <a:lnTo>
                  <a:pt x="0" y="0"/>
                </a:lnTo>
                <a:lnTo>
                  <a:pt x="0" y="69"/>
                </a:lnTo>
                <a:lnTo>
                  <a:pt x="16" y="69"/>
                </a:lnTo>
                <a:lnTo>
                  <a:pt x="16" y="0"/>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3" name="Freeform 525"/>
          <p:cNvSpPr>
            <a:spLocks/>
          </p:cNvSpPr>
          <p:nvPr/>
        </p:nvSpPr>
        <p:spPr bwMode="auto">
          <a:xfrm>
            <a:off x="3013075" y="4672013"/>
            <a:ext cx="25400" cy="104775"/>
          </a:xfrm>
          <a:custGeom>
            <a:avLst/>
            <a:gdLst/>
            <a:ahLst/>
            <a:cxnLst>
              <a:cxn ang="0">
                <a:pos x="8" y="0"/>
              </a:cxn>
              <a:cxn ang="0">
                <a:pos x="0" y="0"/>
              </a:cxn>
              <a:cxn ang="0">
                <a:pos x="0" y="69"/>
              </a:cxn>
              <a:cxn ang="0">
                <a:pos x="16" y="69"/>
              </a:cxn>
              <a:cxn ang="0">
                <a:pos x="16" y="0"/>
              </a:cxn>
              <a:cxn ang="0">
                <a:pos x="8" y="0"/>
              </a:cxn>
            </a:cxnLst>
            <a:rect l="0" t="0" r="r" b="b"/>
            <a:pathLst>
              <a:path w="17" h="70">
                <a:moveTo>
                  <a:pt x="8" y="0"/>
                </a:moveTo>
                <a:lnTo>
                  <a:pt x="0" y="0"/>
                </a:lnTo>
                <a:lnTo>
                  <a:pt x="0" y="69"/>
                </a:lnTo>
                <a:lnTo>
                  <a:pt x="16" y="69"/>
                </a:lnTo>
                <a:lnTo>
                  <a:pt x="16" y="0"/>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4" name="Freeform 526"/>
          <p:cNvSpPr>
            <a:spLocks/>
          </p:cNvSpPr>
          <p:nvPr/>
        </p:nvSpPr>
        <p:spPr bwMode="auto">
          <a:xfrm>
            <a:off x="1657350" y="3797300"/>
            <a:ext cx="2027238" cy="41275"/>
          </a:xfrm>
          <a:custGeom>
            <a:avLst/>
            <a:gdLst/>
            <a:ahLst/>
            <a:cxnLst>
              <a:cxn ang="0">
                <a:pos x="0" y="0"/>
              </a:cxn>
              <a:cxn ang="0">
                <a:pos x="1354" y="0"/>
              </a:cxn>
              <a:cxn ang="0">
                <a:pos x="1354" y="26"/>
              </a:cxn>
              <a:cxn ang="0">
                <a:pos x="0" y="26"/>
              </a:cxn>
              <a:cxn ang="0">
                <a:pos x="0" y="0"/>
              </a:cxn>
            </a:cxnLst>
            <a:rect l="0" t="0" r="r" b="b"/>
            <a:pathLst>
              <a:path w="1355" h="27">
                <a:moveTo>
                  <a:pt x="0" y="0"/>
                </a:moveTo>
                <a:lnTo>
                  <a:pt x="1354" y="0"/>
                </a:lnTo>
                <a:lnTo>
                  <a:pt x="1354" y="26"/>
                </a:lnTo>
                <a:lnTo>
                  <a:pt x="0" y="26"/>
                </a:lnTo>
                <a:lnTo>
                  <a:pt x="0" y="0"/>
                </a:lnTo>
              </a:path>
            </a:pathLst>
          </a:custGeom>
          <a:solidFill>
            <a:srgbClr val="99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5" name="Freeform 527"/>
          <p:cNvSpPr>
            <a:spLocks/>
          </p:cNvSpPr>
          <p:nvPr/>
        </p:nvSpPr>
        <p:spPr bwMode="auto">
          <a:xfrm>
            <a:off x="1657350" y="3792538"/>
            <a:ext cx="2032000" cy="25400"/>
          </a:xfrm>
          <a:custGeom>
            <a:avLst/>
            <a:gdLst/>
            <a:ahLst/>
            <a:cxnLst>
              <a:cxn ang="0">
                <a:pos x="1358" y="8"/>
              </a:cxn>
              <a:cxn ang="0">
                <a:pos x="1354" y="0"/>
              </a:cxn>
              <a:cxn ang="0">
                <a:pos x="0" y="0"/>
              </a:cxn>
              <a:cxn ang="0">
                <a:pos x="0" y="16"/>
              </a:cxn>
              <a:cxn ang="0">
                <a:pos x="1354" y="16"/>
              </a:cxn>
              <a:cxn ang="0">
                <a:pos x="1349" y="8"/>
              </a:cxn>
              <a:cxn ang="0">
                <a:pos x="1358" y="8"/>
              </a:cxn>
              <a:cxn ang="0">
                <a:pos x="1358" y="0"/>
              </a:cxn>
              <a:cxn ang="0">
                <a:pos x="1354" y="0"/>
              </a:cxn>
              <a:cxn ang="0">
                <a:pos x="1358" y="8"/>
              </a:cxn>
            </a:cxnLst>
            <a:rect l="0" t="0" r="r" b="b"/>
            <a:pathLst>
              <a:path w="1359" h="17">
                <a:moveTo>
                  <a:pt x="1358" y="8"/>
                </a:moveTo>
                <a:lnTo>
                  <a:pt x="1354" y="0"/>
                </a:lnTo>
                <a:lnTo>
                  <a:pt x="0" y="0"/>
                </a:lnTo>
                <a:lnTo>
                  <a:pt x="0" y="16"/>
                </a:lnTo>
                <a:lnTo>
                  <a:pt x="1354" y="16"/>
                </a:lnTo>
                <a:lnTo>
                  <a:pt x="1349" y="8"/>
                </a:lnTo>
                <a:lnTo>
                  <a:pt x="1358" y="8"/>
                </a:lnTo>
                <a:lnTo>
                  <a:pt x="1358" y="0"/>
                </a:lnTo>
                <a:lnTo>
                  <a:pt x="1354" y="0"/>
                </a:lnTo>
                <a:lnTo>
                  <a:pt x="1358"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6" name="Freeform 528"/>
          <p:cNvSpPr>
            <a:spLocks/>
          </p:cNvSpPr>
          <p:nvPr/>
        </p:nvSpPr>
        <p:spPr bwMode="auto">
          <a:xfrm>
            <a:off x="3675063" y="3797300"/>
            <a:ext cx="25400" cy="47625"/>
          </a:xfrm>
          <a:custGeom>
            <a:avLst/>
            <a:gdLst/>
            <a:ahLst/>
            <a:cxnLst>
              <a:cxn ang="0">
                <a:pos x="8" y="31"/>
              </a:cxn>
              <a:cxn ang="0">
                <a:pos x="16" y="26"/>
              </a:cxn>
              <a:cxn ang="0">
                <a:pos x="16" y="0"/>
              </a:cxn>
              <a:cxn ang="0">
                <a:pos x="0" y="0"/>
              </a:cxn>
              <a:cxn ang="0">
                <a:pos x="0" y="26"/>
              </a:cxn>
              <a:cxn ang="0">
                <a:pos x="8" y="22"/>
              </a:cxn>
              <a:cxn ang="0">
                <a:pos x="8" y="31"/>
              </a:cxn>
              <a:cxn ang="0">
                <a:pos x="16" y="31"/>
              </a:cxn>
              <a:cxn ang="0">
                <a:pos x="16" y="26"/>
              </a:cxn>
              <a:cxn ang="0">
                <a:pos x="8" y="31"/>
              </a:cxn>
            </a:cxnLst>
            <a:rect l="0" t="0" r="r" b="b"/>
            <a:pathLst>
              <a:path w="17" h="32">
                <a:moveTo>
                  <a:pt x="8" y="31"/>
                </a:moveTo>
                <a:lnTo>
                  <a:pt x="16" y="26"/>
                </a:lnTo>
                <a:lnTo>
                  <a:pt x="16" y="0"/>
                </a:lnTo>
                <a:lnTo>
                  <a:pt x="0" y="0"/>
                </a:lnTo>
                <a:lnTo>
                  <a:pt x="0" y="26"/>
                </a:lnTo>
                <a:lnTo>
                  <a:pt x="8" y="22"/>
                </a:lnTo>
                <a:lnTo>
                  <a:pt x="8" y="31"/>
                </a:lnTo>
                <a:lnTo>
                  <a:pt x="16" y="31"/>
                </a:lnTo>
                <a:lnTo>
                  <a:pt x="16" y="26"/>
                </a:lnTo>
                <a:lnTo>
                  <a:pt x="8" y="3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7" name="Freeform 529"/>
          <p:cNvSpPr>
            <a:spLocks/>
          </p:cNvSpPr>
          <p:nvPr/>
        </p:nvSpPr>
        <p:spPr bwMode="auto">
          <a:xfrm>
            <a:off x="1651000" y="3830638"/>
            <a:ext cx="2033588" cy="25400"/>
          </a:xfrm>
          <a:custGeom>
            <a:avLst/>
            <a:gdLst/>
            <a:ahLst/>
            <a:cxnLst>
              <a:cxn ang="0">
                <a:pos x="0" y="7"/>
              </a:cxn>
              <a:cxn ang="0">
                <a:pos x="4" y="16"/>
              </a:cxn>
              <a:cxn ang="0">
                <a:pos x="1359" y="16"/>
              </a:cxn>
              <a:cxn ang="0">
                <a:pos x="1359" y="0"/>
              </a:cxn>
              <a:cxn ang="0">
                <a:pos x="4" y="0"/>
              </a:cxn>
              <a:cxn ang="0">
                <a:pos x="8" y="7"/>
              </a:cxn>
              <a:cxn ang="0">
                <a:pos x="0" y="7"/>
              </a:cxn>
              <a:cxn ang="0">
                <a:pos x="0" y="16"/>
              </a:cxn>
              <a:cxn ang="0">
                <a:pos x="4" y="16"/>
              </a:cxn>
              <a:cxn ang="0">
                <a:pos x="0" y="7"/>
              </a:cxn>
            </a:cxnLst>
            <a:rect l="0" t="0" r="r" b="b"/>
            <a:pathLst>
              <a:path w="1360" h="17">
                <a:moveTo>
                  <a:pt x="0" y="7"/>
                </a:moveTo>
                <a:lnTo>
                  <a:pt x="4" y="16"/>
                </a:lnTo>
                <a:lnTo>
                  <a:pt x="1359" y="16"/>
                </a:lnTo>
                <a:lnTo>
                  <a:pt x="1359" y="0"/>
                </a:lnTo>
                <a:lnTo>
                  <a:pt x="4" y="0"/>
                </a:lnTo>
                <a:lnTo>
                  <a:pt x="8" y="7"/>
                </a:lnTo>
                <a:lnTo>
                  <a:pt x="0" y="7"/>
                </a:lnTo>
                <a:lnTo>
                  <a:pt x="0" y="16"/>
                </a:lnTo>
                <a:lnTo>
                  <a:pt x="4" y="16"/>
                </a:lnTo>
                <a:lnTo>
                  <a:pt x="0" y="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8" name="Freeform 530"/>
          <p:cNvSpPr>
            <a:spLocks/>
          </p:cNvSpPr>
          <p:nvPr/>
        </p:nvSpPr>
        <p:spPr bwMode="auto">
          <a:xfrm>
            <a:off x="1651000" y="3792538"/>
            <a:ext cx="25400" cy="46037"/>
          </a:xfrm>
          <a:custGeom>
            <a:avLst/>
            <a:gdLst/>
            <a:ahLst/>
            <a:cxnLst>
              <a:cxn ang="0">
                <a:pos x="8" y="0"/>
              </a:cxn>
              <a:cxn ang="0">
                <a:pos x="0" y="4"/>
              </a:cxn>
              <a:cxn ang="0">
                <a:pos x="0" y="30"/>
              </a:cxn>
              <a:cxn ang="0">
                <a:pos x="16" y="30"/>
              </a:cxn>
              <a:cxn ang="0">
                <a:pos x="16" y="4"/>
              </a:cxn>
              <a:cxn ang="0">
                <a:pos x="8" y="8"/>
              </a:cxn>
              <a:cxn ang="0">
                <a:pos x="8" y="0"/>
              </a:cxn>
              <a:cxn ang="0">
                <a:pos x="0" y="0"/>
              </a:cxn>
              <a:cxn ang="0">
                <a:pos x="0" y="4"/>
              </a:cxn>
              <a:cxn ang="0">
                <a:pos x="8" y="0"/>
              </a:cxn>
            </a:cxnLst>
            <a:rect l="0" t="0" r="r" b="b"/>
            <a:pathLst>
              <a:path w="17" h="31">
                <a:moveTo>
                  <a:pt x="8" y="0"/>
                </a:moveTo>
                <a:lnTo>
                  <a:pt x="0" y="4"/>
                </a:lnTo>
                <a:lnTo>
                  <a:pt x="0" y="30"/>
                </a:lnTo>
                <a:lnTo>
                  <a:pt x="16" y="30"/>
                </a:lnTo>
                <a:lnTo>
                  <a:pt x="16" y="4"/>
                </a:lnTo>
                <a:lnTo>
                  <a:pt x="8" y="8"/>
                </a:lnTo>
                <a:lnTo>
                  <a:pt x="8" y="0"/>
                </a:lnTo>
                <a:lnTo>
                  <a:pt x="0" y="0"/>
                </a:lnTo>
                <a:lnTo>
                  <a:pt x="0" y="4"/>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19" name="Line 531"/>
          <p:cNvSpPr>
            <a:spLocks noChangeShapeType="1"/>
          </p:cNvSpPr>
          <p:nvPr/>
        </p:nvSpPr>
        <p:spPr bwMode="auto">
          <a:xfrm>
            <a:off x="1890713" y="3790950"/>
            <a:ext cx="17462"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0" name="Line 532"/>
          <p:cNvSpPr>
            <a:spLocks noChangeShapeType="1"/>
          </p:cNvSpPr>
          <p:nvPr/>
        </p:nvSpPr>
        <p:spPr bwMode="auto">
          <a:xfrm flipV="1">
            <a:off x="1898650" y="3708400"/>
            <a:ext cx="0" cy="1588"/>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1" name="Freeform 533"/>
          <p:cNvSpPr>
            <a:spLocks/>
          </p:cNvSpPr>
          <p:nvPr/>
        </p:nvSpPr>
        <p:spPr bwMode="auto">
          <a:xfrm>
            <a:off x="1892300" y="3706813"/>
            <a:ext cx="25400" cy="25400"/>
          </a:xfrm>
          <a:custGeom>
            <a:avLst/>
            <a:gdLst/>
            <a:ahLst/>
            <a:cxnLst>
              <a:cxn ang="0">
                <a:pos x="16" y="13"/>
              </a:cxn>
              <a:cxn ang="0">
                <a:pos x="1" y="0"/>
              </a:cxn>
              <a:cxn ang="0">
                <a:pos x="0" y="2"/>
              </a:cxn>
              <a:cxn ang="0">
                <a:pos x="14" y="16"/>
              </a:cxn>
              <a:cxn ang="0">
                <a:pos x="16" y="13"/>
              </a:cxn>
              <a:cxn ang="0">
                <a:pos x="1" y="0"/>
              </a:cxn>
              <a:cxn ang="0">
                <a:pos x="16" y="13"/>
              </a:cxn>
            </a:cxnLst>
            <a:rect l="0" t="0" r="r" b="b"/>
            <a:pathLst>
              <a:path w="17" h="17">
                <a:moveTo>
                  <a:pt x="16" y="13"/>
                </a:moveTo>
                <a:lnTo>
                  <a:pt x="1" y="0"/>
                </a:lnTo>
                <a:lnTo>
                  <a:pt x="0" y="2"/>
                </a:lnTo>
                <a:lnTo>
                  <a:pt x="14" y="16"/>
                </a:lnTo>
                <a:lnTo>
                  <a:pt x="16" y="13"/>
                </a:lnTo>
                <a:lnTo>
                  <a:pt x="1" y="0"/>
                </a:lnTo>
                <a:lnTo>
                  <a:pt x="16" y="1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2" name="Freeform 534"/>
          <p:cNvSpPr>
            <a:spLocks/>
          </p:cNvSpPr>
          <p:nvPr/>
        </p:nvSpPr>
        <p:spPr bwMode="auto">
          <a:xfrm>
            <a:off x="1892300" y="3706813"/>
            <a:ext cx="25400" cy="25400"/>
          </a:xfrm>
          <a:custGeom>
            <a:avLst/>
            <a:gdLst/>
            <a:ahLst/>
            <a:cxnLst>
              <a:cxn ang="0">
                <a:pos x="0" y="2"/>
              </a:cxn>
              <a:cxn ang="0">
                <a:pos x="14" y="16"/>
              </a:cxn>
              <a:cxn ang="0">
                <a:pos x="16" y="13"/>
              </a:cxn>
              <a:cxn ang="0">
                <a:pos x="1" y="0"/>
              </a:cxn>
              <a:cxn ang="0">
                <a:pos x="0" y="2"/>
              </a:cxn>
              <a:cxn ang="0">
                <a:pos x="14" y="16"/>
              </a:cxn>
              <a:cxn ang="0">
                <a:pos x="0" y="2"/>
              </a:cxn>
            </a:cxnLst>
            <a:rect l="0" t="0" r="r" b="b"/>
            <a:pathLst>
              <a:path w="17" h="17">
                <a:moveTo>
                  <a:pt x="0" y="2"/>
                </a:moveTo>
                <a:lnTo>
                  <a:pt x="14" y="16"/>
                </a:lnTo>
                <a:lnTo>
                  <a:pt x="16" y="13"/>
                </a:lnTo>
                <a:lnTo>
                  <a:pt x="1" y="0"/>
                </a:lnTo>
                <a:lnTo>
                  <a:pt x="0" y="2"/>
                </a:lnTo>
                <a:lnTo>
                  <a:pt x="14" y="16"/>
                </a:lnTo>
                <a:lnTo>
                  <a:pt x="0"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3" name="Line 535"/>
          <p:cNvSpPr>
            <a:spLocks noChangeShapeType="1"/>
          </p:cNvSpPr>
          <p:nvPr/>
        </p:nvSpPr>
        <p:spPr bwMode="auto">
          <a:xfrm flipV="1">
            <a:off x="1912938" y="3708400"/>
            <a:ext cx="0" cy="1588"/>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4" name="Freeform 536"/>
          <p:cNvSpPr>
            <a:spLocks/>
          </p:cNvSpPr>
          <p:nvPr/>
        </p:nvSpPr>
        <p:spPr bwMode="auto">
          <a:xfrm>
            <a:off x="1908175" y="3708400"/>
            <a:ext cx="25400" cy="25400"/>
          </a:xfrm>
          <a:custGeom>
            <a:avLst/>
            <a:gdLst/>
            <a:ahLst/>
            <a:cxnLst>
              <a:cxn ang="0">
                <a:pos x="16" y="0"/>
              </a:cxn>
              <a:cxn ang="0">
                <a:pos x="0" y="0"/>
              </a:cxn>
              <a:cxn ang="0">
                <a:pos x="0" y="16"/>
              </a:cxn>
              <a:cxn ang="0">
                <a:pos x="16" y="16"/>
              </a:cxn>
              <a:cxn ang="0">
                <a:pos x="16" y="0"/>
              </a:cxn>
              <a:cxn ang="0">
                <a:pos x="0" y="0"/>
              </a:cxn>
              <a:cxn ang="0">
                <a:pos x="16" y="0"/>
              </a:cxn>
            </a:cxnLst>
            <a:rect l="0" t="0" r="r" b="b"/>
            <a:pathLst>
              <a:path w="17" h="17">
                <a:moveTo>
                  <a:pt x="16" y="0"/>
                </a:moveTo>
                <a:lnTo>
                  <a:pt x="0" y="0"/>
                </a:lnTo>
                <a:lnTo>
                  <a:pt x="0" y="16"/>
                </a:lnTo>
                <a:lnTo>
                  <a:pt x="16" y="16"/>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5" name="Freeform 537"/>
          <p:cNvSpPr>
            <a:spLocks/>
          </p:cNvSpPr>
          <p:nvPr/>
        </p:nvSpPr>
        <p:spPr bwMode="auto">
          <a:xfrm>
            <a:off x="1908175" y="3708400"/>
            <a:ext cx="25400"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6" name="Freeform 538"/>
          <p:cNvSpPr>
            <a:spLocks/>
          </p:cNvSpPr>
          <p:nvPr/>
        </p:nvSpPr>
        <p:spPr bwMode="auto">
          <a:xfrm>
            <a:off x="1841500" y="3709988"/>
            <a:ext cx="131763" cy="82550"/>
          </a:xfrm>
          <a:custGeom>
            <a:avLst/>
            <a:gdLst/>
            <a:ahLst/>
            <a:cxnLst>
              <a:cxn ang="0">
                <a:pos x="19" y="54"/>
              </a:cxn>
              <a:cxn ang="0">
                <a:pos x="22" y="54"/>
              </a:cxn>
              <a:cxn ang="0">
                <a:pos x="26" y="54"/>
              </a:cxn>
              <a:cxn ang="0">
                <a:pos x="29" y="54"/>
              </a:cxn>
              <a:cxn ang="0">
                <a:pos x="32" y="54"/>
              </a:cxn>
              <a:cxn ang="0">
                <a:pos x="38" y="54"/>
              </a:cxn>
              <a:cxn ang="0">
                <a:pos x="43" y="54"/>
              </a:cxn>
              <a:cxn ang="0">
                <a:pos x="48" y="54"/>
              </a:cxn>
              <a:cxn ang="0">
                <a:pos x="54" y="54"/>
              </a:cxn>
              <a:cxn ang="0">
                <a:pos x="59" y="54"/>
              </a:cxn>
              <a:cxn ang="0">
                <a:pos x="65" y="54"/>
              </a:cxn>
              <a:cxn ang="0">
                <a:pos x="71" y="54"/>
              </a:cxn>
              <a:cxn ang="0">
                <a:pos x="76" y="54"/>
              </a:cxn>
              <a:cxn ang="0">
                <a:pos x="81" y="54"/>
              </a:cxn>
              <a:cxn ang="0">
                <a:pos x="87" y="54"/>
              </a:cxn>
              <a:cxn ang="0">
                <a:pos x="84" y="48"/>
              </a:cxn>
              <a:cxn ang="0">
                <a:pos x="82" y="41"/>
              </a:cxn>
              <a:cxn ang="0">
                <a:pos x="79" y="34"/>
              </a:cxn>
              <a:cxn ang="0">
                <a:pos x="78" y="27"/>
              </a:cxn>
              <a:cxn ang="0">
                <a:pos x="75" y="20"/>
              </a:cxn>
              <a:cxn ang="0">
                <a:pos x="73" y="13"/>
              </a:cxn>
              <a:cxn ang="0">
                <a:pos x="71" y="6"/>
              </a:cxn>
              <a:cxn ang="0">
                <a:pos x="67" y="0"/>
              </a:cxn>
              <a:cxn ang="0">
                <a:pos x="63" y="0"/>
              </a:cxn>
              <a:cxn ang="0">
                <a:pos x="58" y="0"/>
              </a:cxn>
              <a:cxn ang="0">
                <a:pos x="52" y="0"/>
              </a:cxn>
              <a:cxn ang="0">
                <a:pos x="47" y="0"/>
              </a:cxn>
              <a:cxn ang="0">
                <a:pos x="44" y="0"/>
              </a:cxn>
              <a:cxn ang="0">
                <a:pos x="41" y="0"/>
              </a:cxn>
              <a:cxn ang="0">
                <a:pos x="37" y="0"/>
              </a:cxn>
              <a:cxn ang="0">
                <a:pos x="31" y="0"/>
              </a:cxn>
              <a:cxn ang="0">
                <a:pos x="27" y="0"/>
              </a:cxn>
              <a:cxn ang="0">
                <a:pos x="22" y="0"/>
              </a:cxn>
              <a:cxn ang="0">
                <a:pos x="17" y="0"/>
              </a:cxn>
              <a:cxn ang="0">
                <a:pos x="15" y="6"/>
              </a:cxn>
              <a:cxn ang="0">
                <a:pos x="12" y="13"/>
              </a:cxn>
              <a:cxn ang="0">
                <a:pos x="11" y="20"/>
              </a:cxn>
              <a:cxn ang="0">
                <a:pos x="8" y="27"/>
              </a:cxn>
              <a:cxn ang="0">
                <a:pos x="6" y="34"/>
              </a:cxn>
              <a:cxn ang="0">
                <a:pos x="3" y="41"/>
              </a:cxn>
              <a:cxn ang="0">
                <a:pos x="2" y="48"/>
              </a:cxn>
              <a:cxn ang="0">
                <a:pos x="0" y="54"/>
              </a:cxn>
              <a:cxn ang="0">
                <a:pos x="3" y="54"/>
              </a:cxn>
              <a:cxn ang="0">
                <a:pos x="7" y="54"/>
              </a:cxn>
              <a:cxn ang="0">
                <a:pos x="10" y="54"/>
              </a:cxn>
              <a:cxn ang="0">
                <a:pos x="13" y="54"/>
              </a:cxn>
              <a:cxn ang="0">
                <a:pos x="16" y="54"/>
              </a:cxn>
              <a:cxn ang="0">
                <a:pos x="19" y="54"/>
              </a:cxn>
            </a:cxnLst>
            <a:rect l="0" t="0" r="r" b="b"/>
            <a:pathLst>
              <a:path w="88" h="56">
                <a:moveTo>
                  <a:pt x="19" y="55"/>
                </a:moveTo>
                <a:lnTo>
                  <a:pt x="19" y="54"/>
                </a:lnTo>
                <a:lnTo>
                  <a:pt x="20" y="54"/>
                </a:lnTo>
                <a:lnTo>
                  <a:pt x="22" y="54"/>
                </a:lnTo>
                <a:lnTo>
                  <a:pt x="24" y="54"/>
                </a:lnTo>
                <a:lnTo>
                  <a:pt x="26" y="54"/>
                </a:lnTo>
                <a:lnTo>
                  <a:pt x="27" y="54"/>
                </a:lnTo>
                <a:lnTo>
                  <a:pt x="29" y="54"/>
                </a:lnTo>
                <a:lnTo>
                  <a:pt x="31" y="54"/>
                </a:lnTo>
                <a:lnTo>
                  <a:pt x="32" y="54"/>
                </a:lnTo>
                <a:lnTo>
                  <a:pt x="35" y="54"/>
                </a:lnTo>
                <a:lnTo>
                  <a:pt x="38" y="54"/>
                </a:lnTo>
                <a:lnTo>
                  <a:pt x="40" y="54"/>
                </a:lnTo>
                <a:lnTo>
                  <a:pt x="43" y="54"/>
                </a:lnTo>
                <a:lnTo>
                  <a:pt x="46" y="54"/>
                </a:lnTo>
                <a:lnTo>
                  <a:pt x="48" y="54"/>
                </a:lnTo>
                <a:lnTo>
                  <a:pt x="51" y="54"/>
                </a:lnTo>
                <a:lnTo>
                  <a:pt x="54" y="54"/>
                </a:lnTo>
                <a:lnTo>
                  <a:pt x="57" y="54"/>
                </a:lnTo>
                <a:lnTo>
                  <a:pt x="59" y="54"/>
                </a:lnTo>
                <a:lnTo>
                  <a:pt x="63" y="54"/>
                </a:lnTo>
                <a:lnTo>
                  <a:pt x="65" y="54"/>
                </a:lnTo>
                <a:lnTo>
                  <a:pt x="68" y="54"/>
                </a:lnTo>
                <a:lnTo>
                  <a:pt x="71" y="54"/>
                </a:lnTo>
                <a:lnTo>
                  <a:pt x="74" y="54"/>
                </a:lnTo>
                <a:lnTo>
                  <a:pt x="76" y="54"/>
                </a:lnTo>
                <a:lnTo>
                  <a:pt x="79" y="54"/>
                </a:lnTo>
                <a:lnTo>
                  <a:pt x="81" y="54"/>
                </a:lnTo>
                <a:lnTo>
                  <a:pt x="84" y="54"/>
                </a:lnTo>
                <a:lnTo>
                  <a:pt x="87" y="54"/>
                </a:lnTo>
                <a:lnTo>
                  <a:pt x="85" y="51"/>
                </a:lnTo>
                <a:lnTo>
                  <a:pt x="84" y="48"/>
                </a:lnTo>
                <a:lnTo>
                  <a:pt x="83" y="44"/>
                </a:lnTo>
                <a:lnTo>
                  <a:pt x="82" y="41"/>
                </a:lnTo>
                <a:lnTo>
                  <a:pt x="80" y="37"/>
                </a:lnTo>
                <a:lnTo>
                  <a:pt x="79" y="34"/>
                </a:lnTo>
                <a:lnTo>
                  <a:pt x="79" y="30"/>
                </a:lnTo>
                <a:lnTo>
                  <a:pt x="78" y="27"/>
                </a:lnTo>
                <a:lnTo>
                  <a:pt x="76" y="24"/>
                </a:lnTo>
                <a:lnTo>
                  <a:pt x="75" y="20"/>
                </a:lnTo>
                <a:lnTo>
                  <a:pt x="75" y="17"/>
                </a:lnTo>
                <a:lnTo>
                  <a:pt x="73" y="13"/>
                </a:lnTo>
                <a:lnTo>
                  <a:pt x="72" y="10"/>
                </a:lnTo>
                <a:lnTo>
                  <a:pt x="71" y="6"/>
                </a:lnTo>
                <a:lnTo>
                  <a:pt x="69" y="3"/>
                </a:lnTo>
                <a:lnTo>
                  <a:pt x="67" y="0"/>
                </a:lnTo>
                <a:lnTo>
                  <a:pt x="65" y="0"/>
                </a:lnTo>
                <a:lnTo>
                  <a:pt x="63" y="0"/>
                </a:lnTo>
                <a:lnTo>
                  <a:pt x="60" y="0"/>
                </a:lnTo>
                <a:lnTo>
                  <a:pt x="58" y="0"/>
                </a:lnTo>
                <a:lnTo>
                  <a:pt x="55" y="0"/>
                </a:lnTo>
                <a:lnTo>
                  <a:pt x="52" y="0"/>
                </a:lnTo>
                <a:lnTo>
                  <a:pt x="50" y="0"/>
                </a:lnTo>
                <a:lnTo>
                  <a:pt x="47" y="0"/>
                </a:lnTo>
                <a:lnTo>
                  <a:pt x="45" y="0"/>
                </a:lnTo>
                <a:lnTo>
                  <a:pt x="44" y="0"/>
                </a:lnTo>
                <a:lnTo>
                  <a:pt x="43" y="0"/>
                </a:lnTo>
                <a:lnTo>
                  <a:pt x="41" y="0"/>
                </a:lnTo>
                <a:lnTo>
                  <a:pt x="39" y="0"/>
                </a:lnTo>
                <a:lnTo>
                  <a:pt x="37" y="0"/>
                </a:lnTo>
                <a:lnTo>
                  <a:pt x="35" y="0"/>
                </a:lnTo>
                <a:lnTo>
                  <a:pt x="31" y="0"/>
                </a:lnTo>
                <a:lnTo>
                  <a:pt x="29" y="0"/>
                </a:lnTo>
                <a:lnTo>
                  <a:pt x="27" y="0"/>
                </a:lnTo>
                <a:lnTo>
                  <a:pt x="24" y="0"/>
                </a:lnTo>
                <a:lnTo>
                  <a:pt x="22" y="0"/>
                </a:lnTo>
                <a:lnTo>
                  <a:pt x="19" y="0"/>
                </a:lnTo>
                <a:lnTo>
                  <a:pt x="17" y="0"/>
                </a:lnTo>
                <a:lnTo>
                  <a:pt x="16" y="3"/>
                </a:lnTo>
                <a:lnTo>
                  <a:pt x="15" y="6"/>
                </a:lnTo>
                <a:lnTo>
                  <a:pt x="14" y="10"/>
                </a:lnTo>
                <a:lnTo>
                  <a:pt x="12" y="13"/>
                </a:lnTo>
                <a:lnTo>
                  <a:pt x="11" y="17"/>
                </a:lnTo>
                <a:lnTo>
                  <a:pt x="11" y="20"/>
                </a:lnTo>
                <a:lnTo>
                  <a:pt x="9" y="23"/>
                </a:lnTo>
                <a:lnTo>
                  <a:pt x="8" y="27"/>
                </a:lnTo>
                <a:lnTo>
                  <a:pt x="7" y="30"/>
                </a:lnTo>
                <a:lnTo>
                  <a:pt x="6" y="34"/>
                </a:lnTo>
                <a:lnTo>
                  <a:pt x="5" y="37"/>
                </a:lnTo>
                <a:lnTo>
                  <a:pt x="3" y="41"/>
                </a:lnTo>
                <a:lnTo>
                  <a:pt x="3" y="44"/>
                </a:lnTo>
                <a:lnTo>
                  <a:pt x="2" y="48"/>
                </a:lnTo>
                <a:lnTo>
                  <a:pt x="0" y="51"/>
                </a:lnTo>
                <a:lnTo>
                  <a:pt x="0" y="54"/>
                </a:lnTo>
                <a:lnTo>
                  <a:pt x="2" y="54"/>
                </a:lnTo>
                <a:lnTo>
                  <a:pt x="3" y="54"/>
                </a:lnTo>
                <a:lnTo>
                  <a:pt x="5" y="54"/>
                </a:lnTo>
                <a:lnTo>
                  <a:pt x="7" y="54"/>
                </a:lnTo>
                <a:lnTo>
                  <a:pt x="8" y="54"/>
                </a:lnTo>
                <a:lnTo>
                  <a:pt x="10" y="54"/>
                </a:lnTo>
                <a:lnTo>
                  <a:pt x="11" y="54"/>
                </a:lnTo>
                <a:lnTo>
                  <a:pt x="13" y="54"/>
                </a:lnTo>
                <a:lnTo>
                  <a:pt x="15" y="54"/>
                </a:lnTo>
                <a:lnTo>
                  <a:pt x="16" y="54"/>
                </a:lnTo>
                <a:lnTo>
                  <a:pt x="17" y="54"/>
                </a:lnTo>
                <a:lnTo>
                  <a:pt x="19" y="54"/>
                </a:lnTo>
                <a:lnTo>
                  <a:pt x="19" y="55"/>
                </a:lnTo>
              </a:path>
            </a:pathLst>
          </a:custGeom>
          <a:solidFill>
            <a:srgbClr val="80808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7" name="Freeform 539"/>
          <p:cNvSpPr>
            <a:spLocks/>
          </p:cNvSpPr>
          <p:nvPr/>
        </p:nvSpPr>
        <p:spPr bwMode="auto">
          <a:xfrm>
            <a:off x="1863725" y="3786188"/>
            <a:ext cx="25400" cy="25400"/>
          </a:xfrm>
          <a:custGeom>
            <a:avLst/>
            <a:gdLst/>
            <a:ahLst/>
            <a:cxnLst>
              <a:cxn ang="0">
                <a:pos x="7" y="0"/>
              </a:cxn>
              <a:cxn ang="0">
                <a:pos x="0" y="7"/>
              </a:cxn>
              <a:cxn ang="0">
                <a:pos x="0" y="8"/>
              </a:cxn>
              <a:cxn ang="0">
                <a:pos x="16" y="8"/>
              </a:cxn>
              <a:cxn ang="0">
                <a:pos x="16" y="7"/>
              </a:cxn>
              <a:cxn ang="0">
                <a:pos x="8" y="16"/>
              </a:cxn>
              <a:cxn ang="0">
                <a:pos x="7" y="0"/>
              </a:cxn>
              <a:cxn ang="0">
                <a:pos x="0" y="0"/>
              </a:cxn>
              <a:cxn ang="0">
                <a:pos x="0" y="7"/>
              </a:cxn>
              <a:cxn ang="0">
                <a:pos x="7" y="0"/>
              </a:cxn>
            </a:cxnLst>
            <a:rect l="0" t="0" r="r" b="b"/>
            <a:pathLst>
              <a:path w="17" h="17">
                <a:moveTo>
                  <a:pt x="7" y="0"/>
                </a:moveTo>
                <a:lnTo>
                  <a:pt x="0" y="7"/>
                </a:lnTo>
                <a:lnTo>
                  <a:pt x="0" y="8"/>
                </a:lnTo>
                <a:lnTo>
                  <a:pt x="16" y="8"/>
                </a:lnTo>
                <a:lnTo>
                  <a:pt x="16" y="7"/>
                </a:lnTo>
                <a:lnTo>
                  <a:pt x="8" y="16"/>
                </a:lnTo>
                <a:lnTo>
                  <a:pt x="7" y="0"/>
                </a:lnTo>
                <a:lnTo>
                  <a:pt x="0" y="0"/>
                </a:lnTo>
                <a:lnTo>
                  <a:pt x="0" y="7"/>
                </a:lnTo>
                <a:lnTo>
                  <a:pt x="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8" name="Freeform 540"/>
          <p:cNvSpPr>
            <a:spLocks/>
          </p:cNvSpPr>
          <p:nvPr/>
        </p:nvSpPr>
        <p:spPr bwMode="auto">
          <a:xfrm>
            <a:off x="1870075" y="3784600"/>
            <a:ext cx="25400" cy="25400"/>
          </a:xfrm>
          <a:custGeom>
            <a:avLst/>
            <a:gdLst/>
            <a:ahLst/>
            <a:cxnLst>
              <a:cxn ang="0">
                <a:pos x="16" y="0"/>
              </a:cxn>
              <a:cxn ang="0">
                <a:pos x="14" y="0"/>
              </a:cxn>
              <a:cxn ang="0">
                <a:pos x="12" y="0"/>
              </a:cxn>
              <a:cxn ang="0">
                <a:pos x="10" y="0"/>
              </a:cxn>
              <a:cxn ang="0">
                <a:pos x="8" y="0"/>
              </a:cxn>
              <a:cxn ang="0">
                <a:pos x="6" y="0"/>
              </a:cxn>
              <a:cxn ang="0">
                <a:pos x="3" y="0"/>
              </a:cxn>
              <a:cxn ang="0">
                <a:pos x="1" y="0"/>
              </a:cxn>
              <a:cxn ang="0">
                <a:pos x="0" y="1"/>
              </a:cxn>
              <a:cxn ang="0">
                <a:pos x="0" y="14"/>
              </a:cxn>
              <a:cxn ang="0">
                <a:pos x="1" y="16"/>
              </a:cxn>
              <a:cxn ang="0">
                <a:pos x="3" y="16"/>
              </a:cxn>
              <a:cxn ang="0">
                <a:pos x="6" y="16"/>
              </a:cxn>
              <a:cxn ang="0">
                <a:pos x="8" y="16"/>
              </a:cxn>
              <a:cxn ang="0">
                <a:pos x="10" y="16"/>
              </a:cxn>
              <a:cxn ang="0">
                <a:pos x="12" y="16"/>
              </a:cxn>
              <a:cxn ang="0">
                <a:pos x="14" y="16"/>
              </a:cxn>
              <a:cxn ang="0">
                <a:pos x="16" y="16"/>
              </a:cxn>
              <a:cxn ang="0">
                <a:pos x="16" y="0"/>
              </a:cxn>
            </a:cxnLst>
            <a:rect l="0" t="0" r="r" b="b"/>
            <a:pathLst>
              <a:path w="17" h="17">
                <a:moveTo>
                  <a:pt x="16" y="0"/>
                </a:moveTo>
                <a:lnTo>
                  <a:pt x="14" y="0"/>
                </a:lnTo>
                <a:lnTo>
                  <a:pt x="12" y="0"/>
                </a:lnTo>
                <a:lnTo>
                  <a:pt x="10" y="0"/>
                </a:lnTo>
                <a:lnTo>
                  <a:pt x="8" y="0"/>
                </a:lnTo>
                <a:lnTo>
                  <a:pt x="6" y="0"/>
                </a:lnTo>
                <a:lnTo>
                  <a:pt x="3" y="0"/>
                </a:lnTo>
                <a:lnTo>
                  <a:pt x="1" y="0"/>
                </a:lnTo>
                <a:lnTo>
                  <a:pt x="0" y="1"/>
                </a:lnTo>
                <a:lnTo>
                  <a:pt x="0" y="14"/>
                </a:lnTo>
                <a:lnTo>
                  <a:pt x="1" y="16"/>
                </a:lnTo>
                <a:lnTo>
                  <a:pt x="3" y="16"/>
                </a:lnTo>
                <a:lnTo>
                  <a:pt x="6" y="16"/>
                </a:lnTo>
                <a:lnTo>
                  <a:pt x="8" y="16"/>
                </a:lnTo>
                <a:lnTo>
                  <a:pt x="10" y="16"/>
                </a:lnTo>
                <a:lnTo>
                  <a:pt x="12" y="16"/>
                </a:lnTo>
                <a:lnTo>
                  <a:pt x="14"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29" name="Freeform 541"/>
          <p:cNvSpPr>
            <a:spLocks/>
          </p:cNvSpPr>
          <p:nvPr/>
        </p:nvSpPr>
        <p:spPr bwMode="auto">
          <a:xfrm>
            <a:off x="1890713" y="3784600"/>
            <a:ext cx="25400" cy="25400"/>
          </a:xfrm>
          <a:custGeom>
            <a:avLst/>
            <a:gdLst/>
            <a:ahLst/>
            <a:cxnLst>
              <a:cxn ang="0">
                <a:pos x="16" y="0"/>
              </a:cxn>
              <a:cxn ang="0">
                <a:pos x="11" y="0"/>
              </a:cxn>
              <a:cxn ang="0">
                <a:pos x="8" y="0"/>
              </a:cxn>
              <a:cxn ang="0">
                <a:pos x="4" y="0"/>
              </a:cxn>
              <a:cxn ang="0">
                <a:pos x="0" y="0"/>
              </a:cxn>
              <a:cxn ang="0">
                <a:pos x="0" y="16"/>
              </a:cxn>
              <a:cxn ang="0">
                <a:pos x="4" y="16"/>
              </a:cxn>
              <a:cxn ang="0">
                <a:pos x="8" y="16"/>
              </a:cxn>
              <a:cxn ang="0">
                <a:pos x="11" y="16"/>
              </a:cxn>
              <a:cxn ang="0">
                <a:pos x="16" y="16"/>
              </a:cxn>
              <a:cxn ang="0">
                <a:pos x="16" y="0"/>
              </a:cxn>
            </a:cxnLst>
            <a:rect l="0" t="0" r="r" b="b"/>
            <a:pathLst>
              <a:path w="17" h="17">
                <a:moveTo>
                  <a:pt x="16" y="0"/>
                </a:moveTo>
                <a:lnTo>
                  <a:pt x="11" y="0"/>
                </a:lnTo>
                <a:lnTo>
                  <a:pt x="8" y="0"/>
                </a:lnTo>
                <a:lnTo>
                  <a:pt x="4" y="0"/>
                </a:lnTo>
                <a:lnTo>
                  <a:pt x="0" y="0"/>
                </a:lnTo>
                <a:lnTo>
                  <a:pt x="0" y="16"/>
                </a:lnTo>
                <a:lnTo>
                  <a:pt x="4" y="16"/>
                </a:lnTo>
                <a:lnTo>
                  <a:pt x="8" y="16"/>
                </a:lnTo>
                <a:lnTo>
                  <a:pt x="11"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0" name="Freeform 542"/>
          <p:cNvSpPr>
            <a:spLocks/>
          </p:cNvSpPr>
          <p:nvPr/>
        </p:nvSpPr>
        <p:spPr bwMode="auto">
          <a:xfrm>
            <a:off x="1908175" y="3784600"/>
            <a:ext cx="31750" cy="25400"/>
          </a:xfrm>
          <a:custGeom>
            <a:avLst/>
            <a:gdLst/>
            <a:ahLst/>
            <a:cxnLst>
              <a:cxn ang="0">
                <a:pos x="21" y="0"/>
              </a:cxn>
              <a:cxn ang="0">
                <a:pos x="18" y="0"/>
              </a:cxn>
              <a:cxn ang="0">
                <a:pos x="15" y="0"/>
              </a:cxn>
              <a:cxn ang="0">
                <a:pos x="13" y="0"/>
              </a:cxn>
              <a:cxn ang="0">
                <a:pos x="10" y="0"/>
              </a:cxn>
              <a:cxn ang="0">
                <a:pos x="7" y="0"/>
              </a:cxn>
              <a:cxn ang="0">
                <a:pos x="4" y="0"/>
              </a:cxn>
              <a:cxn ang="0">
                <a:pos x="2" y="0"/>
              </a:cxn>
              <a:cxn ang="0">
                <a:pos x="0" y="0"/>
              </a:cxn>
              <a:cxn ang="0">
                <a:pos x="0" y="16"/>
              </a:cxn>
              <a:cxn ang="0">
                <a:pos x="2" y="16"/>
              </a:cxn>
              <a:cxn ang="0">
                <a:pos x="4" y="16"/>
              </a:cxn>
              <a:cxn ang="0">
                <a:pos x="7" y="16"/>
              </a:cxn>
              <a:cxn ang="0">
                <a:pos x="10" y="16"/>
              </a:cxn>
              <a:cxn ang="0">
                <a:pos x="13" y="16"/>
              </a:cxn>
              <a:cxn ang="0">
                <a:pos x="15" y="16"/>
              </a:cxn>
              <a:cxn ang="0">
                <a:pos x="18" y="16"/>
              </a:cxn>
              <a:cxn ang="0">
                <a:pos x="21" y="16"/>
              </a:cxn>
              <a:cxn ang="0">
                <a:pos x="21" y="0"/>
              </a:cxn>
            </a:cxnLst>
            <a:rect l="0" t="0" r="r" b="b"/>
            <a:pathLst>
              <a:path w="22" h="17">
                <a:moveTo>
                  <a:pt x="21" y="0"/>
                </a:moveTo>
                <a:lnTo>
                  <a:pt x="18" y="0"/>
                </a:lnTo>
                <a:lnTo>
                  <a:pt x="15" y="0"/>
                </a:lnTo>
                <a:lnTo>
                  <a:pt x="13" y="0"/>
                </a:lnTo>
                <a:lnTo>
                  <a:pt x="10" y="0"/>
                </a:lnTo>
                <a:lnTo>
                  <a:pt x="7" y="0"/>
                </a:lnTo>
                <a:lnTo>
                  <a:pt x="4" y="0"/>
                </a:lnTo>
                <a:lnTo>
                  <a:pt x="2" y="0"/>
                </a:lnTo>
                <a:lnTo>
                  <a:pt x="0" y="0"/>
                </a:lnTo>
                <a:lnTo>
                  <a:pt x="0" y="16"/>
                </a:lnTo>
                <a:lnTo>
                  <a:pt x="2" y="16"/>
                </a:lnTo>
                <a:lnTo>
                  <a:pt x="4" y="16"/>
                </a:lnTo>
                <a:lnTo>
                  <a:pt x="7" y="16"/>
                </a:lnTo>
                <a:lnTo>
                  <a:pt x="10" y="16"/>
                </a:lnTo>
                <a:lnTo>
                  <a:pt x="13" y="16"/>
                </a:lnTo>
                <a:lnTo>
                  <a:pt x="15" y="16"/>
                </a:lnTo>
                <a:lnTo>
                  <a:pt x="18" y="16"/>
                </a:lnTo>
                <a:lnTo>
                  <a:pt x="21" y="16"/>
                </a:lnTo>
                <a:lnTo>
                  <a:pt x="21"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1" name="Freeform 543"/>
          <p:cNvSpPr>
            <a:spLocks/>
          </p:cNvSpPr>
          <p:nvPr/>
        </p:nvSpPr>
        <p:spPr bwMode="auto">
          <a:xfrm>
            <a:off x="1938338" y="3784600"/>
            <a:ext cx="42862" cy="25400"/>
          </a:xfrm>
          <a:custGeom>
            <a:avLst/>
            <a:gdLst/>
            <a:ahLst/>
            <a:cxnLst>
              <a:cxn ang="0">
                <a:pos x="17" y="10"/>
              </a:cxn>
              <a:cxn ang="0">
                <a:pos x="21" y="0"/>
              </a:cxn>
              <a:cxn ang="0">
                <a:pos x="19" y="0"/>
              </a:cxn>
              <a:cxn ang="0">
                <a:pos x="15" y="0"/>
              </a:cxn>
              <a:cxn ang="0">
                <a:pos x="13" y="0"/>
              </a:cxn>
              <a:cxn ang="0">
                <a:pos x="11" y="0"/>
              </a:cxn>
              <a:cxn ang="0">
                <a:pos x="8" y="0"/>
              </a:cxn>
              <a:cxn ang="0">
                <a:pos x="5" y="0"/>
              </a:cxn>
              <a:cxn ang="0">
                <a:pos x="3" y="0"/>
              </a:cxn>
              <a:cxn ang="0">
                <a:pos x="0" y="0"/>
              </a:cxn>
              <a:cxn ang="0">
                <a:pos x="0" y="16"/>
              </a:cxn>
              <a:cxn ang="0">
                <a:pos x="3" y="16"/>
              </a:cxn>
              <a:cxn ang="0">
                <a:pos x="5" y="16"/>
              </a:cxn>
              <a:cxn ang="0">
                <a:pos x="8" y="16"/>
              </a:cxn>
              <a:cxn ang="0">
                <a:pos x="11" y="16"/>
              </a:cxn>
              <a:cxn ang="0">
                <a:pos x="13" y="16"/>
              </a:cxn>
              <a:cxn ang="0">
                <a:pos x="15" y="16"/>
              </a:cxn>
              <a:cxn ang="0">
                <a:pos x="19" y="16"/>
              </a:cxn>
              <a:cxn ang="0">
                <a:pos x="21" y="16"/>
              </a:cxn>
              <a:cxn ang="0">
                <a:pos x="25" y="5"/>
              </a:cxn>
              <a:cxn ang="0">
                <a:pos x="21" y="16"/>
              </a:cxn>
              <a:cxn ang="0">
                <a:pos x="27" y="16"/>
              </a:cxn>
              <a:cxn ang="0">
                <a:pos x="25" y="5"/>
              </a:cxn>
              <a:cxn ang="0">
                <a:pos x="17" y="10"/>
              </a:cxn>
            </a:cxnLst>
            <a:rect l="0" t="0" r="r" b="b"/>
            <a:pathLst>
              <a:path w="28" h="17">
                <a:moveTo>
                  <a:pt x="17" y="10"/>
                </a:moveTo>
                <a:lnTo>
                  <a:pt x="21" y="0"/>
                </a:lnTo>
                <a:lnTo>
                  <a:pt x="19" y="0"/>
                </a:lnTo>
                <a:lnTo>
                  <a:pt x="15" y="0"/>
                </a:lnTo>
                <a:lnTo>
                  <a:pt x="13" y="0"/>
                </a:lnTo>
                <a:lnTo>
                  <a:pt x="11" y="0"/>
                </a:lnTo>
                <a:lnTo>
                  <a:pt x="8" y="0"/>
                </a:lnTo>
                <a:lnTo>
                  <a:pt x="5" y="0"/>
                </a:lnTo>
                <a:lnTo>
                  <a:pt x="3" y="0"/>
                </a:lnTo>
                <a:lnTo>
                  <a:pt x="0" y="0"/>
                </a:lnTo>
                <a:lnTo>
                  <a:pt x="0" y="16"/>
                </a:lnTo>
                <a:lnTo>
                  <a:pt x="3" y="16"/>
                </a:lnTo>
                <a:lnTo>
                  <a:pt x="5" y="16"/>
                </a:lnTo>
                <a:lnTo>
                  <a:pt x="8" y="16"/>
                </a:lnTo>
                <a:lnTo>
                  <a:pt x="11" y="16"/>
                </a:lnTo>
                <a:lnTo>
                  <a:pt x="13" y="16"/>
                </a:lnTo>
                <a:lnTo>
                  <a:pt x="15" y="16"/>
                </a:lnTo>
                <a:lnTo>
                  <a:pt x="19" y="16"/>
                </a:lnTo>
                <a:lnTo>
                  <a:pt x="21" y="16"/>
                </a:lnTo>
                <a:lnTo>
                  <a:pt x="25" y="5"/>
                </a:lnTo>
                <a:lnTo>
                  <a:pt x="21" y="16"/>
                </a:lnTo>
                <a:lnTo>
                  <a:pt x="27" y="16"/>
                </a:lnTo>
                <a:lnTo>
                  <a:pt x="25" y="5"/>
                </a:lnTo>
                <a:lnTo>
                  <a:pt x="17"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2" name="Freeform 544"/>
          <p:cNvSpPr>
            <a:spLocks/>
          </p:cNvSpPr>
          <p:nvPr/>
        </p:nvSpPr>
        <p:spPr bwMode="auto">
          <a:xfrm>
            <a:off x="1952625" y="3746500"/>
            <a:ext cx="26988" cy="47625"/>
          </a:xfrm>
          <a:custGeom>
            <a:avLst/>
            <a:gdLst/>
            <a:ahLst/>
            <a:cxnLst>
              <a:cxn ang="0">
                <a:pos x="0" y="3"/>
              </a:cxn>
              <a:cxn ang="0">
                <a:pos x="0" y="2"/>
              </a:cxn>
              <a:cxn ang="0">
                <a:pos x="0" y="6"/>
              </a:cxn>
              <a:cxn ang="0">
                <a:pos x="2" y="9"/>
              </a:cxn>
              <a:cxn ang="0">
                <a:pos x="2" y="13"/>
              </a:cxn>
              <a:cxn ang="0">
                <a:pos x="4" y="16"/>
              </a:cxn>
              <a:cxn ang="0">
                <a:pos x="4" y="20"/>
              </a:cxn>
              <a:cxn ang="0">
                <a:pos x="6" y="23"/>
              </a:cxn>
              <a:cxn ang="0">
                <a:pos x="7" y="27"/>
              </a:cxn>
              <a:cxn ang="0">
                <a:pos x="8" y="31"/>
              </a:cxn>
              <a:cxn ang="0">
                <a:pos x="17" y="28"/>
              </a:cxn>
              <a:cxn ang="0">
                <a:pos x="15" y="25"/>
              </a:cxn>
              <a:cxn ang="0">
                <a:pos x="14" y="21"/>
              </a:cxn>
              <a:cxn ang="0">
                <a:pos x="12" y="18"/>
              </a:cxn>
              <a:cxn ang="0">
                <a:pos x="12" y="14"/>
              </a:cxn>
              <a:cxn ang="0">
                <a:pos x="10" y="11"/>
              </a:cxn>
              <a:cxn ang="0">
                <a:pos x="9" y="7"/>
              </a:cxn>
              <a:cxn ang="0">
                <a:pos x="8" y="3"/>
              </a:cxn>
              <a:cxn ang="0">
                <a:pos x="8" y="0"/>
              </a:cxn>
              <a:cxn ang="0">
                <a:pos x="0" y="3"/>
              </a:cxn>
            </a:cxnLst>
            <a:rect l="0" t="0" r="r" b="b"/>
            <a:pathLst>
              <a:path w="18" h="32">
                <a:moveTo>
                  <a:pt x="0" y="3"/>
                </a:moveTo>
                <a:lnTo>
                  <a:pt x="0" y="2"/>
                </a:lnTo>
                <a:lnTo>
                  <a:pt x="0" y="6"/>
                </a:lnTo>
                <a:lnTo>
                  <a:pt x="2" y="9"/>
                </a:lnTo>
                <a:lnTo>
                  <a:pt x="2" y="13"/>
                </a:lnTo>
                <a:lnTo>
                  <a:pt x="4" y="16"/>
                </a:lnTo>
                <a:lnTo>
                  <a:pt x="4" y="20"/>
                </a:lnTo>
                <a:lnTo>
                  <a:pt x="6" y="23"/>
                </a:lnTo>
                <a:lnTo>
                  <a:pt x="7" y="27"/>
                </a:lnTo>
                <a:lnTo>
                  <a:pt x="8" y="31"/>
                </a:lnTo>
                <a:lnTo>
                  <a:pt x="17" y="28"/>
                </a:lnTo>
                <a:lnTo>
                  <a:pt x="15" y="25"/>
                </a:lnTo>
                <a:lnTo>
                  <a:pt x="14" y="21"/>
                </a:lnTo>
                <a:lnTo>
                  <a:pt x="12" y="18"/>
                </a:lnTo>
                <a:lnTo>
                  <a:pt x="12" y="14"/>
                </a:lnTo>
                <a:lnTo>
                  <a:pt x="10" y="11"/>
                </a:lnTo>
                <a:lnTo>
                  <a:pt x="9" y="7"/>
                </a:lnTo>
                <a:lnTo>
                  <a:pt x="8" y="3"/>
                </a:lnTo>
                <a:lnTo>
                  <a:pt x="8" y="0"/>
                </a:lnTo>
                <a:lnTo>
                  <a:pt x="0" y="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3" name="Freeform 545"/>
          <p:cNvSpPr>
            <a:spLocks/>
          </p:cNvSpPr>
          <p:nvPr/>
        </p:nvSpPr>
        <p:spPr bwMode="auto">
          <a:xfrm>
            <a:off x="1936750" y="3703638"/>
            <a:ext cx="28575" cy="49212"/>
          </a:xfrm>
          <a:custGeom>
            <a:avLst/>
            <a:gdLst/>
            <a:ahLst/>
            <a:cxnLst>
              <a:cxn ang="0">
                <a:pos x="3" y="8"/>
              </a:cxn>
              <a:cxn ang="0">
                <a:pos x="0" y="5"/>
              </a:cxn>
              <a:cxn ang="0">
                <a:pos x="1" y="9"/>
              </a:cxn>
              <a:cxn ang="0">
                <a:pos x="3" y="12"/>
              </a:cxn>
              <a:cxn ang="0">
                <a:pos x="4" y="16"/>
              </a:cxn>
              <a:cxn ang="0">
                <a:pos x="5" y="19"/>
              </a:cxn>
              <a:cxn ang="0">
                <a:pos x="7" y="22"/>
              </a:cxn>
              <a:cxn ang="0">
                <a:pos x="7" y="25"/>
              </a:cxn>
              <a:cxn ang="0">
                <a:pos x="9" y="28"/>
              </a:cxn>
              <a:cxn ang="0">
                <a:pos x="10" y="32"/>
              </a:cxn>
              <a:cxn ang="0">
                <a:pos x="18" y="28"/>
              </a:cxn>
              <a:cxn ang="0">
                <a:pos x="16" y="25"/>
              </a:cxn>
              <a:cxn ang="0">
                <a:pos x="15" y="22"/>
              </a:cxn>
              <a:cxn ang="0">
                <a:pos x="14" y="19"/>
              </a:cxn>
              <a:cxn ang="0">
                <a:pos x="13" y="16"/>
              </a:cxn>
              <a:cxn ang="0">
                <a:pos x="12" y="12"/>
              </a:cxn>
              <a:cxn ang="0">
                <a:pos x="10" y="9"/>
              </a:cxn>
              <a:cxn ang="0">
                <a:pos x="9" y="6"/>
              </a:cxn>
              <a:cxn ang="0">
                <a:pos x="7" y="2"/>
              </a:cxn>
              <a:cxn ang="0">
                <a:pos x="3" y="0"/>
              </a:cxn>
              <a:cxn ang="0">
                <a:pos x="7" y="2"/>
              </a:cxn>
              <a:cxn ang="0">
                <a:pos x="7" y="0"/>
              </a:cxn>
              <a:cxn ang="0">
                <a:pos x="3" y="0"/>
              </a:cxn>
              <a:cxn ang="0">
                <a:pos x="3" y="8"/>
              </a:cxn>
            </a:cxnLst>
            <a:rect l="0" t="0" r="r" b="b"/>
            <a:pathLst>
              <a:path w="19" h="33">
                <a:moveTo>
                  <a:pt x="3" y="8"/>
                </a:moveTo>
                <a:lnTo>
                  <a:pt x="0" y="5"/>
                </a:lnTo>
                <a:lnTo>
                  <a:pt x="1" y="9"/>
                </a:lnTo>
                <a:lnTo>
                  <a:pt x="3" y="12"/>
                </a:lnTo>
                <a:lnTo>
                  <a:pt x="4" y="16"/>
                </a:lnTo>
                <a:lnTo>
                  <a:pt x="5" y="19"/>
                </a:lnTo>
                <a:lnTo>
                  <a:pt x="7" y="22"/>
                </a:lnTo>
                <a:lnTo>
                  <a:pt x="7" y="25"/>
                </a:lnTo>
                <a:lnTo>
                  <a:pt x="9" y="28"/>
                </a:lnTo>
                <a:lnTo>
                  <a:pt x="10" y="32"/>
                </a:lnTo>
                <a:lnTo>
                  <a:pt x="18" y="28"/>
                </a:lnTo>
                <a:lnTo>
                  <a:pt x="16" y="25"/>
                </a:lnTo>
                <a:lnTo>
                  <a:pt x="15" y="22"/>
                </a:lnTo>
                <a:lnTo>
                  <a:pt x="14" y="19"/>
                </a:lnTo>
                <a:lnTo>
                  <a:pt x="13" y="16"/>
                </a:lnTo>
                <a:lnTo>
                  <a:pt x="12" y="12"/>
                </a:lnTo>
                <a:lnTo>
                  <a:pt x="10" y="9"/>
                </a:lnTo>
                <a:lnTo>
                  <a:pt x="9" y="6"/>
                </a:lnTo>
                <a:lnTo>
                  <a:pt x="7" y="2"/>
                </a:lnTo>
                <a:lnTo>
                  <a:pt x="3" y="0"/>
                </a:lnTo>
                <a:lnTo>
                  <a:pt x="7" y="2"/>
                </a:lnTo>
                <a:lnTo>
                  <a:pt x="7" y="0"/>
                </a:lnTo>
                <a:lnTo>
                  <a:pt x="3" y="0"/>
                </a:lnTo>
                <a:lnTo>
                  <a:pt x="3"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4" name="Freeform 546"/>
          <p:cNvSpPr>
            <a:spLocks/>
          </p:cNvSpPr>
          <p:nvPr/>
        </p:nvSpPr>
        <p:spPr bwMode="auto">
          <a:xfrm>
            <a:off x="1912938" y="3703638"/>
            <a:ext cx="31750" cy="25400"/>
          </a:xfrm>
          <a:custGeom>
            <a:avLst/>
            <a:gdLst/>
            <a:ahLst/>
            <a:cxnLst>
              <a:cxn ang="0">
                <a:pos x="0" y="16"/>
              </a:cxn>
              <a:cxn ang="0">
                <a:pos x="2" y="16"/>
              </a:cxn>
              <a:cxn ang="0">
                <a:pos x="4" y="16"/>
              </a:cxn>
              <a:cxn ang="0">
                <a:pos x="8" y="16"/>
              </a:cxn>
              <a:cxn ang="0">
                <a:pos x="10" y="16"/>
              </a:cxn>
              <a:cxn ang="0">
                <a:pos x="12" y="16"/>
              </a:cxn>
              <a:cxn ang="0">
                <a:pos x="15" y="16"/>
              </a:cxn>
              <a:cxn ang="0">
                <a:pos x="17" y="16"/>
              </a:cxn>
              <a:cxn ang="0">
                <a:pos x="20" y="16"/>
              </a:cxn>
              <a:cxn ang="0">
                <a:pos x="20" y="0"/>
              </a:cxn>
              <a:cxn ang="0">
                <a:pos x="17" y="0"/>
              </a:cxn>
              <a:cxn ang="0">
                <a:pos x="15" y="0"/>
              </a:cxn>
              <a:cxn ang="0">
                <a:pos x="12" y="0"/>
              </a:cxn>
              <a:cxn ang="0">
                <a:pos x="10" y="0"/>
              </a:cxn>
              <a:cxn ang="0">
                <a:pos x="8" y="0"/>
              </a:cxn>
              <a:cxn ang="0">
                <a:pos x="4" y="0"/>
              </a:cxn>
              <a:cxn ang="0">
                <a:pos x="2" y="0"/>
              </a:cxn>
              <a:cxn ang="0">
                <a:pos x="0" y="0"/>
              </a:cxn>
              <a:cxn ang="0">
                <a:pos x="0" y="16"/>
              </a:cxn>
            </a:cxnLst>
            <a:rect l="0" t="0" r="r" b="b"/>
            <a:pathLst>
              <a:path w="21" h="17">
                <a:moveTo>
                  <a:pt x="0" y="16"/>
                </a:moveTo>
                <a:lnTo>
                  <a:pt x="2" y="16"/>
                </a:lnTo>
                <a:lnTo>
                  <a:pt x="4" y="16"/>
                </a:lnTo>
                <a:lnTo>
                  <a:pt x="8" y="16"/>
                </a:lnTo>
                <a:lnTo>
                  <a:pt x="10" y="16"/>
                </a:lnTo>
                <a:lnTo>
                  <a:pt x="12" y="16"/>
                </a:lnTo>
                <a:lnTo>
                  <a:pt x="15" y="16"/>
                </a:lnTo>
                <a:lnTo>
                  <a:pt x="17" y="16"/>
                </a:lnTo>
                <a:lnTo>
                  <a:pt x="20" y="16"/>
                </a:lnTo>
                <a:lnTo>
                  <a:pt x="20" y="0"/>
                </a:lnTo>
                <a:lnTo>
                  <a:pt x="17" y="0"/>
                </a:lnTo>
                <a:lnTo>
                  <a:pt x="15" y="0"/>
                </a:lnTo>
                <a:lnTo>
                  <a:pt x="12" y="0"/>
                </a:lnTo>
                <a:lnTo>
                  <a:pt x="10" y="0"/>
                </a:lnTo>
                <a:lnTo>
                  <a:pt x="8" y="0"/>
                </a:lnTo>
                <a:lnTo>
                  <a:pt x="4" y="0"/>
                </a:lnTo>
                <a:lnTo>
                  <a:pt x="2"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5" name="Freeform 547"/>
          <p:cNvSpPr>
            <a:spLocks/>
          </p:cNvSpPr>
          <p:nvPr/>
        </p:nvSpPr>
        <p:spPr bwMode="auto">
          <a:xfrm>
            <a:off x="1906588" y="3703638"/>
            <a:ext cx="25400" cy="25400"/>
          </a:xfrm>
          <a:custGeom>
            <a:avLst/>
            <a:gdLst/>
            <a:ahLst/>
            <a:cxnLst>
              <a:cxn ang="0">
                <a:pos x="0" y="16"/>
              </a:cxn>
              <a:cxn ang="0">
                <a:pos x="5" y="16"/>
              </a:cxn>
              <a:cxn ang="0">
                <a:pos x="8" y="16"/>
              </a:cxn>
              <a:cxn ang="0">
                <a:pos x="13" y="16"/>
              </a:cxn>
              <a:cxn ang="0">
                <a:pos x="16" y="16"/>
              </a:cxn>
              <a:cxn ang="0">
                <a:pos x="16" y="0"/>
              </a:cxn>
              <a:cxn ang="0">
                <a:pos x="13" y="0"/>
              </a:cxn>
              <a:cxn ang="0">
                <a:pos x="8" y="0"/>
              </a:cxn>
              <a:cxn ang="0">
                <a:pos x="5" y="0"/>
              </a:cxn>
              <a:cxn ang="0">
                <a:pos x="0" y="0"/>
              </a:cxn>
              <a:cxn ang="0">
                <a:pos x="0" y="16"/>
              </a:cxn>
            </a:cxnLst>
            <a:rect l="0" t="0" r="r" b="b"/>
            <a:pathLst>
              <a:path w="17" h="17">
                <a:moveTo>
                  <a:pt x="0" y="16"/>
                </a:moveTo>
                <a:lnTo>
                  <a:pt x="5" y="16"/>
                </a:lnTo>
                <a:lnTo>
                  <a:pt x="8" y="16"/>
                </a:lnTo>
                <a:lnTo>
                  <a:pt x="13" y="16"/>
                </a:lnTo>
                <a:lnTo>
                  <a:pt x="16" y="16"/>
                </a:lnTo>
                <a:lnTo>
                  <a:pt x="16" y="0"/>
                </a:lnTo>
                <a:lnTo>
                  <a:pt x="13" y="0"/>
                </a:lnTo>
                <a:lnTo>
                  <a:pt x="8"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6" name="Freeform 548"/>
          <p:cNvSpPr>
            <a:spLocks/>
          </p:cNvSpPr>
          <p:nvPr/>
        </p:nvSpPr>
        <p:spPr bwMode="auto">
          <a:xfrm>
            <a:off x="1897063" y="3703638"/>
            <a:ext cx="25400" cy="25400"/>
          </a:xfrm>
          <a:custGeom>
            <a:avLst/>
            <a:gdLst/>
            <a:ahLst/>
            <a:cxnLst>
              <a:cxn ang="0">
                <a:pos x="0" y="14"/>
              </a:cxn>
              <a:cxn ang="0">
                <a:pos x="2" y="16"/>
              </a:cxn>
              <a:cxn ang="0">
                <a:pos x="6" y="16"/>
              </a:cxn>
              <a:cxn ang="0">
                <a:pos x="8" y="16"/>
              </a:cxn>
              <a:cxn ang="0">
                <a:pos x="12" y="16"/>
              </a:cxn>
              <a:cxn ang="0">
                <a:pos x="16" y="16"/>
              </a:cxn>
              <a:cxn ang="0">
                <a:pos x="16" y="0"/>
              </a:cxn>
              <a:cxn ang="0">
                <a:pos x="12" y="0"/>
              </a:cxn>
              <a:cxn ang="0">
                <a:pos x="8" y="0"/>
              </a:cxn>
              <a:cxn ang="0">
                <a:pos x="6" y="0"/>
              </a:cxn>
              <a:cxn ang="0">
                <a:pos x="2" y="0"/>
              </a:cxn>
              <a:cxn ang="0">
                <a:pos x="0" y="16"/>
              </a:cxn>
              <a:cxn ang="0">
                <a:pos x="2" y="16"/>
              </a:cxn>
              <a:cxn ang="0">
                <a:pos x="0" y="14"/>
              </a:cxn>
            </a:cxnLst>
            <a:rect l="0" t="0" r="r" b="b"/>
            <a:pathLst>
              <a:path w="17" h="17">
                <a:moveTo>
                  <a:pt x="0" y="14"/>
                </a:moveTo>
                <a:lnTo>
                  <a:pt x="2" y="16"/>
                </a:lnTo>
                <a:lnTo>
                  <a:pt x="6" y="16"/>
                </a:lnTo>
                <a:lnTo>
                  <a:pt x="8" y="16"/>
                </a:lnTo>
                <a:lnTo>
                  <a:pt x="12" y="16"/>
                </a:lnTo>
                <a:lnTo>
                  <a:pt x="16" y="16"/>
                </a:lnTo>
                <a:lnTo>
                  <a:pt x="16" y="0"/>
                </a:lnTo>
                <a:lnTo>
                  <a:pt x="12" y="0"/>
                </a:lnTo>
                <a:lnTo>
                  <a:pt x="8" y="0"/>
                </a:lnTo>
                <a:lnTo>
                  <a:pt x="6" y="0"/>
                </a:lnTo>
                <a:lnTo>
                  <a:pt x="2" y="0"/>
                </a:lnTo>
                <a:lnTo>
                  <a:pt x="0" y="16"/>
                </a:lnTo>
                <a:lnTo>
                  <a:pt x="2" y="16"/>
                </a:lnTo>
                <a:lnTo>
                  <a:pt x="0" y="1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7" name="Freeform 549"/>
          <p:cNvSpPr>
            <a:spLocks/>
          </p:cNvSpPr>
          <p:nvPr/>
        </p:nvSpPr>
        <p:spPr bwMode="auto">
          <a:xfrm>
            <a:off x="1862138" y="3703638"/>
            <a:ext cx="38100" cy="25400"/>
          </a:xfrm>
          <a:custGeom>
            <a:avLst/>
            <a:gdLst/>
            <a:ahLst/>
            <a:cxnLst>
              <a:cxn ang="0">
                <a:pos x="8" y="10"/>
              </a:cxn>
              <a:cxn ang="0">
                <a:pos x="4" y="16"/>
              </a:cxn>
              <a:cxn ang="0">
                <a:pos x="6" y="16"/>
              </a:cxn>
              <a:cxn ang="0">
                <a:pos x="8" y="16"/>
              </a:cxn>
              <a:cxn ang="0">
                <a:pos x="11" y="16"/>
              </a:cxn>
              <a:cxn ang="0">
                <a:pos x="13" y="16"/>
              </a:cxn>
              <a:cxn ang="0">
                <a:pos x="16" y="16"/>
              </a:cxn>
              <a:cxn ang="0">
                <a:pos x="18" y="16"/>
              </a:cxn>
              <a:cxn ang="0">
                <a:pos x="21" y="16"/>
              </a:cxn>
              <a:cxn ang="0">
                <a:pos x="23" y="14"/>
              </a:cxn>
              <a:cxn ang="0">
                <a:pos x="24" y="0"/>
              </a:cxn>
              <a:cxn ang="0">
                <a:pos x="21" y="0"/>
              </a:cxn>
              <a:cxn ang="0">
                <a:pos x="18" y="0"/>
              </a:cxn>
              <a:cxn ang="0">
                <a:pos x="16" y="0"/>
              </a:cxn>
              <a:cxn ang="0">
                <a:pos x="13" y="0"/>
              </a:cxn>
              <a:cxn ang="0">
                <a:pos x="11" y="0"/>
              </a:cxn>
              <a:cxn ang="0">
                <a:pos x="8" y="0"/>
              </a:cxn>
              <a:cxn ang="0">
                <a:pos x="6" y="0"/>
              </a:cxn>
              <a:cxn ang="0">
                <a:pos x="4" y="0"/>
              </a:cxn>
              <a:cxn ang="0">
                <a:pos x="0" y="4"/>
              </a:cxn>
              <a:cxn ang="0">
                <a:pos x="4" y="0"/>
              </a:cxn>
              <a:cxn ang="0">
                <a:pos x="1" y="0"/>
              </a:cxn>
              <a:cxn ang="0">
                <a:pos x="0" y="4"/>
              </a:cxn>
              <a:cxn ang="0">
                <a:pos x="8" y="10"/>
              </a:cxn>
            </a:cxnLst>
            <a:rect l="0" t="0" r="r" b="b"/>
            <a:pathLst>
              <a:path w="25" h="17">
                <a:moveTo>
                  <a:pt x="8" y="10"/>
                </a:moveTo>
                <a:lnTo>
                  <a:pt x="4" y="16"/>
                </a:lnTo>
                <a:lnTo>
                  <a:pt x="6" y="16"/>
                </a:lnTo>
                <a:lnTo>
                  <a:pt x="8" y="16"/>
                </a:lnTo>
                <a:lnTo>
                  <a:pt x="11" y="16"/>
                </a:lnTo>
                <a:lnTo>
                  <a:pt x="13" y="16"/>
                </a:lnTo>
                <a:lnTo>
                  <a:pt x="16" y="16"/>
                </a:lnTo>
                <a:lnTo>
                  <a:pt x="18" y="16"/>
                </a:lnTo>
                <a:lnTo>
                  <a:pt x="21" y="16"/>
                </a:lnTo>
                <a:lnTo>
                  <a:pt x="23" y="14"/>
                </a:lnTo>
                <a:lnTo>
                  <a:pt x="24" y="0"/>
                </a:lnTo>
                <a:lnTo>
                  <a:pt x="21" y="0"/>
                </a:lnTo>
                <a:lnTo>
                  <a:pt x="18" y="0"/>
                </a:lnTo>
                <a:lnTo>
                  <a:pt x="16" y="0"/>
                </a:lnTo>
                <a:lnTo>
                  <a:pt x="13" y="0"/>
                </a:lnTo>
                <a:lnTo>
                  <a:pt x="11" y="0"/>
                </a:lnTo>
                <a:lnTo>
                  <a:pt x="8" y="0"/>
                </a:lnTo>
                <a:lnTo>
                  <a:pt x="6" y="0"/>
                </a:lnTo>
                <a:lnTo>
                  <a:pt x="4" y="0"/>
                </a:lnTo>
                <a:lnTo>
                  <a:pt x="0" y="4"/>
                </a:lnTo>
                <a:lnTo>
                  <a:pt x="4" y="0"/>
                </a:lnTo>
                <a:lnTo>
                  <a:pt x="1" y="0"/>
                </a:lnTo>
                <a:lnTo>
                  <a:pt x="0" y="4"/>
                </a:lnTo>
                <a:lnTo>
                  <a:pt x="8"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8" name="Freeform 550"/>
          <p:cNvSpPr>
            <a:spLocks/>
          </p:cNvSpPr>
          <p:nvPr/>
        </p:nvSpPr>
        <p:spPr bwMode="auto">
          <a:xfrm>
            <a:off x="1849438" y="3706813"/>
            <a:ext cx="26987" cy="46037"/>
          </a:xfrm>
          <a:custGeom>
            <a:avLst/>
            <a:gdLst/>
            <a:ahLst/>
            <a:cxnLst>
              <a:cxn ang="0">
                <a:pos x="8" y="30"/>
              </a:cxn>
              <a:cxn ang="0">
                <a:pos x="8" y="26"/>
              </a:cxn>
              <a:cxn ang="0">
                <a:pos x="10" y="23"/>
              </a:cxn>
              <a:cxn ang="0">
                <a:pos x="11" y="19"/>
              </a:cxn>
              <a:cxn ang="0">
                <a:pos x="12" y="16"/>
              </a:cxn>
              <a:cxn ang="0">
                <a:pos x="12" y="12"/>
              </a:cxn>
              <a:cxn ang="0">
                <a:pos x="14" y="9"/>
              </a:cxn>
              <a:cxn ang="0">
                <a:pos x="15" y="6"/>
              </a:cxn>
              <a:cxn ang="0">
                <a:pos x="17" y="3"/>
              </a:cxn>
              <a:cxn ang="0">
                <a:pos x="8" y="0"/>
              </a:cxn>
              <a:cxn ang="0">
                <a:pos x="8" y="3"/>
              </a:cxn>
              <a:cxn ang="0">
                <a:pos x="6" y="7"/>
              </a:cxn>
              <a:cxn ang="0">
                <a:pos x="5" y="10"/>
              </a:cxn>
              <a:cxn ang="0">
                <a:pos x="4" y="14"/>
              </a:cxn>
              <a:cxn ang="0">
                <a:pos x="3" y="17"/>
              </a:cxn>
              <a:cxn ang="0">
                <a:pos x="2" y="21"/>
              </a:cxn>
              <a:cxn ang="0">
                <a:pos x="0" y="24"/>
              </a:cxn>
              <a:cxn ang="0">
                <a:pos x="0" y="27"/>
              </a:cxn>
              <a:cxn ang="0">
                <a:pos x="8" y="30"/>
              </a:cxn>
              <a:cxn ang="0">
                <a:pos x="8" y="30"/>
              </a:cxn>
            </a:cxnLst>
            <a:rect l="0" t="0" r="r" b="b"/>
            <a:pathLst>
              <a:path w="18" h="31">
                <a:moveTo>
                  <a:pt x="8" y="30"/>
                </a:moveTo>
                <a:lnTo>
                  <a:pt x="8" y="26"/>
                </a:lnTo>
                <a:lnTo>
                  <a:pt x="10" y="23"/>
                </a:lnTo>
                <a:lnTo>
                  <a:pt x="11" y="19"/>
                </a:lnTo>
                <a:lnTo>
                  <a:pt x="12" y="16"/>
                </a:lnTo>
                <a:lnTo>
                  <a:pt x="12" y="12"/>
                </a:lnTo>
                <a:lnTo>
                  <a:pt x="14" y="9"/>
                </a:lnTo>
                <a:lnTo>
                  <a:pt x="15" y="6"/>
                </a:lnTo>
                <a:lnTo>
                  <a:pt x="17" y="3"/>
                </a:lnTo>
                <a:lnTo>
                  <a:pt x="8" y="0"/>
                </a:lnTo>
                <a:lnTo>
                  <a:pt x="8" y="3"/>
                </a:lnTo>
                <a:lnTo>
                  <a:pt x="6" y="7"/>
                </a:lnTo>
                <a:lnTo>
                  <a:pt x="5" y="10"/>
                </a:lnTo>
                <a:lnTo>
                  <a:pt x="4" y="14"/>
                </a:lnTo>
                <a:lnTo>
                  <a:pt x="3" y="17"/>
                </a:lnTo>
                <a:lnTo>
                  <a:pt x="2" y="21"/>
                </a:lnTo>
                <a:lnTo>
                  <a:pt x="0" y="24"/>
                </a:lnTo>
                <a:lnTo>
                  <a:pt x="0" y="27"/>
                </a:lnTo>
                <a:lnTo>
                  <a:pt x="8" y="30"/>
                </a:lnTo>
                <a:lnTo>
                  <a:pt x="8" y="3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39" name="Freeform 551"/>
          <p:cNvSpPr>
            <a:spLocks/>
          </p:cNvSpPr>
          <p:nvPr/>
        </p:nvSpPr>
        <p:spPr bwMode="auto">
          <a:xfrm>
            <a:off x="1835150" y="3746500"/>
            <a:ext cx="26988" cy="52388"/>
          </a:xfrm>
          <a:custGeom>
            <a:avLst/>
            <a:gdLst/>
            <a:ahLst/>
            <a:cxnLst>
              <a:cxn ang="0">
                <a:pos x="4" y="25"/>
              </a:cxn>
              <a:cxn ang="0">
                <a:pos x="8" y="30"/>
              </a:cxn>
              <a:cxn ang="0">
                <a:pos x="9" y="26"/>
              </a:cxn>
              <a:cxn ang="0">
                <a:pos x="10" y="23"/>
              </a:cxn>
              <a:cxn ang="0">
                <a:pos x="11" y="20"/>
              </a:cxn>
              <a:cxn ang="0">
                <a:pos x="12" y="16"/>
              </a:cxn>
              <a:cxn ang="0">
                <a:pos x="13" y="13"/>
              </a:cxn>
              <a:cxn ang="0">
                <a:pos x="14" y="9"/>
              </a:cxn>
              <a:cxn ang="0">
                <a:pos x="16" y="6"/>
              </a:cxn>
              <a:cxn ang="0">
                <a:pos x="17" y="2"/>
              </a:cxn>
              <a:cxn ang="0">
                <a:pos x="9" y="0"/>
              </a:cxn>
              <a:cxn ang="0">
                <a:pos x="8" y="3"/>
              </a:cxn>
              <a:cxn ang="0">
                <a:pos x="6" y="7"/>
              </a:cxn>
              <a:cxn ang="0">
                <a:pos x="6" y="11"/>
              </a:cxn>
              <a:cxn ang="0">
                <a:pos x="4" y="14"/>
              </a:cxn>
              <a:cxn ang="0">
                <a:pos x="3" y="18"/>
              </a:cxn>
              <a:cxn ang="0">
                <a:pos x="3" y="21"/>
              </a:cxn>
              <a:cxn ang="0">
                <a:pos x="1" y="25"/>
              </a:cxn>
              <a:cxn ang="0">
                <a:pos x="0" y="28"/>
              </a:cxn>
              <a:cxn ang="0">
                <a:pos x="4" y="34"/>
              </a:cxn>
              <a:cxn ang="0">
                <a:pos x="0" y="28"/>
              </a:cxn>
              <a:cxn ang="0">
                <a:pos x="0" y="33"/>
              </a:cxn>
              <a:cxn ang="0">
                <a:pos x="4" y="34"/>
              </a:cxn>
              <a:cxn ang="0">
                <a:pos x="4" y="25"/>
              </a:cxn>
            </a:cxnLst>
            <a:rect l="0" t="0" r="r" b="b"/>
            <a:pathLst>
              <a:path w="18" h="35">
                <a:moveTo>
                  <a:pt x="4" y="25"/>
                </a:moveTo>
                <a:lnTo>
                  <a:pt x="8" y="30"/>
                </a:lnTo>
                <a:lnTo>
                  <a:pt x="9" y="26"/>
                </a:lnTo>
                <a:lnTo>
                  <a:pt x="10" y="23"/>
                </a:lnTo>
                <a:lnTo>
                  <a:pt x="11" y="20"/>
                </a:lnTo>
                <a:lnTo>
                  <a:pt x="12" y="16"/>
                </a:lnTo>
                <a:lnTo>
                  <a:pt x="13" y="13"/>
                </a:lnTo>
                <a:lnTo>
                  <a:pt x="14" y="9"/>
                </a:lnTo>
                <a:lnTo>
                  <a:pt x="16" y="6"/>
                </a:lnTo>
                <a:lnTo>
                  <a:pt x="17" y="2"/>
                </a:lnTo>
                <a:lnTo>
                  <a:pt x="9" y="0"/>
                </a:lnTo>
                <a:lnTo>
                  <a:pt x="8" y="3"/>
                </a:lnTo>
                <a:lnTo>
                  <a:pt x="6" y="7"/>
                </a:lnTo>
                <a:lnTo>
                  <a:pt x="6" y="11"/>
                </a:lnTo>
                <a:lnTo>
                  <a:pt x="4" y="14"/>
                </a:lnTo>
                <a:lnTo>
                  <a:pt x="3" y="18"/>
                </a:lnTo>
                <a:lnTo>
                  <a:pt x="3" y="21"/>
                </a:lnTo>
                <a:lnTo>
                  <a:pt x="1" y="25"/>
                </a:lnTo>
                <a:lnTo>
                  <a:pt x="0" y="28"/>
                </a:lnTo>
                <a:lnTo>
                  <a:pt x="4" y="34"/>
                </a:lnTo>
                <a:lnTo>
                  <a:pt x="0" y="28"/>
                </a:lnTo>
                <a:lnTo>
                  <a:pt x="0" y="33"/>
                </a:lnTo>
                <a:lnTo>
                  <a:pt x="4" y="34"/>
                </a:lnTo>
                <a:lnTo>
                  <a:pt x="4" y="2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0" name="Freeform 552"/>
          <p:cNvSpPr>
            <a:spLocks/>
          </p:cNvSpPr>
          <p:nvPr/>
        </p:nvSpPr>
        <p:spPr bwMode="auto">
          <a:xfrm>
            <a:off x="1841500" y="3784600"/>
            <a:ext cx="25400" cy="25400"/>
          </a:xfrm>
          <a:custGeom>
            <a:avLst/>
            <a:gdLst/>
            <a:ahLst/>
            <a:cxnLst>
              <a:cxn ang="0">
                <a:pos x="16" y="0"/>
              </a:cxn>
              <a:cxn ang="0">
                <a:pos x="12" y="0"/>
              </a:cxn>
              <a:cxn ang="0">
                <a:pos x="8" y="0"/>
              </a:cxn>
              <a:cxn ang="0">
                <a:pos x="5" y="0"/>
              </a:cxn>
              <a:cxn ang="0">
                <a:pos x="0" y="0"/>
              </a:cxn>
              <a:cxn ang="0">
                <a:pos x="0" y="16"/>
              </a:cxn>
              <a:cxn ang="0">
                <a:pos x="5" y="16"/>
              </a:cxn>
              <a:cxn ang="0">
                <a:pos x="8" y="16"/>
              </a:cxn>
              <a:cxn ang="0">
                <a:pos x="12" y="16"/>
              </a:cxn>
              <a:cxn ang="0">
                <a:pos x="16" y="16"/>
              </a:cxn>
              <a:cxn ang="0">
                <a:pos x="16" y="0"/>
              </a:cxn>
            </a:cxnLst>
            <a:rect l="0" t="0" r="r" b="b"/>
            <a:pathLst>
              <a:path w="17" h="17">
                <a:moveTo>
                  <a:pt x="16" y="0"/>
                </a:moveTo>
                <a:lnTo>
                  <a:pt x="12" y="0"/>
                </a:lnTo>
                <a:lnTo>
                  <a:pt x="8" y="0"/>
                </a:lnTo>
                <a:lnTo>
                  <a:pt x="5" y="0"/>
                </a:lnTo>
                <a:lnTo>
                  <a:pt x="0" y="0"/>
                </a:lnTo>
                <a:lnTo>
                  <a:pt x="0" y="16"/>
                </a:lnTo>
                <a:lnTo>
                  <a:pt x="5" y="16"/>
                </a:lnTo>
                <a:lnTo>
                  <a:pt x="8" y="16"/>
                </a:lnTo>
                <a:lnTo>
                  <a:pt x="12"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1" name="Freeform 553"/>
          <p:cNvSpPr>
            <a:spLocks/>
          </p:cNvSpPr>
          <p:nvPr/>
        </p:nvSpPr>
        <p:spPr bwMode="auto">
          <a:xfrm>
            <a:off x="1852613" y="3784600"/>
            <a:ext cx="26987" cy="25400"/>
          </a:xfrm>
          <a:custGeom>
            <a:avLst/>
            <a:gdLst/>
            <a:ahLst/>
            <a:cxnLst>
              <a:cxn ang="0">
                <a:pos x="17" y="7"/>
              </a:cxn>
              <a:cxn ang="0">
                <a:pos x="12" y="0"/>
              </a:cxn>
              <a:cxn ang="0">
                <a:pos x="10" y="0"/>
              </a:cxn>
              <a:cxn ang="0">
                <a:pos x="9" y="0"/>
              </a:cxn>
              <a:cxn ang="0">
                <a:pos x="8" y="0"/>
              </a:cxn>
              <a:cxn ang="0">
                <a:pos x="6" y="0"/>
              </a:cxn>
              <a:cxn ang="0">
                <a:pos x="4" y="0"/>
              </a:cxn>
              <a:cxn ang="0">
                <a:pos x="3" y="0"/>
              </a:cxn>
              <a:cxn ang="0">
                <a:pos x="1" y="0"/>
              </a:cxn>
              <a:cxn ang="0">
                <a:pos x="0" y="0"/>
              </a:cxn>
              <a:cxn ang="0">
                <a:pos x="0" y="16"/>
              </a:cxn>
              <a:cxn ang="0">
                <a:pos x="1" y="16"/>
              </a:cxn>
              <a:cxn ang="0">
                <a:pos x="3" y="16"/>
              </a:cxn>
              <a:cxn ang="0">
                <a:pos x="4" y="16"/>
              </a:cxn>
              <a:cxn ang="0">
                <a:pos x="6" y="16"/>
              </a:cxn>
              <a:cxn ang="0">
                <a:pos x="8" y="16"/>
              </a:cxn>
              <a:cxn ang="0">
                <a:pos x="9" y="16"/>
              </a:cxn>
              <a:cxn ang="0">
                <a:pos x="10" y="16"/>
              </a:cxn>
              <a:cxn ang="0">
                <a:pos x="12" y="16"/>
              </a:cxn>
              <a:cxn ang="0">
                <a:pos x="8" y="7"/>
              </a:cxn>
              <a:cxn ang="0">
                <a:pos x="17" y="7"/>
              </a:cxn>
              <a:cxn ang="0">
                <a:pos x="17" y="0"/>
              </a:cxn>
              <a:cxn ang="0">
                <a:pos x="12" y="0"/>
              </a:cxn>
              <a:cxn ang="0">
                <a:pos x="17" y="7"/>
              </a:cxn>
            </a:cxnLst>
            <a:rect l="0" t="0" r="r" b="b"/>
            <a:pathLst>
              <a:path w="18" h="17">
                <a:moveTo>
                  <a:pt x="17" y="7"/>
                </a:moveTo>
                <a:lnTo>
                  <a:pt x="12" y="0"/>
                </a:lnTo>
                <a:lnTo>
                  <a:pt x="10" y="0"/>
                </a:lnTo>
                <a:lnTo>
                  <a:pt x="9" y="0"/>
                </a:lnTo>
                <a:lnTo>
                  <a:pt x="8" y="0"/>
                </a:lnTo>
                <a:lnTo>
                  <a:pt x="6" y="0"/>
                </a:lnTo>
                <a:lnTo>
                  <a:pt x="4" y="0"/>
                </a:lnTo>
                <a:lnTo>
                  <a:pt x="3" y="0"/>
                </a:lnTo>
                <a:lnTo>
                  <a:pt x="1" y="0"/>
                </a:lnTo>
                <a:lnTo>
                  <a:pt x="0" y="0"/>
                </a:lnTo>
                <a:lnTo>
                  <a:pt x="0" y="16"/>
                </a:lnTo>
                <a:lnTo>
                  <a:pt x="1" y="16"/>
                </a:lnTo>
                <a:lnTo>
                  <a:pt x="3" y="16"/>
                </a:lnTo>
                <a:lnTo>
                  <a:pt x="4" y="16"/>
                </a:lnTo>
                <a:lnTo>
                  <a:pt x="6" y="16"/>
                </a:lnTo>
                <a:lnTo>
                  <a:pt x="8" y="16"/>
                </a:lnTo>
                <a:lnTo>
                  <a:pt x="9" y="16"/>
                </a:lnTo>
                <a:lnTo>
                  <a:pt x="10" y="16"/>
                </a:lnTo>
                <a:lnTo>
                  <a:pt x="12" y="16"/>
                </a:lnTo>
                <a:lnTo>
                  <a:pt x="8" y="7"/>
                </a:lnTo>
                <a:lnTo>
                  <a:pt x="17" y="7"/>
                </a:lnTo>
                <a:lnTo>
                  <a:pt x="17" y="0"/>
                </a:lnTo>
                <a:lnTo>
                  <a:pt x="12" y="0"/>
                </a:lnTo>
                <a:lnTo>
                  <a:pt x="17" y="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2" name="Freeform 554"/>
          <p:cNvSpPr>
            <a:spLocks/>
          </p:cNvSpPr>
          <p:nvPr/>
        </p:nvSpPr>
        <p:spPr bwMode="auto">
          <a:xfrm>
            <a:off x="1863725" y="3790950"/>
            <a:ext cx="25400"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3" name="Line 555"/>
          <p:cNvSpPr>
            <a:spLocks noChangeShapeType="1"/>
          </p:cNvSpPr>
          <p:nvPr/>
        </p:nvSpPr>
        <p:spPr bwMode="auto">
          <a:xfrm>
            <a:off x="1852613" y="3790950"/>
            <a:ext cx="19050"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4" name="Freeform 556"/>
          <p:cNvSpPr>
            <a:spLocks/>
          </p:cNvSpPr>
          <p:nvPr/>
        </p:nvSpPr>
        <p:spPr bwMode="auto">
          <a:xfrm>
            <a:off x="2101850" y="3702050"/>
            <a:ext cx="130175" cy="82550"/>
          </a:xfrm>
          <a:custGeom>
            <a:avLst/>
            <a:gdLst/>
            <a:ahLst/>
            <a:cxnLst>
              <a:cxn ang="0">
                <a:pos x="19" y="0"/>
              </a:cxn>
              <a:cxn ang="0">
                <a:pos x="24" y="0"/>
              </a:cxn>
              <a:cxn ang="0">
                <a:pos x="29" y="0"/>
              </a:cxn>
              <a:cxn ang="0">
                <a:pos x="34" y="0"/>
              </a:cxn>
              <a:cxn ang="0">
                <a:pos x="38" y="0"/>
              </a:cxn>
              <a:cxn ang="0">
                <a:pos x="41" y="0"/>
              </a:cxn>
              <a:cxn ang="0">
                <a:pos x="44" y="0"/>
              </a:cxn>
              <a:cxn ang="0">
                <a:pos x="47" y="0"/>
              </a:cxn>
              <a:cxn ang="0">
                <a:pos x="52" y="0"/>
              </a:cxn>
              <a:cxn ang="0">
                <a:pos x="57" y="0"/>
              </a:cxn>
              <a:cxn ang="0">
                <a:pos x="62" y="0"/>
              </a:cxn>
              <a:cxn ang="0">
                <a:pos x="67" y="0"/>
              </a:cxn>
              <a:cxn ang="0">
                <a:pos x="70" y="6"/>
              </a:cxn>
              <a:cxn ang="0">
                <a:pos x="72" y="13"/>
              </a:cxn>
              <a:cxn ang="0">
                <a:pos x="74" y="20"/>
              </a:cxn>
              <a:cxn ang="0">
                <a:pos x="77" y="27"/>
              </a:cxn>
              <a:cxn ang="0">
                <a:pos x="79" y="33"/>
              </a:cxn>
              <a:cxn ang="0">
                <a:pos x="81" y="40"/>
              </a:cxn>
              <a:cxn ang="0">
                <a:pos x="83" y="47"/>
              </a:cxn>
              <a:cxn ang="0">
                <a:pos x="86" y="54"/>
              </a:cxn>
              <a:cxn ang="0">
                <a:pos x="81" y="54"/>
              </a:cxn>
              <a:cxn ang="0">
                <a:pos x="77" y="54"/>
              </a:cxn>
              <a:cxn ang="0">
                <a:pos x="74" y="54"/>
              </a:cxn>
              <a:cxn ang="0">
                <a:pos x="71" y="54"/>
              </a:cxn>
              <a:cxn ang="0">
                <a:pos x="67" y="54"/>
              </a:cxn>
              <a:cxn ang="0">
                <a:pos x="64" y="54"/>
              </a:cxn>
              <a:cxn ang="0">
                <a:pos x="61" y="54"/>
              </a:cxn>
              <a:cxn ang="0">
                <a:pos x="58" y="54"/>
              </a:cxn>
              <a:cxn ang="0">
                <a:pos x="55" y="54"/>
              </a:cxn>
              <a:cxn ang="0">
                <a:pos x="52" y="54"/>
              </a:cxn>
              <a:cxn ang="0">
                <a:pos x="48" y="54"/>
              </a:cxn>
              <a:cxn ang="0">
                <a:pos x="43" y="54"/>
              </a:cxn>
              <a:cxn ang="0">
                <a:pos x="37" y="54"/>
              </a:cxn>
              <a:cxn ang="0">
                <a:pos x="32" y="54"/>
              </a:cxn>
              <a:cxn ang="0">
                <a:pos x="29" y="54"/>
              </a:cxn>
              <a:cxn ang="0">
                <a:pos x="26" y="54"/>
              </a:cxn>
              <a:cxn ang="0">
                <a:pos x="22" y="54"/>
              </a:cxn>
              <a:cxn ang="0">
                <a:pos x="19" y="54"/>
              </a:cxn>
              <a:cxn ang="0">
                <a:pos x="16" y="54"/>
              </a:cxn>
              <a:cxn ang="0">
                <a:pos x="13" y="54"/>
              </a:cxn>
              <a:cxn ang="0">
                <a:pos x="10" y="54"/>
              </a:cxn>
              <a:cxn ang="0">
                <a:pos x="7" y="54"/>
              </a:cxn>
              <a:cxn ang="0">
                <a:pos x="3" y="54"/>
              </a:cxn>
              <a:cxn ang="0">
                <a:pos x="0" y="54"/>
              </a:cxn>
              <a:cxn ang="0">
                <a:pos x="2" y="47"/>
              </a:cxn>
              <a:cxn ang="0">
                <a:pos x="4" y="40"/>
              </a:cxn>
              <a:cxn ang="0">
                <a:pos x="6" y="33"/>
              </a:cxn>
              <a:cxn ang="0">
                <a:pos x="8" y="27"/>
              </a:cxn>
              <a:cxn ang="0">
                <a:pos x="11" y="20"/>
              </a:cxn>
              <a:cxn ang="0">
                <a:pos x="12" y="13"/>
              </a:cxn>
              <a:cxn ang="0">
                <a:pos x="14" y="6"/>
              </a:cxn>
              <a:cxn ang="0">
                <a:pos x="17" y="0"/>
              </a:cxn>
            </a:cxnLst>
            <a:rect l="0" t="0" r="r" b="b"/>
            <a:pathLst>
              <a:path w="87" h="55">
                <a:moveTo>
                  <a:pt x="17" y="0"/>
                </a:moveTo>
                <a:lnTo>
                  <a:pt x="19" y="0"/>
                </a:lnTo>
                <a:lnTo>
                  <a:pt x="22" y="0"/>
                </a:lnTo>
                <a:lnTo>
                  <a:pt x="24" y="0"/>
                </a:lnTo>
                <a:lnTo>
                  <a:pt x="26" y="0"/>
                </a:lnTo>
                <a:lnTo>
                  <a:pt x="29" y="0"/>
                </a:lnTo>
                <a:lnTo>
                  <a:pt x="31" y="0"/>
                </a:lnTo>
                <a:lnTo>
                  <a:pt x="34" y="0"/>
                </a:lnTo>
                <a:lnTo>
                  <a:pt x="37" y="0"/>
                </a:lnTo>
                <a:lnTo>
                  <a:pt x="38" y="0"/>
                </a:lnTo>
                <a:lnTo>
                  <a:pt x="40" y="0"/>
                </a:lnTo>
                <a:lnTo>
                  <a:pt x="41" y="0"/>
                </a:lnTo>
                <a:lnTo>
                  <a:pt x="42" y="0"/>
                </a:lnTo>
                <a:lnTo>
                  <a:pt x="44" y="0"/>
                </a:lnTo>
                <a:lnTo>
                  <a:pt x="46" y="0"/>
                </a:lnTo>
                <a:lnTo>
                  <a:pt x="47" y="0"/>
                </a:lnTo>
                <a:lnTo>
                  <a:pt x="49" y="0"/>
                </a:lnTo>
                <a:lnTo>
                  <a:pt x="52" y="0"/>
                </a:lnTo>
                <a:lnTo>
                  <a:pt x="54" y="0"/>
                </a:lnTo>
                <a:lnTo>
                  <a:pt x="57" y="0"/>
                </a:lnTo>
                <a:lnTo>
                  <a:pt x="59" y="0"/>
                </a:lnTo>
                <a:lnTo>
                  <a:pt x="62" y="0"/>
                </a:lnTo>
                <a:lnTo>
                  <a:pt x="64" y="0"/>
                </a:lnTo>
                <a:lnTo>
                  <a:pt x="67" y="0"/>
                </a:lnTo>
                <a:lnTo>
                  <a:pt x="68" y="3"/>
                </a:lnTo>
                <a:lnTo>
                  <a:pt x="70" y="6"/>
                </a:lnTo>
                <a:lnTo>
                  <a:pt x="71" y="10"/>
                </a:lnTo>
                <a:lnTo>
                  <a:pt x="72" y="13"/>
                </a:lnTo>
                <a:lnTo>
                  <a:pt x="73" y="17"/>
                </a:lnTo>
                <a:lnTo>
                  <a:pt x="74" y="20"/>
                </a:lnTo>
                <a:lnTo>
                  <a:pt x="75" y="23"/>
                </a:lnTo>
                <a:lnTo>
                  <a:pt x="77" y="27"/>
                </a:lnTo>
                <a:lnTo>
                  <a:pt x="78" y="30"/>
                </a:lnTo>
                <a:lnTo>
                  <a:pt x="79" y="33"/>
                </a:lnTo>
                <a:lnTo>
                  <a:pt x="80" y="37"/>
                </a:lnTo>
                <a:lnTo>
                  <a:pt x="81" y="40"/>
                </a:lnTo>
                <a:lnTo>
                  <a:pt x="82" y="43"/>
                </a:lnTo>
                <a:lnTo>
                  <a:pt x="83" y="47"/>
                </a:lnTo>
                <a:lnTo>
                  <a:pt x="85" y="50"/>
                </a:lnTo>
                <a:lnTo>
                  <a:pt x="86" y="54"/>
                </a:lnTo>
                <a:lnTo>
                  <a:pt x="83" y="54"/>
                </a:lnTo>
                <a:lnTo>
                  <a:pt x="81" y="54"/>
                </a:lnTo>
                <a:lnTo>
                  <a:pt x="79" y="54"/>
                </a:lnTo>
                <a:lnTo>
                  <a:pt x="77" y="54"/>
                </a:lnTo>
                <a:lnTo>
                  <a:pt x="75" y="54"/>
                </a:lnTo>
                <a:lnTo>
                  <a:pt x="74" y="54"/>
                </a:lnTo>
                <a:lnTo>
                  <a:pt x="72" y="54"/>
                </a:lnTo>
                <a:lnTo>
                  <a:pt x="71" y="54"/>
                </a:lnTo>
                <a:lnTo>
                  <a:pt x="69" y="54"/>
                </a:lnTo>
                <a:lnTo>
                  <a:pt x="67" y="54"/>
                </a:lnTo>
                <a:lnTo>
                  <a:pt x="66" y="54"/>
                </a:lnTo>
                <a:lnTo>
                  <a:pt x="64" y="54"/>
                </a:lnTo>
                <a:lnTo>
                  <a:pt x="63" y="54"/>
                </a:lnTo>
                <a:lnTo>
                  <a:pt x="61" y="54"/>
                </a:lnTo>
                <a:lnTo>
                  <a:pt x="59" y="54"/>
                </a:lnTo>
                <a:lnTo>
                  <a:pt x="58" y="54"/>
                </a:lnTo>
                <a:lnTo>
                  <a:pt x="56" y="54"/>
                </a:lnTo>
                <a:lnTo>
                  <a:pt x="55" y="54"/>
                </a:lnTo>
                <a:lnTo>
                  <a:pt x="53" y="54"/>
                </a:lnTo>
                <a:lnTo>
                  <a:pt x="52" y="54"/>
                </a:lnTo>
                <a:lnTo>
                  <a:pt x="50" y="54"/>
                </a:lnTo>
                <a:lnTo>
                  <a:pt x="48" y="54"/>
                </a:lnTo>
                <a:lnTo>
                  <a:pt x="45" y="54"/>
                </a:lnTo>
                <a:lnTo>
                  <a:pt x="43" y="54"/>
                </a:lnTo>
                <a:lnTo>
                  <a:pt x="41" y="54"/>
                </a:lnTo>
                <a:lnTo>
                  <a:pt x="37" y="54"/>
                </a:lnTo>
                <a:lnTo>
                  <a:pt x="35" y="54"/>
                </a:lnTo>
                <a:lnTo>
                  <a:pt x="32" y="54"/>
                </a:lnTo>
                <a:lnTo>
                  <a:pt x="30" y="54"/>
                </a:lnTo>
                <a:lnTo>
                  <a:pt x="29" y="54"/>
                </a:lnTo>
                <a:lnTo>
                  <a:pt x="27" y="54"/>
                </a:lnTo>
                <a:lnTo>
                  <a:pt x="26" y="54"/>
                </a:lnTo>
                <a:lnTo>
                  <a:pt x="24" y="54"/>
                </a:lnTo>
                <a:lnTo>
                  <a:pt x="22" y="54"/>
                </a:lnTo>
                <a:lnTo>
                  <a:pt x="21" y="54"/>
                </a:lnTo>
                <a:lnTo>
                  <a:pt x="19" y="54"/>
                </a:lnTo>
                <a:lnTo>
                  <a:pt x="18" y="54"/>
                </a:lnTo>
                <a:lnTo>
                  <a:pt x="16" y="54"/>
                </a:lnTo>
                <a:lnTo>
                  <a:pt x="14" y="54"/>
                </a:lnTo>
                <a:lnTo>
                  <a:pt x="13" y="54"/>
                </a:lnTo>
                <a:lnTo>
                  <a:pt x="11" y="54"/>
                </a:lnTo>
                <a:lnTo>
                  <a:pt x="10" y="54"/>
                </a:lnTo>
                <a:lnTo>
                  <a:pt x="8" y="54"/>
                </a:lnTo>
                <a:lnTo>
                  <a:pt x="7" y="54"/>
                </a:lnTo>
                <a:lnTo>
                  <a:pt x="5" y="54"/>
                </a:lnTo>
                <a:lnTo>
                  <a:pt x="3" y="54"/>
                </a:lnTo>
                <a:lnTo>
                  <a:pt x="1" y="54"/>
                </a:lnTo>
                <a:lnTo>
                  <a:pt x="0" y="54"/>
                </a:lnTo>
                <a:lnTo>
                  <a:pt x="0" y="50"/>
                </a:lnTo>
                <a:lnTo>
                  <a:pt x="2" y="47"/>
                </a:lnTo>
                <a:lnTo>
                  <a:pt x="3" y="43"/>
                </a:lnTo>
                <a:lnTo>
                  <a:pt x="4" y="40"/>
                </a:lnTo>
                <a:lnTo>
                  <a:pt x="5" y="37"/>
                </a:lnTo>
                <a:lnTo>
                  <a:pt x="6" y="33"/>
                </a:lnTo>
                <a:lnTo>
                  <a:pt x="7" y="30"/>
                </a:lnTo>
                <a:lnTo>
                  <a:pt x="8" y="27"/>
                </a:lnTo>
                <a:lnTo>
                  <a:pt x="9" y="23"/>
                </a:lnTo>
                <a:lnTo>
                  <a:pt x="11" y="20"/>
                </a:lnTo>
                <a:lnTo>
                  <a:pt x="11" y="16"/>
                </a:lnTo>
                <a:lnTo>
                  <a:pt x="12" y="13"/>
                </a:lnTo>
                <a:lnTo>
                  <a:pt x="14" y="10"/>
                </a:lnTo>
                <a:lnTo>
                  <a:pt x="14" y="6"/>
                </a:lnTo>
                <a:lnTo>
                  <a:pt x="15" y="3"/>
                </a:lnTo>
                <a:lnTo>
                  <a:pt x="17" y="0"/>
                </a:lnTo>
              </a:path>
            </a:pathLst>
          </a:custGeom>
          <a:solidFill>
            <a:srgbClr val="80808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5" name="Freeform 557"/>
          <p:cNvSpPr>
            <a:spLocks/>
          </p:cNvSpPr>
          <p:nvPr/>
        </p:nvSpPr>
        <p:spPr bwMode="auto">
          <a:xfrm>
            <a:off x="2127250" y="3695700"/>
            <a:ext cx="31750" cy="25400"/>
          </a:xfrm>
          <a:custGeom>
            <a:avLst/>
            <a:gdLst/>
            <a:ahLst/>
            <a:cxnLst>
              <a:cxn ang="0">
                <a:pos x="20" y="0"/>
              </a:cxn>
              <a:cxn ang="0">
                <a:pos x="17" y="0"/>
              </a:cxn>
              <a:cxn ang="0">
                <a:pos x="14" y="0"/>
              </a:cxn>
              <a:cxn ang="0">
                <a:pos x="12" y="0"/>
              </a:cxn>
              <a:cxn ang="0">
                <a:pos x="9" y="0"/>
              </a:cxn>
              <a:cxn ang="0">
                <a:pos x="7" y="0"/>
              </a:cxn>
              <a:cxn ang="0">
                <a:pos x="4" y="0"/>
              </a:cxn>
              <a:cxn ang="0">
                <a:pos x="2" y="0"/>
              </a:cxn>
              <a:cxn ang="0">
                <a:pos x="0" y="0"/>
              </a:cxn>
              <a:cxn ang="0">
                <a:pos x="0" y="16"/>
              </a:cxn>
              <a:cxn ang="0">
                <a:pos x="2" y="16"/>
              </a:cxn>
              <a:cxn ang="0">
                <a:pos x="4" y="16"/>
              </a:cxn>
              <a:cxn ang="0">
                <a:pos x="7" y="16"/>
              </a:cxn>
              <a:cxn ang="0">
                <a:pos x="9" y="16"/>
              </a:cxn>
              <a:cxn ang="0">
                <a:pos x="12" y="16"/>
              </a:cxn>
              <a:cxn ang="0">
                <a:pos x="14" y="16"/>
              </a:cxn>
              <a:cxn ang="0">
                <a:pos x="17" y="16"/>
              </a:cxn>
              <a:cxn ang="0">
                <a:pos x="20" y="16"/>
              </a:cxn>
              <a:cxn ang="0">
                <a:pos x="20" y="0"/>
              </a:cxn>
            </a:cxnLst>
            <a:rect l="0" t="0" r="r" b="b"/>
            <a:pathLst>
              <a:path w="21" h="17">
                <a:moveTo>
                  <a:pt x="20" y="0"/>
                </a:moveTo>
                <a:lnTo>
                  <a:pt x="17" y="0"/>
                </a:lnTo>
                <a:lnTo>
                  <a:pt x="14" y="0"/>
                </a:lnTo>
                <a:lnTo>
                  <a:pt x="12" y="0"/>
                </a:lnTo>
                <a:lnTo>
                  <a:pt x="9" y="0"/>
                </a:lnTo>
                <a:lnTo>
                  <a:pt x="7" y="0"/>
                </a:lnTo>
                <a:lnTo>
                  <a:pt x="4" y="0"/>
                </a:lnTo>
                <a:lnTo>
                  <a:pt x="2" y="0"/>
                </a:lnTo>
                <a:lnTo>
                  <a:pt x="0" y="0"/>
                </a:lnTo>
                <a:lnTo>
                  <a:pt x="0" y="16"/>
                </a:lnTo>
                <a:lnTo>
                  <a:pt x="2" y="16"/>
                </a:lnTo>
                <a:lnTo>
                  <a:pt x="4" y="16"/>
                </a:lnTo>
                <a:lnTo>
                  <a:pt x="7" y="16"/>
                </a:lnTo>
                <a:lnTo>
                  <a:pt x="9" y="16"/>
                </a:lnTo>
                <a:lnTo>
                  <a:pt x="12" y="16"/>
                </a:lnTo>
                <a:lnTo>
                  <a:pt x="14" y="16"/>
                </a:lnTo>
                <a:lnTo>
                  <a:pt x="17" y="16"/>
                </a:lnTo>
                <a:lnTo>
                  <a:pt x="20" y="16"/>
                </a:lnTo>
                <a:lnTo>
                  <a:pt x="20"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6" name="Freeform 558"/>
          <p:cNvSpPr>
            <a:spLocks/>
          </p:cNvSpPr>
          <p:nvPr/>
        </p:nvSpPr>
        <p:spPr bwMode="auto">
          <a:xfrm>
            <a:off x="2157413" y="3695700"/>
            <a:ext cx="25400" cy="25400"/>
          </a:xfrm>
          <a:custGeom>
            <a:avLst/>
            <a:gdLst/>
            <a:ahLst/>
            <a:cxnLst>
              <a:cxn ang="0">
                <a:pos x="16" y="0"/>
              </a:cxn>
              <a:cxn ang="0">
                <a:pos x="13" y="0"/>
              </a:cxn>
              <a:cxn ang="0">
                <a:pos x="9" y="0"/>
              </a:cxn>
              <a:cxn ang="0">
                <a:pos x="4" y="0"/>
              </a:cxn>
              <a:cxn ang="0">
                <a:pos x="0" y="0"/>
              </a:cxn>
              <a:cxn ang="0">
                <a:pos x="0" y="16"/>
              </a:cxn>
              <a:cxn ang="0">
                <a:pos x="4" y="16"/>
              </a:cxn>
              <a:cxn ang="0">
                <a:pos x="9" y="16"/>
              </a:cxn>
              <a:cxn ang="0">
                <a:pos x="13" y="16"/>
              </a:cxn>
              <a:cxn ang="0">
                <a:pos x="16" y="16"/>
              </a:cxn>
              <a:cxn ang="0">
                <a:pos x="16" y="0"/>
              </a:cxn>
            </a:cxnLst>
            <a:rect l="0" t="0" r="r" b="b"/>
            <a:pathLst>
              <a:path w="17" h="17">
                <a:moveTo>
                  <a:pt x="16" y="0"/>
                </a:moveTo>
                <a:lnTo>
                  <a:pt x="13" y="0"/>
                </a:lnTo>
                <a:lnTo>
                  <a:pt x="9" y="0"/>
                </a:lnTo>
                <a:lnTo>
                  <a:pt x="4" y="0"/>
                </a:lnTo>
                <a:lnTo>
                  <a:pt x="0" y="0"/>
                </a:lnTo>
                <a:lnTo>
                  <a:pt x="0" y="16"/>
                </a:lnTo>
                <a:lnTo>
                  <a:pt x="4" y="16"/>
                </a:lnTo>
                <a:lnTo>
                  <a:pt x="9" y="16"/>
                </a:lnTo>
                <a:lnTo>
                  <a:pt x="13"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7" name="Freeform 559"/>
          <p:cNvSpPr>
            <a:spLocks/>
          </p:cNvSpPr>
          <p:nvPr/>
        </p:nvSpPr>
        <p:spPr bwMode="auto">
          <a:xfrm>
            <a:off x="2165350" y="3695700"/>
            <a:ext cx="25400" cy="25400"/>
          </a:xfrm>
          <a:custGeom>
            <a:avLst/>
            <a:gdLst/>
            <a:ahLst/>
            <a:cxnLst>
              <a:cxn ang="0">
                <a:pos x="16" y="0"/>
              </a:cxn>
              <a:cxn ang="0">
                <a:pos x="13" y="0"/>
              </a:cxn>
              <a:cxn ang="0">
                <a:pos x="8" y="0"/>
              </a:cxn>
              <a:cxn ang="0">
                <a:pos x="5" y="0"/>
              </a:cxn>
              <a:cxn ang="0">
                <a:pos x="0" y="0"/>
              </a:cxn>
              <a:cxn ang="0">
                <a:pos x="0" y="16"/>
              </a:cxn>
              <a:cxn ang="0">
                <a:pos x="5" y="16"/>
              </a:cxn>
              <a:cxn ang="0">
                <a:pos x="8" y="16"/>
              </a:cxn>
              <a:cxn ang="0">
                <a:pos x="13" y="16"/>
              </a:cxn>
              <a:cxn ang="0">
                <a:pos x="16" y="16"/>
              </a:cxn>
              <a:cxn ang="0">
                <a:pos x="16" y="0"/>
              </a:cxn>
            </a:cxnLst>
            <a:rect l="0" t="0" r="r" b="b"/>
            <a:pathLst>
              <a:path w="17" h="17">
                <a:moveTo>
                  <a:pt x="16" y="0"/>
                </a:moveTo>
                <a:lnTo>
                  <a:pt x="13" y="0"/>
                </a:lnTo>
                <a:lnTo>
                  <a:pt x="8" y="0"/>
                </a:lnTo>
                <a:lnTo>
                  <a:pt x="5" y="0"/>
                </a:lnTo>
                <a:lnTo>
                  <a:pt x="0" y="0"/>
                </a:lnTo>
                <a:lnTo>
                  <a:pt x="0" y="16"/>
                </a:lnTo>
                <a:lnTo>
                  <a:pt x="5" y="16"/>
                </a:lnTo>
                <a:lnTo>
                  <a:pt x="8" y="16"/>
                </a:lnTo>
                <a:lnTo>
                  <a:pt x="13"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8" name="Freeform 560"/>
          <p:cNvSpPr>
            <a:spLocks/>
          </p:cNvSpPr>
          <p:nvPr/>
        </p:nvSpPr>
        <p:spPr bwMode="auto">
          <a:xfrm>
            <a:off x="2171700" y="3695700"/>
            <a:ext cx="39688" cy="25400"/>
          </a:xfrm>
          <a:custGeom>
            <a:avLst/>
            <a:gdLst/>
            <a:ahLst/>
            <a:cxnLst>
              <a:cxn ang="0">
                <a:pos x="25" y="4"/>
              </a:cxn>
              <a:cxn ang="0">
                <a:pos x="20" y="0"/>
              </a:cxn>
              <a:cxn ang="0">
                <a:pos x="17" y="0"/>
              </a:cxn>
              <a:cxn ang="0">
                <a:pos x="15" y="0"/>
              </a:cxn>
              <a:cxn ang="0">
                <a:pos x="12" y="0"/>
              </a:cxn>
              <a:cxn ang="0">
                <a:pos x="10" y="0"/>
              </a:cxn>
              <a:cxn ang="0">
                <a:pos x="7" y="0"/>
              </a:cxn>
              <a:cxn ang="0">
                <a:pos x="4" y="0"/>
              </a:cxn>
              <a:cxn ang="0">
                <a:pos x="2" y="0"/>
              </a:cxn>
              <a:cxn ang="0">
                <a:pos x="0" y="0"/>
              </a:cxn>
              <a:cxn ang="0">
                <a:pos x="0" y="16"/>
              </a:cxn>
              <a:cxn ang="0">
                <a:pos x="2" y="16"/>
              </a:cxn>
              <a:cxn ang="0">
                <a:pos x="4" y="16"/>
              </a:cxn>
              <a:cxn ang="0">
                <a:pos x="7" y="16"/>
              </a:cxn>
              <a:cxn ang="0">
                <a:pos x="10" y="16"/>
              </a:cxn>
              <a:cxn ang="0">
                <a:pos x="12" y="16"/>
              </a:cxn>
              <a:cxn ang="0">
                <a:pos x="15" y="16"/>
              </a:cxn>
              <a:cxn ang="0">
                <a:pos x="17" y="16"/>
              </a:cxn>
              <a:cxn ang="0">
                <a:pos x="20" y="16"/>
              </a:cxn>
              <a:cxn ang="0">
                <a:pos x="16" y="9"/>
              </a:cxn>
              <a:cxn ang="0">
                <a:pos x="25" y="4"/>
              </a:cxn>
              <a:cxn ang="0">
                <a:pos x="24" y="0"/>
              </a:cxn>
              <a:cxn ang="0">
                <a:pos x="20" y="0"/>
              </a:cxn>
              <a:cxn ang="0">
                <a:pos x="25" y="4"/>
              </a:cxn>
            </a:cxnLst>
            <a:rect l="0" t="0" r="r" b="b"/>
            <a:pathLst>
              <a:path w="26" h="17">
                <a:moveTo>
                  <a:pt x="25" y="4"/>
                </a:moveTo>
                <a:lnTo>
                  <a:pt x="20" y="0"/>
                </a:lnTo>
                <a:lnTo>
                  <a:pt x="17" y="0"/>
                </a:lnTo>
                <a:lnTo>
                  <a:pt x="15" y="0"/>
                </a:lnTo>
                <a:lnTo>
                  <a:pt x="12" y="0"/>
                </a:lnTo>
                <a:lnTo>
                  <a:pt x="10" y="0"/>
                </a:lnTo>
                <a:lnTo>
                  <a:pt x="7" y="0"/>
                </a:lnTo>
                <a:lnTo>
                  <a:pt x="4" y="0"/>
                </a:lnTo>
                <a:lnTo>
                  <a:pt x="2" y="0"/>
                </a:lnTo>
                <a:lnTo>
                  <a:pt x="0" y="0"/>
                </a:lnTo>
                <a:lnTo>
                  <a:pt x="0" y="16"/>
                </a:lnTo>
                <a:lnTo>
                  <a:pt x="2" y="16"/>
                </a:lnTo>
                <a:lnTo>
                  <a:pt x="4" y="16"/>
                </a:lnTo>
                <a:lnTo>
                  <a:pt x="7" y="16"/>
                </a:lnTo>
                <a:lnTo>
                  <a:pt x="10" y="16"/>
                </a:lnTo>
                <a:lnTo>
                  <a:pt x="12" y="16"/>
                </a:lnTo>
                <a:lnTo>
                  <a:pt x="15" y="16"/>
                </a:lnTo>
                <a:lnTo>
                  <a:pt x="17" y="16"/>
                </a:lnTo>
                <a:lnTo>
                  <a:pt x="20" y="16"/>
                </a:lnTo>
                <a:lnTo>
                  <a:pt x="16" y="9"/>
                </a:lnTo>
                <a:lnTo>
                  <a:pt x="25" y="4"/>
                </a:lnTo>
                <a:lnTo>
                  <a:pt x="24" y="0"/>
                </a:lnTo>
                <a:lnTo>
                  <a:pt x="20" y="0"/>
                </a:lnTo>
                <a:lnTo>
                  <a:pt x="25" y="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49" name="Freeform 561"/>
          <p:cNvSpPr>
            <a:spLocks/>
          </p:cNvSpPr>
          <p:nvPr/>
        </p:nvSpPr>
        <p:spPr bwMode="auto">
          <a:xfrm>
            <a:off x="2197100" y="3700463"/>
            <a:ext cx="26988" cy="46037"/>
          </a:xfrm>
          <a:custGeom>
            <a:avLst/>
            <a:gdLst/>
            <a:ahLst/>
            <a:cxnLst>
              <a:cxn ang="0">
                <a:pos x="17" y="27"/>
              </a:cxn>
              <a:cxn ang="0">
                <a:pos x="15" y="24"/>
              </a:cxn>
              <a:cxn ang="0">
                <a:pos x="14" y="20"/>
              </a:cxn>
              <a:cxn ang="0">
                <a:pos x="13" y="17"/>
              </a:cxn>
              <a:cxn ang="0">
                <a:pos x="12" y="14"/>
              </a:cxn>
              <a:cxn ang="0">
                <a:pos x="10" y="10"/>
              </a:cxn>
              <a:cxn ang="0">
                <a:pos x="10" y="7"/>
              </a:cxn>
              <a:cxn ang="0">
                <a:pos x="8" y="3"/>
              </a:cxn>
              <a:cxn ang="0">
                <a:pos x="7" y="0"/>
              </a:cxn>
              <a:cxn ang="0">
                <a:pos x="0" y="2"/>
              </a:cxn>
              <a:cxn ang="0">
                <a:pos x="0" y="6"/>
              </a:cxn>
              <a:cxn ang="0">
                <a:pos x="2" y="10"/>
              </a:cxn>
              <a:cxn ang="0">
                <a:pos x="3" y="13"/>
              </a:cxn>
              <a:cxn ang="0">
                <a:pos x="4" y="16"/>
              </a:cxn>
              <a:cxn ang="0">
                <a:pos x="5" y="20"/>
              </a:cxn>
              <a:cxn ang="0">
                <a:pos x="6" y="23"/>
              </a:cxn>
              <a:cxn ang="0">
                <a:pos x="7" y="26"/>
              </a:cxn>
              <a:cxn ang="0">
                <a:pos x="9" y="30"/>
              </a:cxn>
              <a:cxn ang="0">
                <a:pos x="17" y="27"/>
              </a:cxn>
            </a:cxnLst>
            <a:rect l="0" t="0" r="r" b="b"/>
            <a:pathLst>
              <a:path w="18" h="31">
                <a:moveTo>
                  <a:pt x="17" y="27"/>
                </a:moveTo>
                <a:lnTo>
                  <a:pt x="15" y="24"/>
                </a:lnTo>
                <a:lnTo>
                  <a:pt x="14" y="20"/>
                </a:lnTo>
                <a:lnTo>
                  <a:pt x="13" y="17"/>
                </a:lnTo>
                <a:lnTo>
                  <a:pt x="12" y="14"/>
                </a:lnTo>
                <a:lnTo>
                  <a:pt x="10" y="10"/>
                </a:lnTo>
                <a:lnTo>
                  <a:pt x="10" y="7"/>
                </a:lnTo>
                <a:lnTo>
                  <a:pt x="8" y="3"/>
                </a:lnTo>
                <a:lnTo>
                  <a:pt x="7" y="0"/>
                </a:lnTo>
                <a:lnTo>
                  <a:pt x="0" y="2"/>
                </a:lnTo>
                <a:lnTo>
                  <a:pt x="0" y="6"/>
                </a:lnTo>
                <a:lnTo>
                  <a:pt x="2" y="10"/>
                </a:lnTo>
                <a:lnTo>
                  <a:pt x="3" y="13"/>
                </a:lnTo>
                <a:lnTo>
                  <a:pt x="4" y="16"/>
                </a:lnTo>
                <a:lnTo>
                  <a:pt x="5" y="20"/>
                </a:lnTo>
                <a:lnTo>
                  <a:pt x="6" y="23"/>
                </a:lnTo>
                <a:lnTo>
                  <a:pt x="7" y="26"/>
                </a:lnTo>
                <a:lnTo>
                  <a:pt x="9" y="30"/>
                </a:lnTo>
                <a:lnTo>
                  <a:pt x="17" y="2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0" name="Freeform 562"/>
          <p:cNvSpPr>
            <a:spLocks/>
          </p:cNvSpPr>
          <p:nvPr/>
        </p:nvSpPr>
        <p:spPr bwMode="auto">
          <a:xfrm>
            <a:off x="2211388" y="3741738"/>
            <a:ext cx="28575" cy="49212"/>
          </a:xfrm>
          <a:custGeom>
            <a:avLst/>
            <a:gdLst/>
            <a:ahLst/>
            <a:cxnLst>
              <a:cxn ang="0">
                <a:pos x="12" y="31"/>
              </a:cxn>
              <a:cxn ang="0">
                <a:pos x="16" y="26"/>
              </a:cxn>
              <a:cxn ang="0">
                <a:pos x="15" y="22"/>
              </a:cxn>
              <a:cxn ang="0">
                <a:pos x="14" y="19"/>
              </a:cxn>
              <a:cxn ang="0">
                <a:pos x="13" y="15"/>
              </a:cxn>
              <a:cxn ang="0">
                <a:pos x="11" y="12"/>
              </a:cxn>
              <a:cxn ang="0">
                <a:pos x="10" y="9"/>
              </a:cxn>
              <a:cxn ang="0">
                <a:pos x="9" y="6"/>
              </a:cxn>
              <a:cxn ang="0">
                <a:pos x="8" y="3"/>
              </a:cxn>
              <a:cxn ang="0">
                <a:pos x="7" y="0"/>
              </a:cxn>
              <a:cxn ang="0">
                <a:pos x="0" y="2"/>
              </a:cxn>
              <a:cxn ang="0">
                <a:pos x="0" y="5"/>
              </a:cxn>
              <a:cxn ang="0">
                <a:pos x="2" y="8"/>
              </a:cxn>
              <a:cxn ang="0">
                <a:pos x="3" y="11"/>
              </a:cxn>
              <a:cxn ang="0">
                <a:pos x="4" y="15"/>
              </a:cxn>
              <a:cxn ang="0">
                <a:pos x="5" y="18"/>
              </a:cxn>
              <a:cxn ang="0">
                <a:pos x="7" y="21"/>
              </a:cxn>
              <a:cxn ang="0">
                <a:pos x="7" y="24"/>
              </a:cxn>
              <a:cxn ang="0">
                <a:pos x="8" y="28"/>
              </a:cxn>
              <a:cxn ang="0">
                <a:pos x="12" y="23"/>
              </a:cxn>
              <a:cxn ang="0">
                <a:pos x="12" y="31"/>
              </a:cxn>
              <a:cxn ang="0">
                <a:pos x="18" y="31"/>
              </a:cxn>
              <a:cxn ang="0">
                <a:pos x="16" y="26"/>
              </a:cxn>
              <a:cxn ang="0">
                <a:pos x="12" y="31"/>
              </a:cxn>
            </a:cxnLst>
            <a:rect l="0" t="0" r="r" b="b"/>
            <a:pathLst>
              <a:path w="19" h="32">
                <a:moveTo>
                  <a:pt x="12" y="31"/>
                </a:moveTo>
                <a:lnTo>
                  <a:pt x="16" y="26"/>
                </a:lnTo>
                <a:lnTo>
                  <a:pt x="15" y="22"/>
                </a:lnTo>
                <a:lnTo>
                  <a:pt x="14" y="19"/>
                </a:lnTo>
                <a:lnTo>
                  <a:pt x="13" y="15"/>
                </a:lnTo>
                <a:lnTo>
                  <a:pt x="11" y="12"/>
                </a:lnTo>
                <a:lnTo>
                  <a:pt x="10" y="9"/>
                </a:lnTo>
                <a:lnTo>
                  <a:pt x="9" y="6"/>
                </a:lnTo>
                <a:lnTo>
                  <a:pt x="8" y="3"/>
                </a:lnTo>
                <a:lnTo>
                  <a:pt x="7" y="0"/>
                </a:lnTo>
                <a:lnTo>
                  <a:pt x="0" y="2"/>
                </a:lnTo>
                <a:lnTo>
                  <a:pt x="0" y="5"/>
                </a:lnTo>
                <a:lnTo>
                  <a:pt x="2" y="8"/>
                </a:lnTo>
                <a:lnTo>
                  <a:pt x="3" y="11"/>
                </a:lnTo>
                <a:lnTo>
                  <a:pt x="4" y="15"/>
                </a:lnTo>
                <a:lnTo>
                  <a:pt x="5" y="18"/>
                </a:lnTo>
                <a:lnTo>
                  <a:pt x="7" y="21"/>
                </a:lnTo>
                <a:lnTo>
                  <a:pt x="7" y="24"/>
                </a:lnTo>
                <a:lnTo>
                  <a:pt x="8" y="28"/>
                </a:lnTo>
                <a:lnTo>
                  <a:pt x="12" y="23"/>
                </a:lnTo>
                <a:lnTo>
                  <a:pt x="12" y="31"/>
                </a:lnTo>
                <a:lnTo>
                  <a:pt x="18" y="31"/>
                </a:lnTo>
                <a:lnTo>
                  <a:pt x="16" y="26"/>
                </a:lnTo>
                <a:lnTo>
                  <a:pt x="12" y="3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1" name="Freeform 563"/>
          <p:cNvSpPr>
            <a:spLocks/>
          </p:cNvSpPr>
          <p:nvPr/>
        </p:nvSpPr>
        <p:spPr bwMode="auto">
          <a:xfrm>
            <a:off x="2216150" y="3776663"/>
            <a:ext cx="25400" cy="25400"/>
          </a:xfrm>
          <a:custGeom>
            <a:avLst/>
            <a:gdLst/>
            <a:ahLst/>
            <a:cxnLst>
              <a:cxn ang="0">
                <a:pos x="0" y="16"/>
              </a:cxn>
              <a:cxn ang="0">
                <a:pos x="1" y="16"/>
              </a:cxn>
              <a:cxn ang="0">
                <a:pos x="5" y="16"/>
              </a:cxn>
              <a:cxn ang="0">
                <a:pos x="8" y="16"/>
              </a:cxn>
              <a:cxn ang="0">
                <a:pos x="12" y="16"/>
              </a:cxn>
              <a:cxn ang="0">
                <a:pos x="16" y="16"/>
              </a:cxn>
              <a:cxn ang="0">
                <a:pos x="16" y="0"/>
              </a:cxn>
              <a:cxn ang="0">
                <a:pos x="12" y="0"/>
              </a:cxn>
              <a:cxn ang="0">
                <a:pos x="8" y="0"/>
              </a:cxn>
              <a:cxn ang="0">
                <a:pos x="5" y="0"/>
              </a:cxn>
              <a:cxn ang="0">
                <a:pos x="0" y="0"/>
              </a:cxn>
              <a:cxn ang="0">
                <a:pos x="1" y="0"/>
              </a:cxn>
              <a:cxn ang="0">
                <a:pos x="0" y="16"/>
              </a:cxn>
              <a:cxn ang="0">
                <a:pos x="1" y="16"/>
              </a:cxn>
              <a:cxn ang="0">
                <a:pos x="0" y="16"/>
              </a:cxn>
            </a:cxnLst>
            <a:rect l="0" t="0" r="r" b="b"/>
            <a:pathLst>
              <a:path w="17" h="17">
                <a:moveTo>
                  <a:pt x="0" y="16"/>
                </a:moveTo>
                <a:lnTo>
                  <a:pt x="1" y="16"/>
                </a:lnTo>
                <a:lnTo>
                  <a:pt x="5" y="16"/>
                </a:lnTo>
                <a:lnTo>
                  <a:pt x="8" y="16"/>
                </a:lnTo>
                <a:lnTo>
                  <a:pt x="12" y="16"/>
                </a:lnTo>
                <a:lnTo>
                  <a:pt x="16" y="16"/>
                </a:lnTo>
                <a:lnTo>
                  <a:pt x="16" y="0"/>
                </a:lnTo>
                <a:lnTo>
                  <a:pt x="12" y="0"/>
                </a:lnTo>
                <a:lnTo>
                  <a:pt x="8" y="0"/>
                </a:lnTo>
                <a:lnTo>
                  <a:pt x="5" y="0"/>
                </a:lnTo>
                <a:lnTo>
                  <a:pt x="0" y="0"/>
                </a:lnTo>
                <a:lnTo>
                  <a:pt x="1" y="0"/>
                </a:lnTo>
                <a:lnTo>
                  <a:pt x="0" y="16"/>
                </a:lnTo>
                <a:lnTo>
                  <a:pt x="1"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2" name="Freeform 564"/>
          <p:cNvSpPr>
            <a:spLocks/>
          </p:cNvSpPr>
          <p:nvPr/>
        </p:nvSpPr>
        <p:spPr bwMode="auto">
          <a:xfrm>
            <a:off x="2197100" y="3776663"/>
            <a:ext cx="25400" cy="25400"/>
          </a:xfrm>
          <a:custGeom>
            <a:avLst/>
            <a:gdLst/>
            <a:ahLst/>
            <a:cxnLst>
              <a:cxn ang="0">
                <a:pos x="0" y="16"/>
              </a:cxn>
              <a:cxn ang="0">
                <a:pos x="1" y="16"/>
              </a:cxn>
              <a:cxn ang="0">
                <a:pos x="3" y="16"/>
              </a:cxn>
              <a:cxn ang="0">
                <a:pos x="5" y="14"/>
              </a:cxn>
              <a:cxn ang="0">
                <a:pos x="6" y="16"/>
              </a:cxn>
              <a:cxn ang="0">
                <a:pos x="8" y="16"/>
              </a:cxn>
              <a:cxn ang="0">
                <a:pos x="10" y="16"/>
              </a:cxn>
              <a:cxn ang="0">
                <a:pos x="11" y="14"/>
              </a:cxn>
              <a:cxn ang="0">
                <a:pos x="13" y="16"/>
              </a:cxn>
              <a:cxn ang="0">
                <a:pos x="15" y="16"/>
              </a:cxn>
              <a:cxn ang="0">
                <a:pos x="16" y="1"/>
              </a:cxn>
              <a:cxn ang="0">
                <a:pos x="14" y="1"/>
              </a:cxn>
              <a:cxn ang="0">
                <a:pos x="12" y="1"/>
              </a:cxn>
              <a:cxn ang="0">
                <a:pos x="10" y="0"/>
              </a:cxn>
              <a:cxn ang="0">
                <a:pos x="8" y="0"/>
              </a:cxn>
              <a:cxn ang="0">
                <a:pos x="6" y="0"/>
              </a:cxn>
              <a:cxn ang="0">
                <a:pos x="4" y="1"/>
              </a:cxn>
              <a:cxn ang="0">
                <a:pos x="2" y="1"/>
              </a:cxn>
              <a:cxn ang="0">
                <a:pos x="0" y="1"/>
              </a:cxn>
              <a:cxn ang="0">
                <a:pos x="0" y="16"/>
              </a:cxn>
              <a:cxn ang="0">
                <a:pos x="1" y="16"/>
              </a:cxn>
              <a:cxn ang="0">
                <a:pos x="0" y="16"/>
              </a:cxn>
            </a:cxnLst>
            <a:rect l="0" t="0" r="r" b="b"/>
            <a:pathLst>
              <a:path w="17" h="17">
                <a:moveTo>
                  <a:pt x="0" y="16"/>
                </a:moveTo>
                <a:lnTo>
                  <a:pt x="1" y="16"/>
                </a:lnTo>
                <a:lnTo>
                  <a:pt x="3" y="16"/>
                </a:lnTo>
                <a:lnTo>
                  <a:pt x="5" y="14"/>
                </a:lnTo>
                <a:lnTo>
                  <a:pt x="6" y="16"/>
                </a:lnTo>
                <a:lnTo>
                  <a:pt x="8" y="16"/>
                </a:lnTo>
                <a:lnTo>
                  <a:pt x="10" y="16"/>
                </a:lnTo>
                <a:lnTo>
                  <a:pt x="11" y="14"/>
                </a:lnTo>
                <a:lnTo>
                  <a:pt x="13" y="16"/>
                </a:lnTo>
                <a:lnTo>
                  <a:pt x="15" y="16"/>
                </a:lnTo>
                <a:lnTo>
                  <a:pt x="16" y="1"/>
                </a:lnTo>
                <a:lnTo>
                  <a:pt x="14" y="1"/>
                </a:lnTo>
                <a:lnTo>
                  <a:pt x="12" y="1"/>
                </a:lnTo>
                <a:lnTo>
                  <a:pt x="10" y="0"/>
                </a:lnTo>
                <a:lnTo>
                  <a:pt x="8" y="0"/>
                </a:lnTo>
                <a:lnTo>
                  <a:pt x="6" y="0"/>
                </a:lnTo>
                <a:lnTo>
                  <a:pt x="4" y="1"/>
                </a:lnTo>
                <a:lnTo>
                  <a:pt x="2" y="1"/>
                </a:lnTo>
                <a:lnTo>
                  <a:pt x="0" y="1"/>
                </a:lnTo>
                <a:lnTo>
                  <a:pt x="0" y="16"/>
                </a:lnTo>
                <a:lnTo>
                  <a:pt x="1"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3" name="Freeform 565"/>
          <p:cNvSpPr>
            <a:spLocks/>
          </p:cNvSpPr>
          <p:nvPr/>
        </p:nvSpPr>
        <p:spPr bwMode="auto">
          <a:xfrm>
            <a:off x="2179638" y="3776663"/>
            <a:ext cx="25400" cy="25400"/>
          </a:xfrm>
          <a:custGeom>
            <a:avLst/>
            <a:gdLst/>
            <a:ahLst/>
            <a:cxnLst>
              <a:cxn ang="0">
                <a:pos x="0" y="16"/>
              </a:cxn>
              <a:cxn ang="0">
                <a:pos x="2" y="16"/>
              </a:cxn>
              <a:cxn ang="0">
                <a:pos x="4" y="16"/>
              </a:cxn>
              <a:cxn ang="0">
                <a:pos x="6" y="16"/>
              </a:cxn>
              <a:cxn ang="0">
                <a:pos x="8" y="16"/>
              </a:cxn>
              <a:cxn ang="0">
                <a:pos x="10" y="16"/>
              </a:cxn>
              <a:cxn ang="0">
                <a:pos x="12" y="16"/>
              </a:cxn>
              <a:cxn ang="0">
                <a:pos x="14" y="16"/>
              </a:cxn>
              <a:cxn ang="0">
                <a:pos x="16" y="16"/>
              </a:cxn>
              <a:cxn ang="0">
                <a:pos x="16" y="0"/>
              </a:cxn>
              <a:cxn ang="0">
                <a:pos x="14" y="0"/>
              </a:cxn>
              <a:cxn ang="0">
                <a:pos x="12" y="0"/>
              </a:cxn>
              <a:cxn ang="0">
                <a:pos x="10" y="0"/>
              </a:cxn>
              <a:cxn ang="0">
                <a:pos x="8" y="0"/>
              </a:cxn>
              <a:cxn ang="0">
                <a:pos x="6" y="0"/>
              </a:cxn>
              <a:cxn ang="0">
                <a:pos x="4" y="0"/>
              </a:cxn>
              <a:cxn ang="0">
                <a:pos x="2" y="0"/>
              </a:cxn>
              <a:cxn ang="0">
                <a:pos x="0" y="0"/>
              </a:cxn>
              <a:cxn ang="0">
                <a:pos x="0" y="16"/>
              </a:cxn>
            </a:cxnLst>
            <a:rect l="0" t="0" r="r" b="b"/>
            <a:pathLst>
              <a:path w="17" h="17">
                <a:moveTo>
                  <a:pt x="0" y="16"/>
                </a:moveTo>
                <a:lnTo>
                  <a:pt x="2" y="16"/>
                </a:lnTo>
                <a:lnTo>
                  <a:pt x="4" y="16"/>
                </a:lnTo>
                <a:lnTo>
                  <a:pt x="6" y="16"/>
                </a:lnTo>
                <a:lnTo>
                  <a:pt x="8" y="16"/>
                </a:lnTo>
                <a:lnTo>
                  <a:pt x="10" y="16"/>
                </a:lnTo>
                <a:lnTo>
                  <a:pt x="12" y="16"/>
                </a:lnTo>
                <a:lnTo>
                  <a:pt x="14" y="16"/>
                </a:lnTo>
                <a:lnTo>
                  <a:pt x="16" y="16"/>
                </a:lnTo>
                <a:lnTo>
                  <a:pt x="16" y="0"/>
                </a:lnTo>
                <a:lnTo>
                  <a:pt x="14" y="0"/>
                </a:lnTo>
                <a:lnTo>
                  <a:pt x="12" y="0"/>
                </a:lnTo>
                <a:lnTo>
                  <a:pt x="10" y="0"/>
                </a:lnTo>
                <a:lnTo>
                  <a:pt x="8" y="0"/>
                </a:lnTo>
                <a:lnTo>
                  <a:pt x="6" y="0"/>
                </a:lnTo>
                <a:lnTo>
                  <a:pt x="4" y="0"/>
                </a:lnTo>
                <a:lnTo>
                  <a:pt x="2"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4" name="Freeform 566"/>
          <p:cNvSpPr>
            <a:spLocks/>
          </p:cNvSpPr>
          <p:nvPr/>
        </p:nvSpPr>
        <p:spPr bwMode="auto">
          <a:xfrm>
            <a:off x="2165350" y="3776663"/>
            <a:ext cx="26988" cy="25400"/>
          </a:xfrm>
          <a:custGeom>
            <a:avLst/>
            <a:gdLst/>
            <a:ahLst/>
            <a:cxnLst>
              <a:cxn ang="0">
                <a:pos x="0" y="16"/>
              </a:cxn>
              <a:cxn ang="0">
                <a:pos x="4" y="16"/>
              </a:cxn>
              <a:cxn ang="0">
                <a:pos x="8" y="16"/>
              </a:cxn>
              <a:cxn ang="0">
                <a:pos x="13" y="16"/>
              </a:cxn>
              <a:cxn ang="0">
                <a:pos x="16" y="16"/>
              </a:cxn>
              <a:cxn ang="0">
                <a:pos x="16" y="0"/>
              </a:cxn>
              <a:cxn ang="0">
                <a:pos x="13" y="0"/>
              </a:cxn>
              <a:cxn ang="0">
                <a:pos x="8" y="0"/>
              </a:cxn>
              <a:cxn ang="0">
                <a:pos x="4" y="0"/>
              </a:cxn>
              <a:cxn ang="0">
                <a:pos x="0" y="0"/>
              </a:cxn>
              <a:cxn ang="0">
                <a:pos x="0" y="16"/>
              </a:cxn>
            </a:cxnLst>
            <a:rect l="0" t="0" r="r" b="b"/>
            <a:pathLst>
              <a:path w="17" h="17">
                <a:moveTo>
                  <a:pt x="0" y="16"/>
                </a:moveTo>
                <a:lnTo>
                  <a:pt x="4" y="16"/>
                </a:lnTo>
                <a:lnTo>
                  <a:pt x="8" y="16"/>
                </a:lnTo>
                <a:lnTo>
                  <a:pt x="13" y="16"/>
                </a:lnTo>
                <a:lnTo>
                  <a:pt x="16" y="16"/>
                </a:lnTo>
                <a:lnTo>
                  <a:pt x="16" y="0"/>
                </a:lnTo>
                <a:lnTo>
                  <a:pt x="13" y="0"/>
                </a:lnTo>
                <a:lnTo>
                  <a:pt x="8" y="0"/>
                </a:lnTo>
                <a:lnTo>
                  <a:pt x="4"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5" name="Freeform 567"/>
          <p:cNvSpPr>
            <a:spLocks/>
          </p:cNvSpPr>
          <p:nvPr/>
        </p:nvSpPr>
        <p:spPr bwMode="auto">
          <a:xfrm>
            <a:off x="2149475" y="3776663"/>
            <a:ext cx="25400" cy="25400"/>
          </a:xfrm>
          <a:custGeom>
            <a:avLst/>
            <a:gdLst/>
            <a:ahLst/>
            <a:cxnLst>
              <a:cxn ang="0">
                <a:pos x="0" y="16"/>
              </a:cxn>
              <a:cxn ang="0">
                <a:pos x="1" y="16"/>
              </a:cxn>
              <a:cxn ang="0">
                <a:pos x="4" y="16"/>
              </a:cxn>
              <a:cxn ang="0">
                <a:pos x="8" y="16"/>
              </a:cxn>
              <a:cxn ang="0">
                <a:pos x="12" y="16"/>
              </a:cxn>
              <a:cxn ang="0">
                <a:pos x="16" y="16"/>
              </a:cxn>
              <a:cxn ang="0">
                <a:pos x="16" y="0"/>
              </a:cxn>
              <a:cxn ang="0">
                <a:pos x="12" y="0"/>
              </a:cxn>
              <a:cxn ang="0">
                <a:pos x="8" y="0"/>
              </a:cxn>
              <a:cxn ang="0">
                <a:pos x="4" y="0"/>
              </a:cxn>
              <a:cxn ang="0">
                <a:pos x="0" y="0"/>
              </a:cxn>
              <a:cxn ang="0">
                <a:pos x="0" y="16"/>
              </a:cxn>
              <a:cxn ang="0">
                <a:pos x="1" y="16"/>
              </a:cxn>
              <a:cxn ang="0">
                <a:pos x="0" y="16"/>
              </a:cxn>
            </a:cxnLst>
            <a:rect l="0" t="0" r="r" b="b"/>
            <a:pathLst>
              <a:path w="17" h="17">
                <a:moveTo>
                  <a:pt x="0" y="16"/>
                </a:moveTo>
                <a:lnTo>
                  <a:pt x="1" y="16"/>
                </a:lnTo>
                <a:lnTo>
                  <a:pt x="4" y="16"/>
                </a:lnTo>
                <a:lnTo>
                  <a:pt x="8" y="16"/>
                </a:lnTo>
                <a:lnTo>
                  <a:pt x="12" y="16"/>
                </a:lnTo>
                <a:lnTo>
                  <a:pt x="16" y="16"/>
                </a:lnTo>
                <a:lnTo>
                  <a:pt x="16" y="0"/>
                </a:lnTo>
                <a:lnTo>
                  <a:pt x="12" y="0"/>
                </a:lnTo>
                <a:lnTo>
                  <a:pt x="8" y="0"/>
                </a:lnTo>
                <a:lnTo>
                  <a:pt x="4" y="0"/>
                </a:lnTo>
                <a:lnTo>
                  <a:pt x="0" y="0"/>
                </a:lnTo>
                <a:lnTo>
                  <a:pt x="0" y="16"/>
                </a:lnTo>
                <a:lnTo>
                  <a:pt x="1"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6" name="Freeform 568"/>
          <p:cNvSpPr>
            <a:spLocks/>
          </p:cNvSpPr>
          <p:nvPr/>
        </p:nvSpPr>
        <p:spPr bwMode="auto">
          <a:xfrm>
            <a:off x="2130425" y="3776663"/>
            <a:ext cx="25400" cy="25400"/>
          </a:xfrm>
          <a:custGeom>
            <a:avLst/>
            <a:gdLst/>
            <a:ahLst/>
            <a:cxnLst>
              <a:cxn ang="0">
                <a:pos x="0" y="16"/>
              </a:cxn>
              <a:cxn ang="0">
                <a:pos x="2" y="16"/>
              </a:cxn>
              <a:cxn ang="0">
                <a:pos x="4" y="16"/>
              </a:cxn>
              <a:cxn ang="0">
                <a:pos x="6" y="16"/>
              </a:cxn>
              <a:cxn ang="0">
                <a:pos x="8" y="16"/>
              </a:cxn>
              <a:cxn ang="0">
                <a:pos x="10" y="16"/>
              </a:cxn>
              <a:cxn ang="0">
                <a:pos x="12" y="16"/>
              </a:cxn>
              <a:cxn ang="0">
                <a:pos x="14" y="16"/>
              </a:cxn>
              <a:cxn ang="0">
                <a:pos x="16" y="16"/>
              </a:cxn>
              <a:cxn ang="0">
                <a:pos x="16" y="0"/>
              </a:cxn>
              <a:cxn ang="0">
                <a:pos x="14" y="0"/>
              </a:cxn>
              <a:cxn ang="0">
                <a:pos x="12" y="0"/>
              </a:cxn>
              <a:cxn ang="0">
                <a:pos x="10" y="0"/>
              </a:cxn>
              <a:cxn ang="0">
                <a:pos x="8" y="0"/>
              </a:cxn>
              <a:cxn ang="0">
                <a:pos x="6" y="0"/>
              </a:cxn>
              <a:cxn ang="0">
                <a:pos x="4" y="0"/>
              </a:cxn>
              <a:cxn ang="0">
                <a:pos x="2" y="0"/>
              </a:cxn>
              <a:cxn ang="0">
                <a:pos x="0" y="0"/>
              </a:cxn>
              <a:cxn ang="0">
                <a:pos x="0" y="16"/>
              </a:cxn>
            </a:cxnLst>
            <a:rect l="0" t="0" r="r" b="b"/>
            <a:pathLst>
              <a:path w="17" h="17">
                <a:moveTo>
                  <a:pt x="0" y="16"/>
                </a:moveTo>
                <a:lnTo>
                  <a:pt x="2" y="16"/>
                </a:lnTo>
                <a:lnTo>
                  <a:pt x="4" y="16"/>
                </a:lnTo>
                <a:lnTo>
                  <a:pt x="6" y="16"/>
                </a:lnTo>
                <a:lnTo>
                  <a:pt x="8" y="16"/>
                </a:lnTo>
                <a:lnTo>
                  <a:pt x="10" y="16"/>
                </a:lnTo>
                <a:lnTo>
                  <a:pt x="12" y="16"/>
                </a:lnTo>
                <a:lnTo>
                  <a:pt x="14" y="16"/>
                </a:lnTo>
                <a:lnTo>
                  <a:pt x="16" y="16"/>
                </a:lnTo>
                <a:lnTo>
                  <a:pt x="16" y="0"/>
                </a:lnTo>
                <a:lnTo>
                  <a:pt x="14" y="0"/>
                </a:lnTo>
                <a:lnTo>
                  <a:pt x="12" y="0"/>
                </a:lnTo>
                <a:lnTo>
                  <a:pt x="10" y="0"/>
                </a:lnTo>
                <a:lnTo>
                  <a:pt x="8" y="0"/>
                </a:lnTo>
                <a:lnTo>
                  <a:pt x="6" y="0"/>
                </a:lnTo>
                <a:lnTo>
                  <a:pt x="4" y="0"/>
                </a:lnTo>
                <a:lnTo>
                  <a:pt x="2"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7" name="Freeform 569"/>
          <p:cNvSpPr>
            <a:spLocks/>
          </p:cNvSpPr>
          <p:nvPr/>
        </p:nvSpPr>
        <p:spPr bwMode="auto">
          <a:xfrm>
            <a:off x="2112963" y="3776663"/>
            <a:ext cx="25400" cy="25400"/>
          </a:xfrm>
          <a:custGeom>
            <a:avLst/>
            <a:gdLst/>
            <a:ahLst/>
            <a:cxnLst>
              <a:cxn ang="0">
                <a:pos x="0" y="16"/>
              </a:cxn>
              <a:cxn ang="0">
                <a:pos x="2" y="16"/>
              </a:cxn>
              <a:cxn ang="0">
                <a:pos x="4" y="16"/>
              </a:cxn>
              <a:cxn ang="0">
                <a:pos x="6" y="16"/>
              </a:cxn>
              <a:cxn ang="0">
                <a:pos x="8" y="16"/>
              </a:cxn>
              <a:cxn ang="0">
                <a:pos x="10" y="16"/>
              </a:cxn>
              <a:cxn ang="0">
                <a:pos x="12" y="16"/>
              </a:cxn>
              <a:cxn ang="0">
                <a:pos x="14" y="16"/>
              </a:cxn>
              <a:cxn ang="0">
                <a:pos x="16" y="16"/>
              </a:cxn>
              <a:cxn ang="0">
                <a:pos x="16" y="0"/>
              </a:cxn>
              <a:cxn ang="0">
                <a:pos x="14" y="0"/>
              </a:cxn>
              <a:cxn ang="0">
                <a:pos x="12" y="0"/>
              </a:cxn>
              <a:cxn ang="0">
                <a:pos x="10" y="0"/>
              </a:cxn>
              <a:cxn ang="0">
                <a:pos x="8" y="0"/>
              </a:cxn>
              <a:cxn ang="0">
                <a:pos x="6" y="0"/>
              </a:cxn>
              <a:cxn ang="0">
                <a:pos x="4" y="0"/>
              </a:cxn>
              <a:cxn ang="0">
                <a:pos x="2" y="0"/>
              </a:cxn>
              <a:cxn ang="0">
                <a:pos x="0" y="0"/>
              </a:cxn>
              <a:cxn ang="0">
                <a:pos x="0" y="16"/>
              </a:cxn>
            </a:cxnLst>
            <a:rect l="0" t="0" r="r" b="b"/>
            <a:pathLst>
              <a:path w="17" h="17">
                <a:moveTo>
                  <a:pt x="0" y="16"/>
                </a:moveTo>
                <a:lnTo>
                  <a:pt x="2" y="16"/>
                </a:lnTo>
                <a:lnTo>
                  <a:pt x="4" y="16"/>
                </a:lnTo>
                <a:lnTo>
                  <a:pt x="6" y="16"/>
                </a:lnTo>
                <a:lnTo>
                  <a:pt x="8" y="16"/>
                </a:lnTo>
                <a:lnTo>
                  <a:pt x="10" y="16"/>
                </a:lnTo>
                <a:lnTo>
                  <a:pt x="12" y="16"/>
                </a:lnTo>
                <a:lnTo>
                  <a:pt x="14" y="16"/>
                </a:lnTo>
                <a:lnTo>
                  <a:pt x="16" y="16"/>
                </a:lnTo>
                <a:lnTo>
                  <a:pt x="16" y="0"/>
                </a:lnTo>
                <a:lnTo>
                  <a:pt x="14" y="0"/>
                </a:lnTo>
                <a:lnTo>
                  <a:pt x="12" y="0"/>
                </a:lnTo>
                <a:lnTo>
                  <a:pt x="10" y="0"/>
                </a:lnTo>
                <a:lnTo>
                  <a:pt x="8" y="0"/>
                </a:lnTo>
                <a:lnTo>
                  <a:pt x="6" y="0"/>
                </a:lnTo>
                <a:lnTo>
                  <a:pt x="4" y="0"/>
                </a:lnTo>
                <a:lnTo>
                  <a:pt x="2"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8" name="Freeform 570"/>
          <p:cNvSpPr>
            <a:spLocks/>
          </p:cNvSpPr>
          <p:nvPr/>
        </p:nvSpPr>
        <p:spPr bwMode="auto">
          <a:xfrm>
            <a:off x="2092325" y="3776663"/>
            <a:ext cx="25400" cy="25400"/>
          </a:xfrm>
          <a:custGeom>
            <a:avLst/>
            <a:gdLst/>
            <a:ahLst/>
            <a:cxnLst>
              <a:cxn ang="0">
                <a:pos x="2" y="6"/>
              </a:cxn>
              <a:cxn ang="0">
                <a:pos x="7" y="16"/>
              </a:cxn>
              <a:cxn ang="0">
                <a:pos x="9" y="16"/>
              </a:cxn>
              <a:cxn ang="0">
                <a:pos x="12" y="16"/>
              </a:cxn>
              <a:cxn ang="0">
                <a:pos x="14" y="16"/>
              </a:cxn>
              <a:cxn ang="0">
                <a:pos x="16" y="16"/>
              </a:cxn>
              <a:cxn ang="0">
                <a:pos x="16" y="0"/>
              </a:cxn>
              <a:cxn ang="0">
                <a:pos x="14" y="0"/>
              </a:cxn>
              <a:cxn ang="0">
                <a:pos x="12" y="0"/>
              </a:cxn>
              <a:cxn ang="0">
                <a:pos x="9" y="0"/>
              </a:cxn>
              <a:cxn ang="0">
                <a:pos x="7" y="0"/>
              </a:cxn>
              <a:cxn ang="0">
                <a:pos x="12" y="11"/>
              </a:cxn>
              <a:cxn ang="0">
                <a:pos x="2" y="6"/>
              </a:cxn>
              <a:cxn ang="0">
                <a:pos x="0" y="16"/>
              </a:cxn>
              <a:cxn ang="0">
                <a:pos x="7" y="16"/>
              </a:cxn>
              <a:cxn ang="0">
                <a:pos x="2" y="6"/>
              </a:cxn>
            </a:cxnLst>
            <a:rect l="0" t="0" r="r" b="b"/>
            <a:pathLst>
              <a:path w="17" h="17">
                <a:moveTo>
                  <a:pt x="2" y="6"/>
                </a:moveTo>
                <a:lnTo>
                  <a:pt x="7" y="16"/>
                </a:lnTo>
                <a:lnTo>
                  <a:pt x="9" y="16"/>
                </a:lnTo>
                <a:lnTo>
                  <a:pt x="12" y="16"/>
                </a:lnTo>
                <a:lnTo>
                  <a:pt x="14" y="16"/>
                </a:lnTo>
                <a:lnTo>
                  <a:pt x="16" y="16"/>
                </a:lnTo>
                <a:lnTo>
                  <a:pt x="16" y="0"/>
                </a:lnTo>
                <a:lnTo>
                  <a:pt x="14" y="0"/>
                </a:lnTo>
                <a:lnTo>
                  <a:pt x="12" y="0"/>
                </a:lnTo>
                <a:lnTo>
                  <a:pt x="9" y="0"/>
                </a:lnTo>
                <a:lnTo>
                  <a:pt x="7" y="0"/>
                </a:lnTo>
                <a:lnTo>
                  <a:pt x="12" y="11"/>
                </a:lnTo>
                <a:lnTo>
                  <a:pt x="2" y="6"/>
                </a:lnTo>
                <a:lnTo>
                  <a:pt x="0" y="16"/>
                </a:lnTo>
                <a:lnTo>
                  <a:pt x="7" y="16"/>
                </a:lnTo>
                <a:lnTo>
                  <a:pt x="2"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59" name="Freeform 571"/>
          <p:cNvSpPr>
            <a:spLocks/>
          </p:cNvSpPr>
          <p:nvPr/>
        </p:nvSpPr>
        <p:spPr bwMode="auto">
          <a:xfrm>
            <a:off x="2095500" y="3741738"/>
            <a:ext cx="25400" cy="46037"/>
          </a:xfrm>
          <a:custGeom>
            <a:avLst/>
            <a:gdLst/>
            <a:ahLst/>
            <a:cxnLst>
              <a:cxn ang="0">
                <a:pos x="8" y="0"/>
              </a:cxn>
              <a:cxn ang="0">
                <a:pos x="7" y="3"/>
              </a:cxn>
              <a:cxn ang="0">
                <a:pos x="6" y="6"/>
              </a:cxn>
              <a:cxn ang="0">
                <a:pos x="5" y="9"/>
              </a:cxn>
              <a:cxn ang="0">
                <a:pos x="4" y="12"/>
              </a:cxn>
              <a:cxn ang="0">
                <a:pos x="3" y="16"/>
              </a:cxn>
              <a:cxn ang="0">
                <a:pos x="2" y="19"/>
              </a:cxn>
              <a:cxn ang="0">
                <a:pos x="0" y="22"/>
              </a:cxn>
              <a:cxn ang="0">
                <a:pos x="0" y="26"/>
              </a:cxn>
              <a:cxn ang="0">
                <a:pos x="7" y="29"/>
              </a:cxn>
              <a:cxn ang="0">
                <a:pos x="8" y="25"/>
              </a:cxn>
              <a:cxn ang="0">
                <a:pos x="9" y="22"/>
              </a:cxn>
              <a:cxn ang="0">
                <a:pos x="10" y="18"/>
              </a:cxn>
              <a:cxn ang="0">
                <a:pos x="12" y="15"/>
              </a:cxn>
              <a:cxn ang="0">
                <a:pos x="12" y="11"/>
              </a:cxn>
              <a:cxn ang="0">
                <a:pos x="13" y="8"/>
              </a:cxn>
              <a:cxn ang="0">
                <a:pos x="15" y="5"/>
              </a:cxn>
              <a:cxn ang="0">
                <a:pos x="16" y="2"/>
              </a:cxn>
              <a:cxn ang="0">
                <a:pos x="8" y="0"/>
              </a:cxn>
              <a:cxn ang="0">
                <a:pos x="8" y="0"/>
              </a:cxn>
            </a:cxnLst>
            <a:rect l="0" t="0" r="r" b="b"/>
            <a:pathLst>
              <a:path w="17" h="30">
                <a:moveTo>
                  <a:pt x="8" y="0"/>
                </a:moveTo>
                <a:lnTo>
                  <a:pt x="7" y="3"/>
                </a:lnTo>
                <a:lnTo>
                  <a:pt x="6" y="6"/>
                </a:lnTo>
                <a:lnTo>
                  <a:pt x="5" y="9"/>
                </a:lnTo>
                <a:lnTo>
                  <a:pt x="4" y="12"/>
                </a:lnTo>
                <a:lnTo>
                  <a:pt x="3" y="16"/>
                </a:lnTo>
                <a:lnTo>
                  <a:pt x="2" y="19"/>
                </a:lnTo>
                <a:lnTo>
                  <a:pt x="0" y="22"/>
                </a:lnTo>
                <a:lnTo>
                  <a:pt x="0" y="26"/>
                </a:lnTo>
                <a:lnTo>
                  <a:pt x="7" y="29"/>
                </a:lnTo>
                <a:lnTo>
                  <a:pt x="8" y="25"/>
                </a:lnTo>
                <a:lnTo>
                  <a:pt x="9" y="22"/>
                </a:lnTo>
                <a:lnTo>
                  <a:pt x="10" y="18"/>
                </a:lnTo>
                <a:lnTo>
                  <a:pt x="12" y="15"/>
                </a:lnTo>
                <a:lnTo>
                  <a:pt x="12" y="11"/>
                </a:lnTo>
                <a:lnTo>
                  <a:pt x="13" y="8"/>
                </a:lnTo>
                <a:lnTo>
                  <a:pt x="15" y="5"/>
                </a:lnTo>
                <a:lnTo>
                  <a:pt x="16" y="2"/>
                </a:lnTo>
                <a:lnTo>
                  <a:pt x="8" y="0"/>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0" name="Freeform 572"/>
          <p:cNvSpPr>
            <a:spLocks/>
          </p:cNvSpPr>
          <p:nvPr/>
        </p:nvSpPr>
        <p:spPr bwMode="auto">
          <a:xfrm>
            <a:off x="2108200" y="3695700"/>
            <a:ext cx="26988" cy="50800"/>
          </a:xfrm>
          <a:custGeom>
            <a:avLst/>
            <a:gdLst/>
            <a:ahLst/>
            <a:cxnLst>
              <a:cxn ang="0">
                <a:pos x="12" y="0"/>
              </a:cxn>
              <a:cxn ang="0">
                <a:pos x="8" y="2"/>
              </a:cxn>
              <a:cxn ang="0">
                <a:pos x="7" y="6"/>
              </a:cxn>
              <a:cxn ang="0">
                <a:pos x="6" y="9"/>
              </a:cxn>
              <a:cxn ang="0">
                <a:pos x="5" y="13"/>
              </a:cxn>
              <a:cxn ang="0">
                <a:pos x="4" y="16"/>
              </a:cxn>
              <a:cxn ang="0">
                <a:pos x="3" y="20"/>
              </a:cxn>
              <a:cxn ang="0">
                <a:pos x="2" y="23"/>
              </a:cxn>
              <a:cxn ang="0">
                <a:pos x="0" y="27"/>
              </a:cxn>
              <a:cxn ang="0">
                <a:pos x="0" y="30"/>
              </a:cxn>
              <a:cxn ang="0">
                <a:pos x="8" y="33"/>
              </a:cxn>
              <a:cxn ang="0">
                <a:pos x="8" y="29"/>
              </a:cxn>
              <a:cxn ang="0">
                <a:pos x="10" y="25"/>
              </a:cxn>
              <a:cxn ang="0">
                <a:pos x="11" y="22"/>
              </a:cxn>
              <a:cxn ang="0">
                <a:pos x="12" y="18"/>
              </a:cxn>
              <a:cxn ang="0">
                <a:pos x="13" y="15"/>
              </a:cxn>
              <a:cxn ang="0">
                <a:pos x="14" y="11"/>
              </a:cxn>
              <a:cxn ang="0">
                <a:pos x="15" y="8"/>
              </a:cxn>
              <a:cxn ang="0">
                <a:pos x="17" y="4"/>
              </a:cxn>
              <a:cxn ang="0">
                <a:pos x="12" y="7"/>
              </a:cxn>
              <a:cxn ang="0">
                <a:pos x="12" y="0"/>
              </a:cxn>
              <a:cxn ang="0">
                <a:pos x="9" y="0"/>
              </a:cxn>
              <a:cxn ang="0">
                <a:pos x="8" y="2"/>
              </a:cxn>
              <a:cxn ang="0">
                <a:pos x="12" y="0"/>
              </a:cxn>
            </a:cxnLst>
            <a:rect l="0" t="0" r="r" b="b"/>
            <a:pathLst>
              <a:path w="18" h="34">
                <a:moveTo>
                  <a:pt x="12" y="0"/>
                </a:moveTo>
                <a:lnTo>
                  <a:pt x="8" y="2"/>
                </a:lnTo>
                <a:lnTo>
                  <a:pt x="7" y="6"/>
                </a:lnTo>
                <a:lnTo>
                  <a:pt x="6" y="9"/>
                </a:lnTo>
                <a:lnTo>
                  <a:pt x="5" y="13"/>
                </a:lnTo>
                <a:lnTo>
                  <a:pt x="4" y="16"/>
                </a:lnTo>
                <a:lnTo>
                  <a:pt x="3" y="20"/>
                </a:lnTo>
                <a:lnTo>
                  <a:pt x="2" y="23"/>
                </a:lnTo>
                <a:lnTo>
                  <a:pt x="0" y="27"/>
                </a:lnTo>
                <a:lnTo>
                  <a:pt x="0" y="30"/>
                </a:lnTo>
                <a:lnTo>
                  <a:pt x="8" y="33"/>
                </a:lnTo>
                <a:lnTo>
                  <a:pt x="8" y="29"/>
                </a:lnTo>
                <a:lnTo>
                  <a:pt x="10" y="25"/>
                </a:lnTo>
                <a:lnTo>
                  <a:pt x="11" y="22"/>
                </a:lnTo>
                <a:lnTo>
                  <a:pt x="12" y="18"/>
                </a:lnTo>
                <a:lnTo>
                  <a:pt x="13" y="15"/>
                </a:lnTo>
                <a:lnTo>
                  <a:pt x="14" y="11"/>
                </a:lnTo>
                <a:lnTo>
                  <a:pt x="15" y="8"/>
                </a:lnTo>
                <a:lnTo>
                  <a:pt x="17" y="4"/>
                </a:lnTo>
                <a:lnTo>
                  <a:pt x="12" y="7"/>
                </a:lnTo>
                <a:lnTo>
                  <a:pt x="12" y="0"/>
                </a:lnTo>
                <a:lnTo>
                  <a:pt x="9" y="0"/>
                </a:lnTo>
                <a:lnTo>
                  <a:pt x="8" y="2"/>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1" name="Line 573"/>
          <p:cNvSpPr>
            <a:spLocks noChangeShapeType="1"/>
          </p:cNvSpPr>
          <p:nvPr/>
        </p:nvSpPr>
        <p:spPr bwMode="auto">
          <a:xfrm>
            <a:off x="2149475" y="3783013"/>
            <a:ext cx="0" cy="1587"/>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2" name="Freeform 574"/>
          <p:cNvSpPr>
            <a:spLocks/>
          </p:cNvSpPr>
          <p:nvPr/>
        </p:nvSpPr>
        <p:spPr bwMode="auto">
          <a:xfrm>
            <a:off x="2143125" y="3783013"/>
            <a:ext cx="25400"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3" name="Freeform 575"/>
          <p:cNvSpPr>
            <a:spLocks/>
          </p:cNvSpPr>
          <p:nvPr/>
        </p:nvSpPr>
        <p:spPr bwMode="auto">
          <a:xfrm>
            <a:off x="2143125" y="3783013"/>
            <a:ext cx="25400" cy="25400"/>
          </a:xfrm>
          <a:custGeom>
            <a:avLst/>
            <a:gdLst/>
            <a:ahLst/>
            <a:cxnLst>
              <a:cxn ang="0">
                <a:pos x="16" y="0"/>
              </a:cxn>
              <a:cxn ang="0">
                <a:pos x="0" y="0"/>
              </a:cxn>
              <a:cxn ang="0">
                <a:pos x="0" y="16"/>
              </a:cxn>
              <a:cxn ang="0">
                <a:pos x="16" y="16"/>
              </a:cxn>
              <a:cxn ang="0">
                <a:pos x="16" y="0"/>
              </a:cxn>
              <a:cxn ang="0">
                <a:pos x="0" y="0"/>
              </a:cxn>
              <a:cxn ang="0">
                <a:pos x="16" y="0"/>
              </a:cxn>
            </a:cxnLst>
            <a:rect l="0" t="0" r="r" b="b"/>
            <a:pathLst>
              <a:path w="17" h="17">
                <a:moveTo>
                  <a:pt x="16" y="0"/>
                </a:moveTo>
                <a:lnTo>
                  <a:pt x="0" y="0"/>
                </a:lnTo>
                <a:lnTo>
                  <a:pt x="0" y="16"/>
                </a:lnTo>
                <a:lnTo>
                  <a:pt x="16" y="16"/>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4" name="Line 576"/>
          <p:cNvSpPr>
            <a:spLocks noChangeShapeType="1"/>
          </p:cNvSpPr>
          <p:nvPr/>
        </p:nvSpPr>
        <p:spPr bwMode="auto">
          <a:xfrm>
            <a:off x="2179638" y="3783013"/>
            <a:ext cx="17462"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5" name="Freeform 577"/>
          <p:cNvSpPr>
            <a:spLocks/>
          </p:cNvSpPr>
          <p:nvPr/>
        </p:nvSpPr>
        <p:spPr bwMode="auto">
          <a:xfrm>
            <a:off x="2179638" y="3776663"/>
            <a:ext cx="1587" cy="25400"/>
          </a:xfrm>
          <a:custGeom>
            <a:avLst/>
            <a:gdLst/>
            <a:ahLst/>
            <a:cxnLst>
              <a:cxn ang="0">
                <a:pos x="0" y="16"/>
              </a:cxn>
              <a:cxn ang="0">
                <a:pos x="0" y="0"/>
              </a:cxn>
              <a:cxn ang="0">
                <a:pos x="0" y="16"/>
              </a:cxn>
              <a:cxn ang="0">
                <a:pos x="0" y="0"/>
              </a:cxn>
              <a:cxn ang="0">
                <a:pos x="0" y="16"/>
              </a:cxn>
            </a:cxnLst>
            <a:rect l="0" t="0" r="r" b="b"/>
            <a:pathLst>
              <a:path w="1" h="17">
                <a:moveTo>
                  <a:pt x="0" y="16"/>
                </a:moveTo>
                <a:lnTo>
                  <a:pt x="0" y="0"/>
                </a:lnTo>
                <a:lnTo>
                  <a:pt x="0" y="16"/>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6" name="Freeform 578"/>
          <p:cNvSpPr>
            <a:spLocks/>
          </p:cNvSpPr>
          <p:nvPr/>
        </p:nvSpPr>
        <p:spPr bwMode="auto">
          <a:xfrm>
            <a:off x="2179638" y="3776663"/>
            <a:ext cx="1587" cy="25400"/>
          </a:xfrm>
          <a:custGeom>
            <a:avLst/>
            <a:gdLst/>
            <a:ahLst/>
            <a:cxnLst>
              <a:cxn ang="0">
                <a:pos x="0" y="0"/>
              </a:cxn>
              <a:cxn ang="0">
                <a:pos x="0" y="16"/>
              </a:cxn>
              <a:cxn ang="0">
                <a:pos x="0" y="0"/>
              </a:cxn>
              <a:cxn ang="0">
                <a:pos x="0" y="16"/>
              </a:cxn>
              <a:cxn ang="0">
                <a:pos x="0" y="0"/>
              </a:cxn>
            </a:cxnLst>
            <a:rect l="0" t="0" r="r" b="b"/>
            <a:pathLst>
              <a:path w="1" h="17">
                <a:moveTo>
                  <a:pt x="0" y="0"/>
                </a:moveTo>
                <a:lnTo>
                  <a:pt x="0" y="16"/>
                </a:lnTo>
                <a:lnTo>
                  <a:pt x="0" y="0"/>
                </a:lnTo>
                <a:lnTo>
                  <a:pt x="0" y="16"/>
                </a:lnTo>
                <a:lnTo>
                  <a:pt x="0"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7" name="Line 579"/>
          <p:cNvSpPr>
            <a:spLocks noChangeShapeType="1"/>
          </p:cNvSpPr>
          <p:nvPr/>
        </p:nvSpPr>
        <p:spPr bwMode="auto">
          <a:xfrm flipV="1">
            <a:off x="2171700" y="3700463"/>
            <a:ext cx="0" cy="1587"/>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8" name="Freeform 580"/>
          <p:cNvSpPr>
            <a:spLocks/>
          </p:cNvSpPr>
          <p:nvPr/>
        </p:nvSpPr>
        <p:spPr bwMode="auto">
          <a:xfrm>
            <a:off x="2165350" y="3700463"/>
            <a:ext cx="26988" cy="25400"/>
          </a:xfrm>
          <a:custGeom>
            <a:avLst/>
            <a:gdLst/>
            <a:ahLst/>
            <a:cxnLst>
              <a:cxn ang="0">
                <a:pos x="16" y="0"/>
              </a:cxn>
              <a:cxn ang="0">
                <a:pos x="0" y="0"/>
              </a:cxn>
              <a:cxn ang="0">
                <a:pos x="0" y="16"/>
              </a:cxn>
              <a:cxn ang="0">
                <a:pos x="16" y="16"/>
              </a:cxn>
              <a:cxn ang="0">
                <a:pos x="16" y="0"/>
              </a:cxn>
              <a:cxn ang="0">
                <a:pos x="0" y="0"/>
              </a:cxn>
              <a:cxn ang="0">
                <a:pos x="16" y="0"/>
              </a:cxn>
            </a:cxnLst>
            <a:rect l="0" t="0" r="r" b="b"/>
            <a:pathLst>
              <a:path w="17" h="17">
                <a:moveTo>
                  <a:pt x="16" y="0"/>
                </a:moveTo>
                <a:lnTo>
                  <a:pt x="0" y="0"/>
                </a:lnTo>
                <a:lnTo>
                  <a:pt x="0" y="16"/>
                </a:lnTo>
                <a:lnTo>
                  <a:pt x="16" y="16"/>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69" name="Freeform 581"/>
          <p:cNvSpPr>
            <a:spLocks/>
          </p:cNvSpPr>
          <p:nvPr/>
        </p:nvSpPr>
        <p:spPr bwMode="auto">
          <a:xfrm>
            <a:off x="2165350" y="3700463"/>
            <a:ext cx="26988"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0" name="Line 582"/>
          <p:cNvSpPr>
            <a:spLocks noChangeShapeType="1"/>
          </p:cNvSpPr>
          <p:nvPr/>
        </p:nvSpPr>
        <p:spPr bwMode="auto">
          <a:xfrm>
            <a:off x="2130425" y="3783013"/>
            <a:ext cx="0" cy="3175"/>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1" name="Freeform 583"/>
          <p:cNvSpPr>
            <a:spLocks/>
          </p:cNvSpPr>
          <p:nvPr/>
        </p:nvSpPr>
        <p:spPr bwMode="auto">
          <a:xfrm>
            <a:off x="2124075" y="3783013"/>
            <a:ext cx="25400"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2" name="Freeform 584"/>
          <p:cNvSpPr>
            <a:spLocks/>
          </p:cNvSpPr>
          <p:nvPr/>
        </p:nvSpPr>
        <p:spPr bwMode="auto">
          <a:xfrm>
            <a:off x="2124075" y="3783013"/>
            <a:ext cx="25400" cy="25400"/>
          </a:xfrm>
          <a:custGeom>
            <a:avLst/>
            <a:gdLst/>
            <a:ahLst/>
            <a:cxnLst>
              <a:cxn ang="0">
                <a:pos x="16" y="0"/>
              </a:cxn>
              <a:cxn ang="0">
                <a:pos x="0" y="0"/>
              </a:cxn>
              <a:cxn ang="0">
                <a:pos x="0" y="16"/>
              </a:cxn>
              <a:cxn ang="0">
                <a:pos x="16" y="16"/>
              </a:cxn>
              <a:cxn ang="0">
                <a:pos x="16" y="0"/>
              </a:cxn>
              <a:cxn ang="0">
                <a:pos x="0" y="0"/>
              </a:cxn>
              <a:cxn ang="0">
                <a:pos x="16" y="0"/>
              </a:cxn>
            </a:cxnLst>
            <a:rect l="0" t="0" r="r" b="b"/>
            <a:pathLst>
              <a:path w="17" h="17">
                <a:moveTo>
                  <a:pt x="16" y="0"/>
                </a:moveTo>
                <a:lnTo>
                  <a:pt x="0" y="0"/>
                </a:lnTo>
                <a:lnTo>
                  <a:pt x="0" y="16"/>
                </a:lnTo>
                <a:lnTo>
                  <a:pt x="16" y="16"/>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3" name="Line 585"/>
          <p:cNvSpPr>
            <a:spLocks noChangeShapeType="1"/>
          </p:cNvSpPr>
          <p:nvPr/>
        </p:nvSpPr>
        <p:spPr bwMode="auto">
          <a:xfrm>
            <a:off x="2197100" y="3783013"/>
            <a:ext cx="1588" cy="3175"/>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4" name="Freeform 586"/>
          <p:cNvSpPr>
            <a:spLocks/>
          </p:cNvSpPr>
          <p:nvPr/>
        </p:nvSpPr>
        <p:spPr bwMode="auto">
          <a:xfrm>
            <a:off x="2192338" y="3783013"/>
            <a:ext cx="25400" cy="25400"/>
          </a:xfrm>
          <a:custGeom>
            <a:avLst/>
            <a:gdLst/>
            <a:ahLst/>
            <a:cxnLst>
              <a:cxn ang="0">
                <a:pos x="1" y="16"/>
              </a:cxn>
              <a:cxn ang="0">
                <a:pos x="16" y="4"/>
              </a:cxn>
              <a:cxn ang="0">
                <a:pos x="14" y="0"/>
              </a:cxn>
              <a:cxn ang="0">
                <a:pos x="0" y="12"/>
              </a:cxn>
              <a:cxn ang="0">
                <a:pos x="1" y="16"/>
              </a:cxn>
              <a:cxn ang="0">
                <a:pos x="16" y="4"/>
              </a:cxn>
              <a:cxn ang="0">
                <a:pos x="1" y="16"/>
              </a:cxn>
            </a:cxnLst>
            <a:rect l="0" t="0" r="r" b="b"/>
            <a:pathLst>
              <a:path w="17" h="17">
                <a:moveTo>
                  <a:pt x="1" y="16"/>
                </a:moveTo>
                <a:lnTo>
                  <a:pt x="16" y="4"/>
                </a:lnTo>
                <a:lnTo>
                  <a:pt x="14" y="0"/>
                </a:lnTo>
                <a:lnTo>
                  <a:pt x="0" y="12"/>
                </a:lnTo>
                <a:lnTo>
                  <a:pt x="1" y="16"/>
                </a:lnTo>
                <a:lnTo>
                  <a:pt x="16" y="4"/>
                </a:lnTo>
                <a:lnTo>
                  <a:pt x="1"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5" name="Freeform 587"/>
          <p:cNvSpPr>
            <a:spLocks/>
          </p:cNvSpPr>
          <p:nvPr/>
        </p:nvSpPr>
        <p:spPr bwMode="auto">
          <a:xfrm>
            <a:off x="2192338" y="3783013"/>
            <a:ext cx="25400" cy="25400"/>
          </a:xfrm>
          <a:custGeom>
            <a:avLst/>
            <a:gdLst/>
            <a:ahLst/>
            <a:cxnLst>
              <a:cxn ang="0">
                <a:pos x="14" y="0"/>
              </a:cxn>
              <a:cxn ang="0">
                <a:pos x="0" y="12"/>
              </a:cxn>
              <a:cxn ang="0">
                <a:pos x="1" y="16"/>
              </a:cxn>
              <a:cxn ang="0">
                <a:pos x="16" y="4"/>
              </a:cxn>
              <a:cxn ang="0">
                <a:pos x="14" y="0"/>
              </a:cxn>
              <a:cxn ang="0">
                <a:pos x="0" y="12"/>
              </a:cxn>
              <a:cxn ang="0">
                <a:pos x="14" y="0"/>
              </a:cxn>
            </a:cxnLst>
            <a:rect l="0" t="0" r="r" b="b"/>
            <a:pathLst>
              <a:path w="17" h="17">
                <a:moveTo>
                  <a:pt x="14" y="0"/>
                </a:moveTo>
                <a:lnTo>
                  <a:pt x="0" y="12"/>
                </a:lnTo>
                <a:lnTo>
                  <a:pt x="1" y="16"/>
                </a:lnTo>
                <a:lnTo>
                  <a:pt x="16" y="4"/>
                </a:lnTo>
                <a:lnTo>
                  <a:pt x="14" y="0"/>
                </a:lnTo>
                <a:lnTo>
                  <a:pt x="0" y="12"/>
                </a:lnTo>
                <a:lnTo>
                  <a:pt x="14"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6" name="Line 588"/>
          <p:cNvSpPr>
            <a:spLocks noChangeShapeType="1"/>
          </p:cNvSpPr>
          <p:nvPr/>
        </p:nvSpPr>
        <p:spPr bwMode="auto">
          <a:xfrm>
            <a:off x="2112963" y="3783013"/>
            <a:ext cx="0" cy="1587"/>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7" name="Freeform 589"/>
          <p:cNvSpPr>
            <a:spLocks/>
          </p:cNvSpPr>
          <p:nvPr/>
        </p:nvSpPr>
        <p:spPr bwMode="auto">
          <a:xfrm>
            <a:off x="2106613" y="3783013"/>
            <a:ext cx="25400"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8" name="Freeform 590"/>
          <p:cNvSpPr>
            <a:spLocks/>
          </p:cNvSpPr>
          <p:nvPr/>
        </p:nvSpPr>
        <p:spPr bwMode="auto">
          <a:xfrm>
            <a:off x="2106613" y="3783013"/>
            <a:ext cx="25400" cy="25400"/>
          </a:xfrm>
          <a:custGeom>
            <a:avLst/>
            <a:gdLst/>
            <a:ahLst/>
            <a:cxnLst>
              <a:cxn ang="0">
                <a:pos x="16" y="0"/>
              </a:cxn>
              <a:cxn ang="0">
                <a:pos x="0" y="0"/>
              </a:cxn>
              <a:cxn ang="0">
                <a:pos x="0" y="16"/>
              </a:cxn>
              <a:cxn ang="0">
                <a:pos x="16" y="16"/>
              </a:cxn>
              <a:cxn ang="0">
                <a:pos x="16" y="0"/>
              </a:cxn>
              <a:cxn ang="0">
                <a:pos x="0" y="0"/>
              </a:cxn>
              <a:cxn ang="0">
                <a:pos x="16" y="0"/>
              </a:cxn>
            </a:cxnLst>
            <a:rect l="0" t="0" r="r" b="b"/>
            <a:pathLst>
              <a:path w="17" h="17">
                <a:moveTo>
                  <a:pt x="16" y="0"/>
                </a:moveTo>
                <a:lnTo>
                  <a:pt x="0" y="0"/>
                </a:lnTo>
                <a:lnTo>
                  <a:pt x="0" y="16"/>
                </a:lnTo>
                <a:lnTo>
                  <a:pt x="16" y="16"/>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79" name="Line 591"/>
          <p:cNvSpPr>
            <a:spLocks noChangeShapeType="1"/>
          </p:cNvSpPr>
          <p:nvPr/>
        </p:nvSpPr>
        <p:spPr bwMode="auto">
          <a:xfrm>
            <a:off x="2217738" y="3783013"/>
            <a:ext cx="19050"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0" name="Freeform 592"/>
          <p:cNvSpPr>
            <a:spLocks/>
          </p:cNvSpPr>
          <p:nvPr/>
        </p:nvSpPr>
        <p:spPr bwMode="auto">
          <a:xfrm>
            <a:off x="2217738" y="3776663"/>
            <a:ext cx="0" cy="25400"/>
          </a:xfrm>
          <a:custGeom>
            <a:avLst/>
            <a:gdLst/>
            <a:ahLst/>
            <a:cxnLst>
              <a:cxn ang="0">
                <a:pos x="0" y="16"/>
              </a:cxn>
              <a:cxn ang="0">
                <a:pos x="0" y="0"/>
              </a:cxn>
              <a:cxn ang="0">
                <a:pos x="0" y="16"/>
              </a:cxn>
              <a:cxn ang="0">
                <a:pos x="0" y="0"/>
              </a:cxn>
              <a:cxn ang="0">
                <a:pos x="0" y="16"/>
              </a:cxn>
            </a:cxnLst>
            <a:rect l="0" t="0" r="r" b="b"/>
            <a:pathLst>
              <a:path w="1" h="17">
                <a:moveTo>
                  <a:pt x="0" y="16"/>
                </a:moveTo>
                <a:lnTo>
                  <a:pt x="0" y="0"/>
                </a:lnTo>
                <a:lnTo>
                  <a:pt x="0" y="16"/>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1" name="Freeform 593"/>
          <p:cNvSpPr>
            <a:spLocks/>
          </p:cNvSpPr>
          <p:nvPr/>
        </p:nvSpPr>
        <p:spPr bwMode="auto">
          <a:xfrm>
            <a:off x="2217738" y="3776663"/>
            <a:ext cx="0" cy="25400"/>
          </a:xfrm>
          <a:custGeom>
            <a:avLst/>
            <a:gdLst/>
            <a:ahLst/>
            <a:cxnLst>
              <a:cxn ang="0">
                <a:pos x="0" y="0"/>
              </a:cxn>
              <a:cxn ang="0">
                <a:pos x="0" y="16"/>
              </a:cxn>
              <a:cxn ang="0">
                <a:pos x="0" y="0"/>
              </a:cxn>
              <a:cxn ang="0">
                <a:pos x="0" y="16"/>
              </a:cxn>
              <a:cxn ang="0">
                <a:pos x="0" y="0"/>
              </a:cxn>
            </a:cxnLst>
            <a:rect l="0" t="0" r="r" b="b"/>
            <a:pathLst>
              <a:path w="1" h="17">
                <a:moveTo>
                  <a:pt x="0" y="0"/>
                </a:moveTo>
                <a:lnTo>
                  <a:pt x="0" y="16"/>
                </a:lnTo>
                <a:lnTo>
                  <a:pt x="0" y="0"/>
                </a:lnTo>
                <a:lnTo>
                  <a:pt x="0" y="16"/>
                </a:lnTo>
                <a:lnTo>
                  <a:pt x="0"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2" name="Freeform 594"/>
          <p:cNvSpPr>
            <a:spLocks/>
          </p:cNvSpPr>
          <p:nvPr/>
        </p:nvSpPr>
        <p:spPr bwMode="auto">
          <a:xfrm>
            <a:off x="2509838" y="2341563"/>
            <a:ext cx="339725" cy="33337"/>
          </a:xfrm>
          <a:custGeom>
            <a:avLst/>
            <a:gdLst/>
            <a:ahLst/>
            <a:cxnLst>
              <a:cxn ang="0">
                <a:pos x="0" y="0"/>
              </a:cxn>
              <a:cxn ang="0">
                <a:pos x="226" y="0"/>
              </a:cxn>
              <a:cxn ang="0">
                <a:pos x="226" y="21"/>
              </a:cxn>
              <a:cxn ang="0">
                <a:pos x="0" y="21"/>
              </a:cxn>
              <a:cxn ang="0">
                <a:pos x="0" y="0"/>
              </a:cxn>
            </a:cxnLst>
            <a:rect l="0" t="0" r="r" b="b"/>
            <a:pathLst>
              <a:path w="227" h="22">
                <a:moveTo>
                  <a:pt x="0" y="0"/>
                </a:moveTo>
                <a:lnTo>
                  <a:pt x="226" y="0"/>
                </a:lnTo>
                <a:lnTo>
                  <a:pt x="226" y="21"/>
                </a:lnTo>
                <a:lnTo>
                  <a:pt x="0" y="21"/>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3" name="Line 595"/>
          <p:cNvSpPr>
            <a:spLocks noChangeShapeType="1"/>
          </p:cNvSpPr>
          <p:nvPr/>
        </p:nvSpPr>
        <p:spPr bwMode="auto">
          <a:xfrm>
            <a:off x="2509838"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4" name="Line 596"/>
          <p:cNvSpPr>
            <a:spLocks noChangeShapeType="1"/>
          </p:cNvSpPr>
          <p:nvPr/>
        </p:nvSpPr>
        <p:spPr bwMode="auto">
          <a:xfrm>
            <a:off x="2519363"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5" name="Line 597"/>
          <p:cNvSpPr>
            <a:spLocks noChangeShapeType="1"/>
          </p:cNvSpPr>
          <p:nvPr/>
        </p:nvSpPr>
        <p:spPr bwMode="auto">
          <a:xfrm>
            <a:off x="2527300"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6" name="Line 598"/>
          <p:cNvSpPr>
            <a:spLocks noChangeShapeType="1"/>
          </p:cNvSpPr>
          <p:nvPr/>
        </p:nvSpPr>
        <p:spPr bwMode="auto">
          <a:xfrm>
            <a:off x="2536825"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7" name="Line 599"/>
          <p:cNvSpPr>
            <a:spLocks noChangeShapeType="1"/>
          </p:cNvSpPr>
          <p:nvPr/>
        </p:nvSpPr>
        <p:spPr bwMode="auto">
          <a:xfrm>
            <a:off x="2544763"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8" name="Line 600"/>
          <p:cNvSpPr>
            <a:spLocks noChangeShapeType="1"/>
          </p:cNvSpPr>
          <p:nvPr/>
        </p:nvSpPr>
        <p:spPr bwMode="auto">
          <a:xfrm>
            <a:off x="2554288" y="234156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89" name="Line 601"/>
          <p:cNvSpPr>
            <a:spLocks noChangeShapeType="1"/>
          </p:cNvSpPr>
          <p:nvPr/>
        </p:nvSpPr>
        <p:spPr bwMode="auto">
          <a:xfrm>
            <a:off x="2562225"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0" name="Line 602"/>
          <p:cNvSpPr>
            <a:spLocks noChangeShapeType="1"/>
          </p:cNvSpPr>
          <p:nvPr/>
        </p:nvSpPr>
        <p:spPr bwMode="auto">
          <a:xfrm>
            <a:off x="2571750"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1" name="Line 603"/>
          <p:cNvSpPr>
            <a:spLocks noChangeShapeType="1"/>
          </p:cNvSpPr>
          <p:nvPr/>
        </p:nvSpPr>
        <p:spPr bwMode="auto">
          <a:xfrm>
            <a:off x="2579688"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2" name="Line 604"/>
          <p:cNvSpPr>
            <a:spLocks noChangeShapeType="1"/>
          </p:cNvSpPr>
          <p:nvPr/>
        </p:nvSpPr>
        <p:spPr bwMode="auto">
          <a:xfrm>
            <a:off x="2587625"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3" name="Line 605"/>
          <p:cNvSpPr>
            <a:spLocks noChangeShapeType="1"/>
          </p:cNvSpPr>
          <p:nvPr/>
        </p:nvSpPr>
        <p:spPr bwMode="auto">
          <a:xfrm>
            <a:off x="2598738" y="234156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4" name="Line 606"/>
          <p:cNvSpPr>
            <a:spLocks noChangeShapeType="1"/>
          </p:cNvSpPr>
          <p:nvPr/>
        </p:nvSpPr>
        <p:spPr bwMode="auto">
          <a:xfrm>
            <a:off x="2605088"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5" name="Line 607"/>
          <p:cNvSpPr>
            <a:spLocks noChangeShapeType="1"/>
          </p:cNvSpPr>
          <p:nvPr/>
        </p:nvSpPr>
        <p:spPr bwMode="auto">
          <a:xfrm>
            <a:off x="2616200"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6" name="Line 608"/>
          <p:cNvSpPr>
            <a:spLocks noChangeShapeType="1"/>
          </p:cNvSpPr>
          <p:nvPr/>
        </p:nvSpPr>
        <p:spPr bwMode="auto">
          <a:xfrm>
            <a:off x="2624138" y="234156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7" name="Line 609"/>
          <p:cNvSpPr>
            <a:spLocks noChangeShapeType="1"/>
          </p:cNvSpPr>
          <p:nvPr/>
        </p:nvSpPr>
        <p:spPr bwMode="auto">
          <a:xfrm>
            <a:off x="2632075"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8" name="Line 610"/>
          <p:cNvSpPr>
            <a:spLocks noChangeShapeType="1"/>
          </p:cNvSpPr>
          <p:nvPr/>
        </p:nvSpPr>
        <p:spPr bwMode="auto">
          <a:xfrm>
            <a:off x="2641600"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099" name="Line 611"/>
          <p:cNvSpPr>
            <a:spLocks noChangeShapeType="1"/>
          </p:cNvSpPr>
          <p:nvPr/>
        </p:nvSpPr>
        <p:spPr bwMode="auto">
          <a:xfrm>
            <a:off x="2651125" y="234156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0" name="Line 612"/>
          <p:cNvSpPr>
            <a:spLocks noChangeShapeType="1"/>
          </p:cNvSpPr>
          <p:nvPr/>
        </p:nvSpPr>
        <p:spPr bwMode="auto">
          <a:xfrm>
            <a:off x="2659063"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1" name="Line 613"/>
          <p:cNvSpPr>
            <a:spLocks noChangeShapeType="1"/>
          </p:cNvSpPr>
          <p:nvPr/>
        </p:nvSpPr>
        <p:spPr bwMode="auto">
          <a:xfrm>
            <a:off x="2667000"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2" name="Line 614"/>
          <p:cNvSpPr>
            <a:spLocks noChangeShapeType="1"/>
          </p:cNvSpPr>
          <p:nvPr/>
        </p:nvSpPr>
        <p:spPr bwMode="auto">
          <a:xfrm>
            <a:off x="2676525" y="234156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3" name="Line 615"/>
          <p:cNvSpPr>
            <a:spLocks noChangeShapeType="1"/>
          </p:cNvSpPr>
          <p:nvPr/>
        </p:nvSpPr>
        <p:spPr bwMode="auto">
          <a:xfrm>
            <a:off x="2684463"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4" name="Line 616"/>
          <p:cNvSpPr>
            <a:spLocks noChangeShapeType="1"/>
          </p:cNvSpPr>
          <p:nvPr/>
        </p:nvSpPr>
        <p:spPr bwMode="auto">
          <a:xfrm>
            <a:off x="2693988"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5" name="Line 617"/>
          <p:cNvSpPr>
            <a:spLocks noChangeShapeType="1"/>
          </p:cNvSpPr>
          <p:nvPr/>
        </p:nvSpPr>
        <p:spPr bwMode="auto">
          <a:xfrm>
            <a:off x="2703513" y="234156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6" name="Line 618"/>
          <p:cNvSpPr>
            <a:spLocks noChangeShapeType="1"/>
          </p:cNvSpPr>
          <p:nvPr/>
        </p:nvSpPr>
        <p:spPr bwMode="auto">
          <a:xfrm>
            <a:off x="2711450"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7" name="Line 619"/>
          <p:cNvSpPr>
            <a:spLocks noChangeShapeType="1"/>
          </p:cNvSpPr>
          <p:nvPr/>
        </p:nvSpPr>
        <p:spPr bwMode="auto">
          <a:xfrm>
            <a:off x="2719388"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8" name="Line 620"/>
          <p:cNvSpPr>
            <a:spLocks noChangeShapeType="1"/>
          </p:cNvSpPr>
          <p:nvPr/>
        </p:nvSpPr>
        <p:spPr bwMode="auto">
          <a:xfrm>
            <a:off x="2730500" y="234156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09" name="Line 621"/>
          <p:cNvSpPr>
            <a:spLocks noChangeShapeType="1"/>
          </p:cNvSpPr>
          <p:nvPr/>
        </p:nvSpPr>
        <p:spPr bwMode="auto">
          <a:xfrm>
            <a:off x="2736850"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0" name="Line 622"/>
          <p:cNvSpPr>
            <a:spLocks noChangeShapeType="1"/>
          </p:cNvSpPr>
          <p:nvPr/>
        </p:nvSpPr>
        <p:spPr bwMode="auto">
          <a:xfrm>
            <a:off x="2746375"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1" name="Line 623"/>
          <p:cNvSpPr>
            <a:spLocks noChangeShapeType="1"/>
          </p:cNvSpPr>
          <p:nvPr/>
        </p:nvSpPr>
        <p:spPr bwMode="auto">
          <a:xfrm>
            <a:off x="2755900" y="234156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2" name="Line 624"/>
          <p:cNvSpPr>
            <a:spLocks noChangeShapeType="1"/>
          </p:cNvSpPr>
          <p:nvPr/>
        </p:nvSpPr>
        <p:spPr bwMode="auto">
          <a:xfrm>
            <a:off x="2763838" y="234156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3" name="Line 625"/>
          <p:cNvSpPr>
            <a:spLocks noChangeShapeType="1"/>
          </p:cNvSpPr>
          <p:nvPr/>
        </p:nvSpPr>
        <p:spPr bwMode="auto">
          <a:xfrm>
            <a:off x="2773363"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4" name="Line 626"/>
          <p:cNvSpPr>
            <a:spLocks noChangeShapeType="1"/>
          </p:cNvSpPr>
          <p:nvPr/>
        </p:nvSpPr>
        <p:spPr bwMode="auto">
          <a:xfrm>
            <a:off x="2781300" y="234156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5" name="Line 627"/>
          <p:cNvSpPr>
            <a:spLocks noChangeShapeType="1"/>
          </p:cNvSpPr>
          <p:nvPr/>
        </p:nvSpPr>
        <p:spPr bwMode="auto">
          <a:xfrm>
            <a:off x="2790825"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6" name="Line 628"/>
          <p:cNvSpPr>
            <a:spLocks noChangeShapeType="1"/>
          </p:cNvSpPr>
          <p:nvPr/>
        </p:nvSpPr>
        <p:spPr bwMode="auto">
          <a:xfrm>
            <a:off x="2798763"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7" name="Line 629"/>
          <p:cNvSpPr>
            <a:spLocks noChangeShapeType="1"/>
          </p:cNvSpPr>
          <p:nvPr/>
        </p:nvSpPr>
        <p:spPr bwMode="auto">
          <a:xfrm>
            <a:off x="2808288" y="234156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8" name="Line 630"/>
          <p:cNvSpPr>
            <a:spLocks noChangeShapeType="1"/>
          </p:cNvSpPr>
          <p:nvPr/>
        </p:nvSpPr>
        <p:spPr bwMode="auto">
          <a:xfrm>
            <a:off x="2816225"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19" name="Line 631"/>
          <p:cNvSpPr>
            <a:spLocks noChangeShapeType="1"/>
          </p:cNvSpPr>
          <p:nvPr/>
        </p:nvSpPr>
        <p:spPr bwMode="auto">
          <a:xfrm>
            <a:off x="2825750" y="234156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0" name="Line 632"/>
          <p:cNvSpPr>
            <a:spLocks noChangeShapeType="1"/>
          </p:cNvSpPr>
          <p:nvPr/>
        </p:nvSpPr>
        <p:spPr bwMode="auto">
          <a:xfrm>
            <a:off x="2835275" y="234156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1" name="Line 633"/>
          <p:cNvSpPr>
            <a:spLocks noChangeShapeType="1"/>
          </p:cNvSpPr>
          <p:nvPr/>
        </p:nvSpPr>
        <p:spPr bwMode="auto">
          <a:xfrm>
            <a:off x="2843213" y="234156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2" name="Line 634"/>
          <p:cNvSpPr>
            <a:spLocks noChangeShapeType="1"/>
          </p:cNvSpPr>
          <p:nvPr/>
        </p:nvSpPr>
        <p:spPr bwMode="auto">
          <a:xfrm>
            <a:off x="2847975" y="2343150"/>
            <a:ext cx="0" cy="63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3" name="Line 635"/>
          <p:cNvSpPr>
            <a:spLocks noChangeShapeType="1"/>
          </p:cNvSpPr>
          <p:nvPr/>
        </p:nvSpPr>
        <p:spPr bwMode="auto">
          <a:xfrm>
            <a:off x="2847975" y="2352675"/>
            <a:ext cx="0" cy="63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4" name="Line 636"/>
          <p:cNvSpPr>
            <a:spLocks noChangeShapeType="1"/>
          </p:cNvSpPr>
          <p:nvPr/>
        </p:nvSpPr>
        <p:spPr bwMode="auto">
          <a:xfrm>
            <a:off x="2847975" y="2360613"/>
            <a:ext cx="0" cy="47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5" name="Freeform 637"/>
          <p:cNvSpPr>
            <a:spLocks/>
          </p:cNvSpPr>
          <p:nvPr/>
        </p:nvSpPr>
        <p:spPr bwMode="auto">
          <a:xfrm>
            <a:off x="2846388" y="2368550"/>
            <a:ext cx="25400" cy="25400"/>
          </a:xfrm>
          <a:custGeom>
            <a:avLst/>
            <a:gdLst/>
            <a:ahLst/>
            <a:cxnLst>
              <a:cxn ang="0">
                <a:pos x="16" y="0"/>
              </a:cxn>
              <a:cxn ang="0">
                <a:pos x="16" y="16"/>
              </a:cxn>
              <a:cxn ang="0">
                <a:pos x="0" y="16"/>
              </a:cxn>
            </a:cxnLst>
            <a:rect l="0" t="0" r="r" b="b"/>
            <a:pathLst>
              <a:path w="17" h="17">
                <a:moveTo>
                  <a:pt x="16" y="0"/>
                </a:moveTo>
                <a:lnTo>
                  <a:pt x="16" y="16"/>
                </a:lnTo>
                <a:lnTo>
                  <a:pt x="0" y="16"/>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6" name="Line 638"/>
          <p:cNvSpPr>
            <a:spLocks noChangeShapeType="1"/>
          </p:cNvSpPr>
          <p:nvPr/>
        </p:nvSpPr>
        <p:spPr bwMode="auto">
          <a:xfrm flipH="1">
            <a:off x="2836863"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7" name="Line 639"/>
          <p:cNvSpPr>
            <a:spLocks noChangeShapeType="1"/>
          </p:cNvSpPr>
          <p:nvPr/>
        </p:nvSpPr>
        <p:spPr bwMode="auto">
          <a:xfrm flipH="1">
            <a:off x="2830513" y="237331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8" name="Line 640"/>
          <p:cNvSpPr>
            <a:spLocks noChangeShapeType="1"/>
          </p:cNvSpPr>
          <p:nvPr/>
        </p:nvSpPr>
        <p:spPr bwMode="auto">
          <a:xfrm flipH="1">
            <a:off x="2819400"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29" name="Line 641"/>
          <p:cNvSpPr>
            <a:spLocks noChangeShapeType="1"/>
          </p:cNvSpPr>
          <p:nvPr/>
        </p:nvSpPr>
        <p:spPr bwMode="auto">
          <a:xfrm flipH="1">
            <a:off x="2811463"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0" name="Line 642"/>
          <p:cNvSpPr>
            <a:spLocks noChangeShapeType="1"/>
          </p:cNvSpPr>
          <p:nvPr/>
        </p:nvSpPr>
        <p:spPr bwMode="auto">
          <a:xfrm flipH="1">
            <a:off x="2803525"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1" name="Line 643"/>
          <p:cNvSpPr>
            <a:spLocks noChangeShapeType="1"/>
          </p:cNvSpPr>
          <p:nvPr/>
        </p:nvSpPr>
        <p:spPr bwMode="auto">
          <a:xfrm flipH="1">
            <a:off x="2794000"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2" name="Line 644"/>
          <p:cNvSpPr>
            <a:spLocks noChangeShapeType="1"/>
          </p:cNvSpPr>
          <p:nvPr/>
        </p:nvSpPr>
        <p:spPr bwMode="auto">
          <a:xfrm flipH="1">
            <a:off x="2786063"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3" name="Line 645"/>
          <p:cNvSpPr>
            <a:spLocks noChangeShapeType="1"/>
          </p:cNvSpPr>
          <p:nvPr/>
        </p:nvSpPr>
        <p:spPr bwMode="auto">
          <a:xfrm flipH="1">
            <a:off x="2776538"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4" name="Line 646"/>
          <p:cNvSpPr>
            <a:spLocks noChangeShapeType="1"/>
          </p:cNvSpPr>
          <p:nvPr/>
        </p:nvSpPr>
        <p:spPr bwMode="auto">
          <a:xfrm flipH="1">
            <a:off x="2768600"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5" name="Line 647"/>
          <p:cNvSpPr>
            <a:spLocks noChangeShapeType="1"/>
          </p:cNvSpPr>
          <p:nvPr/>
        </p:nvSpPr>
        <p:spPr bwMode="auto">
          <a:xfrm flipH="1">
            <a:off x="2759075" y="237331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6" name="Line 648"/>
          <p:cNvSpPr>
            <a:spLocks noChangeShapeType="1"/>
          </p:cNvSpPr>
          <p:nvPr/>
        </p:nvSpPr>
        <p:spPr bwMode="auto">
          <a:xfrm flipH="1">
            <a:off x="2751138"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7" name="Line 649"/>
          <p:cNvSpPr>
            <a:spLocks noChangeShapeType="1"/>
          </p:cNvSpPr>
          <p:nvPr/>
        </p:nvSpPr>
        <p:spPr bwMode="auto">
          <a:xfrm flipH="1">
            <a:off x="2741613"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8" name="Line 650"/>
          <p:cNvSpPr>
            <a:spLocks noChangeShapeType="1"/>
          </p:cNvSpPr>
          <p:nvPr/>
        </p:nvSpPr>
        <p:spPr bwMode="auto">
          <a:xfrm flipH="1">
            <a:off x="2732088"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39" name="Line 651"/>
          <p:cNvSpPr>
            <a:spLocks noChangeShapeType="1"/>
          </p:cNvSpPr>
          <p:nvPr/>
        </p:nvSpPr>
        <p:spPr bwMode="auto">
          <a:xfrm flipH="1">
            <a:off x="2724150"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0" name="Line 652"/>
          <p:cNvSpPr>
            <a:spLocks noChangeShapeType="1"/>
          </p:cNvSpPr>
          <p:nvPr/>
        </p:nvSpPr>
        <p:spPr bwMode="auto">
          <a:xfrm flipH="1">
            <a:off x="2714625"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1" name="Line 653"/>
          <p:cNvSpPr>
            <a:spLocks noChangeShapeType="1"/>
          </p:cNvSpPr>
          <p:nvPr/>
        </p:nvSpPr>
        <p:spPr bwMode="auto">
          <a:xfrm flipH="1">
            <a:off x="2706688"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2" name="Line 654"/>
          <p:cNvSpPr>
            <a:spLocks noChangeShapeType="1"/>
          </p:cNvSpPr>
          <p:nvPr/>
        </p:nvSpPr>
        <p:spPr bwMode="auto">
          <a:xfrm flipH="1">
            <a:off x="2698750"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3" name="Line 655"/>
          <p:cNvSpPr>
            <a:spLocks noChangeShapeType="1"/>
          </p:cNvSpPr>
          <p:nvPr/>
        </p:nvSpPr>
        <p:spPr bwMode="auto">
          <a:xfrm flipH="1">
            <a:off x="2689225"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4" name="Line 656"/>
          <p:cNvSpPr>
            <a:spLocks noChangeShapeType="1"/>
          </p:cNvSpPr>
          <p:nvPr/>
        </p:nvSpPr>
        <p:spPr bwMode="auto">
          <a:xfrm flipH="1">
            <a:off x="2681288" y="237331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5" name="Line 657"/>
          <p:cNvSpPr>
            <a:spLocks noChangeShapeType="1"/>
          </p:cNvSpPr>
          <p:nvPr/>
        </p:nvSpPr>
        <p:spPr bwMode="auto">
          <a:xfrm flipH="1">
            <a:off x="2671763"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6" name="Line 658"/>
          <p:cNvSpPr>
            <a:spLocks noChangeShapeType="1"/>
          </p:cNvSpPr>
          <p:nvPr/>
        </p:nvSpPr>
        <p:spPr bwMode="auto">
          <a:xfrm flipH="1">
            <a:off x="2662238"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7" name="Line 659"/>
          <p:cNvSpPr>
            <a:spLocks noChangeShapeType="1"/>
          </p:cNvSpPr>
          <p:nvPr/>
        </p:nvSpPr>
        <p:spPr bwMode="auto">
          <a:xfrm flipH="1">
            <a:off x="2655888" y="237331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8" name="Line 660"/>
          <p:cNvSpPr>
            <a:spLocks noChangeShapeType="1"/>
          </p:cNvSpPr>
          <p:nvPr/>
        </p:nvSpPr>
        <p:spPr bwMode="auto">
          <a:xfrm flipH="1">
            <a:off x="2644775"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49" name="Line 661"/>
          <p:cNvSpPr>
            <a:spLocks noChangeShapeType="1"/>
          </p:cNvSpPr>
          <p:nvPr/>
        </p:nvSpPr>
        <p:spPr bwMode="auto">
          <a:xfrm flipH="1">
            <a:off x="2636838"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0" name="Line 662"/>
          <p:cNvSpPr>
            <a:spLocks noChangeShapeType="1"/>
          </p:cNvSpPr>
          <p:nvPr/>
        </p:nvSpPr>
        <p:spPr bwMode="auto">
          <a:xfrm flipH="1">
            <a:off x="2628900" y="237331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1" name="Line 663"/>
          <p:cNvSpPr>
            <a:spLocks noChangeShapeType="1"/>
          </p:cNvSpPr>
          <p:nvPr/>
        </p:nvSpPr>
        <p:spPr bwMode="auto">
          <a:xfrm flipH="1">
            <a:off x="2619375"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2" name="Line 664"/>
          <p:cNvSpPr>
            <a:spLocks noChangeShapeType="1"/>
          </p:cNvSpPr>
          <p:nvPr/>
        </p:nvSpPr>
        <p:spPr bwMode="auto">
          <a:xfrm flipH="1">
            <a:off x="2609850"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3" name="Line 665"/>
          <p:cNvSpPr>
            <a:spLocks noChangeShapeType="1"/>
          </p:cNvSpPr>
          <p:nvPr/>
        </p:nvSpPr>
        <p:spPr bwMode="auto">
          <a:xfrm flipH="1">
            <a:off x="2601913" y="237331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4" name="Line 666"/>
          <p:cNvSpPr>
            <a:spLocks noChangeShapeType="1"/>
          </p:cNvSpPr>
          <p:nvPr/>
        </p:nvSpPr>
        <p:spPr bwMode="auto">
          <a:xfrm flipH="1">
            <a:off x="2593975"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5" name="Line 667"/>
          <p:cNvSpPr>
            <a:spLocks noChangeShapeType="1"/>
          </p:cNvSpPr>
          <p:nvPr/>
        </p:nvSpPr>
        <p:spPr bwMode="auto">
          <a:xfrm flipH="1">
            <a:off x="2582863"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6" name="Line 668"/>
          <p:cNvSpPr>
            <a:spLocks noChangeShapeType="1"/>
          </p:cNvSpPr>
          <p:nvPr/>
        </p:nvSpPr>
        <p:spPr bwMode="auto">
          <a:xfrm flipH="1">
            <a:off x="2576513" y="2373313"/>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7" name="Line 669"/>
          <p:cNvSpPr>
            <a:spLocks noChangeShapeType="1"/>
          </p:cNvSpPr>
          <p:nvPr/>
        </p:nvSpPr>
        <p:spPr bwMode="auto">
          <a:xfrm flipH="1">
            <a:off x="2566988"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8" name="Line 670"/>
          <p:cNvSpPr>
            <a:spLocks noChangeShapeType="1"/>
          </p:cNvSpPr>
          <p:nvPr/>
        </p:nvSpPr>
        <p:spPr bwMode="auto">
          <a:xfrm flipH="1">
            <a:off x="2557463"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59" name="Line 671"/>
          <p:cNvSpPr>
            <a:spLocks noChangeShapeType="1"/>
          </p:cNvSpPr>
          <p:nvPr/>
        </p:nvSpPr>
        <p:spPr bwMode="auto">
          <a:xfrm flipH="1">
            <a:off x="2549525" y="237331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0" name="Line 672"/>
          <p:cNvSpPr>
            <a:spLocks noChangeShapeType="1"/>
          </p:cNvSpPr>
          <p:nvPr/>
        </p:nvSpPr>
        <p:spPr bwMode="auto">
          <a:xfrm flipH="1">
            <a:off x="2540000"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1" name="Line 673"/>
          <p:cNvSpPr>
            <a:spLocks noChangeShapeType="1"/>
          </p:cNvSpPr>
          <p:nvPr/>
        </p:nvSpPr>
        <p:spPr bwMode="auto">
          <a:xfrm flipH="1">
            <a:off x="2530475"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2" name="Line 674"/>
          <p:cNvSpPr>
            <a:spLocks noChangeShapeType="1"/>
          </p:cNvSpPr>
          <p:nvPr/>
        </p:nvSpPr>
        <p:spPr bwMode="auto">
          <a:xfrm flipH="1">
            <a:off x="2524125" y="2373313"/>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3" name="Line 675"/>
          <p:cNvSpPr>
            <a:spLocks noChangeShapeType="1"/>
          </p:cNvSpPr>
          <p:nvPr/>
        </p:nvSpPr>
        <p:spPr bwMode="auto">
          <a:xfrm flipH="1">
            <a:off x="2514600" y="2373313"/>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4" name="Freeform 676"/>
          <p:cNvSpPr>
            <a:spLocks/>
          </p:cNvSpPr>
          <p:nvPr/>
        </p:nvSpPr>
        <p:spPr bwMode="auto">
          <a:xfrm>
            <a:off x="2509838" y="2366963"/>
            <a:ext cx="25400" cy="25400"/>
          </a:xfrm>
          <a:custGeom>
            <a:avLst/>
            <a:gdLst/>
            <a:ahLst/>
            <a:cxnLst>
              <a:cxn ang="0">
                <a:pos x="16" y="16"/>
              </a:cxn>
              <a:cxn ang="0">
                <a:pos x="0" y="16"/>
              </a:cxn>
              <a:cxn ang="0">
                <a:pos x="0" y="0"/>
              </a:cxn>
            </a:cxnLst>
            <a:rect l="0" t="0" r="r" b="b"/>
            <a:pathLst>
              <a:path w="17" h="17">
                <a:moveTo>
                  <a:pt x="16" y="16"/>
                </a:moveTo>
                <a:lnTo>
                  <a:pt x="0" y="16"/>
                </a:lnTo>
                <a:lnTo>
                  <a:pt x="0"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5" name="Line 677"/>
          <p:cNvSpPr>
            <a:spLocks noChangeShapeType="1"/>
          </p:cNvSpPr>
          <p:nvPr/>
        </p:nvSpPr>
        <p:spPr bwMode="auto">
          <a:xfrm flipV="1">
            <a:off x="2509838" y="2359025"/>
            <a:ext cx="0" cy="4763"/>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6" name="Line 678"/>
          <p:cNvSpPr>
            <a:spLocks noChangeShapeType="1"/>
          </p:cNvSpPr>
          <p:nvPr/>
        </p:nvSpPr>
        <p:spPr bwMode="auto">
          <a:xfrm flipV="1">
            <a:off x="2509838" y="2352675"/>
            <a:ext cx="0" cy="63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7" name="Line 679"/>
          <p:cNvSpPr>
            <a:spLocks noChangeShapeType="1"/>
          </p:cNvSpPr>
          <p:nvPr/>
        </p:nvSpPr>
        <p:spPr bwMode="auto">
          <a:xfrm flipV="1">
            <a:off x="2509838" y="2341563"/>
            <a:ext cx="0" cy="63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8" name="Line 680"/>
          <p:cNvSpPr>
            <a:spLocks noChangeShapeType="1"/>
          </p:cNvSpPr>
          <p:nvPr/>
        </p:nvSpPr>
        <p:spPr bwMode="auto">
          <a:xfrm>
            <a:off x="1949450" y="2473325"/>
            <a:ext cx="0" cy="46672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69" name="Freeform 681"/>
          <p:cNvSpPr>
            <a:spLocks/>
          </p:cNvSpPr>
          <p:nvPr/>
        </p:nvSpPr>
        <p:spPr bwMode="auto">
          <a:xfrm>
            <a:off x="1908175" y="2927350"/>
            <a:ext cx="80963" cy="109538"/>
          </a:xfrm>
          <a:custGeom>
            <a:avLst/>
            <a:gdLst/>
            <a:ahLst/>
            <a:cxnLst>
              <a:cxn ang="0">
                <a:pos x="26" y="38"/>
              </a:cxn>
              <a:cxn ang="0">
                <a:pos x="26" y="72"/>
              </a:cxn>
              <a:cxn ang="0">
                <a:pos x="53" y="0"/>
              </a:cxn>
              <a:cxn ang="0">
                <a:pos x="0" y="0"/>
              </a:cxn>
              <a:cxn ang="0">
                <a:pos x="26" y="72"/>
              </a:cxn>
              <a:cxn ang="0">
                <a:pos x="26" y="38"/>
              </a:cxn>
            </a:cxnLst>
            <a:rect l="0" t="0" r="r" b="b"/>
            <a:pathLst>
              <a:path w="54" h="73">
                <a:moveTo>
                  <a:pt x="26" y="38"/>
                </a:moveTo>
                <a:lnTo>
                  <a:pt x="26" y="72"/>
                </a:lnTo>
                <a:lnTo>
                  <a:pt x="53" y="0"/>
                </a:lnTo>
                <a:lnTo>
                  <a:pt x="0" y="0"/>
                </a:lnTo>
                <a:lnTo>
                  <a:pt x="26" y="72"/>
                </a:lnTo>
                <a:lnTo>
                  <a:pt x="26" y="3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0" name="Line 682"/>
          <p:cNvSpPr>
            <a:spLocks noChangeShapeType="1"/>
          </p:cNvSpPr>
          <p:nvPr/>
        </p:nvSpPr>
        <p:spPr bwMode="auto">
          <a:xfrm>
            <a:off x="2132013" y="2470150"/>
            <a:ext cx="0" cy="46990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1" name="Freeform 683"/>
          <p:cNvSpPr>
            <a:spLocks/>
          </p:cNvSpPr>
          <p:nvPr/>
        </p:nvSpPr>
        <p:spPr bwMode="auto">
          <a:xfrm>
            <a:off x="2090738" y="2927350"/>
            <a:ext cx="84137" cy="109538"/>
          </a:xfrm>
          <a:custGeom>
            <a:avLst/>
            <a:gdLst/>
            <a:ahLst/>
            <a:cxnLst>
              <a:cxn ang="0">
                <a:pos x="27" y="38"/>
              </a:cxn>
              <a:cxn ang="0">
                <a:pos x="27" y="72"/>
              </a:cxn>
              <a:cxn ang="0">
                <a:pos x="55" y="0"/>
              </a:cxn>
              <a:cxn ang="0">
                <a:pos x="0" y="0"/>
              </a:cxn>
              <a:cxn ang="0">
                <a:pos x="27" y="72"/>
              </a:cxn>
              <a:cxn ang="0">
                <a:pos x="27" y="38"/>
              </a:cxn>
            </a:cxnLst>
            <a:rect l="0" t="0" r="r" b="b"/>
            <a:pathLst>
              <a:path w="56" h="73">
                <a:moveTo>
                  <a:pt x="27" y="38"/>
                </a:moveTo>
                <a:lnTo>
                  <a:pt x="27" y="72"/>
                </a:lnTo>
                <a:lnTo>
                  <a:pt x="55" y="0"/>
                </a:lnTo>
                <a:lnTo>
                  <a:pt x="0" y="0"/>
                </a:lnTo>
                <a:lnTo>
                  <a:pt x="27" y="72"/>
                </a:lnTo>
                <a:lnTo>
                  <a:pt x="27" y="3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2" name="Line 684"/>
          <p:cNvSpPr>
            <a:spLocks noChangeShapeType="1"/>
          </p:cNvSpPr>
          <p:nvPr/>
        </p:nvSpPr>
        <p:spPr bwMode="auto">
          <a:xfrm>
            <a:off x="2879725" y="2398713"/>
            <a:ext cx="0" cy="5413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3" name="Freeform 685"/>
          <p:cNvSpPr>
            <a:spLocks/>
          </p:cNvSpPr>
          <p:nvPr/>
        </p:nvSpPr>
        <p:spPr bwMode="auto">
          <a:xfrm>
            <a:off x="2838450" y="2927350"/>
            <a:ext cx="82550" cy="109538"/>
          </a:xfrm>
          <a:custGeom>
            <a:avLst/>
            <a:gdLst/>
            <a:ahLst/>
            <a:cxnLst>
              <a:cxn ang="0">
                <a:pos x="27" y="38"/>
              </a:cxn>
              <a:cxn ang="0">
                <a:pos x="27" y="72"/>
              </a:cxn>
              <a:cxn ang="0">
                <a:pos x="54" y="0"/>
              </a:cxn>
              <a:cxn ang="0">
                <a:pos x="0" y="0"/>
              </a:cxn>
              <a:cxn ang="0">
                <a:pos x="27" y="72"/>
              </a:cxn>
              <a:cxn ang="0">
                <a:pos x="27" y="38"/>
              </a:cxn>
            </a:cxnLst>
            <a:rect l="0" t="0" r="r" b="b"/>
            <a:pathLst>
              <a:path w="55" h="73">
                <a:moveTo>
                  <a:pt x="27" y="38"/>
                </a:moveTo>
                <a:lnTo>
                  <a:pt x="27" y="72"/>
                </a:lnTo>
                <a:lnTo>
                  <a:pt x="54" y="0"/>
                </a:lnTo>
                <a:lnTo>
                  <a:pt x="0" y="0"/>
                </a:lnTo>
                <a:lnTo>
                  <a:pt x="27" y="72"/>
                </a:lnTo>
                <a:lnTo>
                  <a:pt x="27" y="3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4" name="Line 686"/>
          <p:cNvSpPr>
            <a:spLocks noChangeShapeType="1"/>
          </p:cNvSpPr>
          <p:nvPr/>
        </p:nvSpPr>
        <p:spPr bwMode="auto">
          <a:xfrm>
            <a:off x="3071813" y="2470150"/>
            <a:ext cx="0" cy="4651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5" name="Freeform 687"/>
          <p:cNvSpPr>
            <a:spLocks/>
          </p:cNvSpPr>
          <p:nvPr/>
        </p:nvSpPr>
        <p:spPr bwMode="auto">
          <a:xfrm>
            <a:off x="3032125" y="2922588"/>
            <a:ext cx="82550" cy="109537"/>
          </a:xfrm>
          <a:custGeom>
            <a:avLst/>
            <a:gdLst/>
            <a:ahLst/>
            <a:cxnLst>
              <a:cxn ang="0">
                <a:pos x="27" y="39"/>
              </a:cxn>
              <a:cxn ang="0">
                <a:pos x="27" y="72"/>
              </a:cxn>
              <a:cxn ang="0">
                <a:pos x="54" y="0"/>
              </a:cxn>
              <a:cxn ang="0">
                <a:pos x="0" y="0"/>
              </a:cxn>
              <a:cxn ang="0">
                <a:pos x="27" y="72"/>
              </a:cxn>
              <a:cxn ang="0">
                <a:pos x="27" y="39"/>
              </a:cxn>
            </a:cxnLst>
            <a:rect l="0" t="0" r="r" b="b"/>
            <a:pathLst>
              <a:path w="55" h="73">
                <a:moveTo>
                  <a:pt x="27" y="39"/>
                </a:moveTo>
                <a:lnTo>
                  <a:pt x="27" y="72"/>
                </a:lnTo>
                <a:lnTo>
                  <a:pt x="54" y="0"/>
                </a:lnTo>
                <a:lnTo>
                  <a:pt x="0" y="0"/>
                </a:lnTo>
                <a:lnTo>
                  <a:pt x="27" y="72"/>
                </a:lnTo>
                <a:lnTo>
                  <a:pt x="27" y="39"/>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6" name="Line 688"/>
          <p:cNvSpPr>
            <a:spLocks noChangeShapeType="1"/>
          </p:cNvSpPr>
          <p:nvPr/>
        </p:nvSpPr>
        <p:spPr bwMode="auto">
          <a:xfrm>
            <a:off x="3251200" y="2457450"/>
            <a:ext cx="0" cy="47942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7" name="Freeform 689"/>
          <p:cNvSpPr>
            <a:spLocks/>
          </p:cNvSpPr>
          <p:nvPr/>
        </p:nvSpPr>
        <p:spPr bwMode="auto">
          <a:xfrm>
            <a:off x="3211513" y="2924175"/>
            <a:ext cx="84137" cy="109538"/>
          </a:xfrm>
          <a:custGeom>
            <a:avLst/>
            <a:gdLst/>
            <a:ahLst/>
            <a:cxnLst>
              <a:cxn ang="0">
                <a:pos x="27" y="38"/>
              </a:cxn>
              <a:cxn ang="0">
                <a:pos x="27" y="72"/>
              </a:cxn>
              <a:cxn ang="0">
                <a:pos x="55" y="0"/>
              </a:cxn>
              <a:cxn ang="0">
                <a:pos x="0" y="0"/>
              </a:cxn>
              <a:cxn ang="0">
                <a:pos x="27" y="72"/>
              </a:cxn>
              <a:cxn ang="0">
                <a:pos x="27" y="38"/>
              </a:cxn>
            </a:cxnLst>
            <a:rect l="0" t="0" r="r" b="b"/>
            <a:pathLst>
              <a:path w="56" h="73">
                <a:moveTo>
                  <a:pt x="27" y="38"/>
                </a:moveTo>
                <a:lnTo>
                  <a:pt x="27" y="72"/>
                </a:lnTo>
                <a:lnTo>
                  <a:pt x="55" y="0"/>
                </a:lnTo>
                <a:lnTo>
                  <a:pt x="0" y="0"/>
                </a:lnTo>
                <a:lnTo>
                  <a:pt x="27" y="72"/>
                </a:lnTo>
                <a:lnTo>
                  <a:pt x="27" y="3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8" name="Line 690"/>
          <p:cNvSpPr>
            <a:spLocks noChangeShapeType="1"/>
          </p:cNvSpPr>
          <p:nvPr/>
        </p:nvSpPr>
        <p:spPr bwMode="auto">
          <a:xfrm>
            <a:off x="2306638" y="2457450"/>
            <a:ext cx="0" cy="48260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79" name="Freeform 691"/>
          <p:cNvSpPr>
            <a:spLocks/>
          </p:cNvSpPr>
          <p:nvPr/>
        </p:nvSpPr>
        <p:spPr bwMode="auto">
          <a:xfrm>
            <a:off x="2266950" y="2925763"/>
            <a:ext cx="82550" cy="109537"/>
          </a:xfrm>
          <a:custGeom>
            <a:avLst/>
            <a:gdLst/>
            <a:ahLst/>
            <a:cxnLst>
              <a:cxn ang="0">
                <a:pos x="27" y="38"/>
              </a:cxn>
              <a:cxn ang="0">
                <a:pos x="27" y="72"/>
              </a:cxn>
              <a:cxn ang="0">
                <a:pos x="55" y="0"/>
              </a:cxn>
              <a:cxn ang="0">
                <a:pos x="0" y="0"/>
              </a:cxn>
              <a:cxn ang="0">
                <a:pos x="27" y="72"/>
              </a:cxn>
              <a:cxn ang="0">
                <a:pos x="27" y="38"/>
              </a:cxn>
            </a:cxnLst>
            <a:rect l="0" t="0" r="r" b="b"/>
            <a:pathLst>
              <a:path w="56" h="73">
                <a:moveTo>
                  <a:pt x="27" y="38"/>
                </a:moveTo>
                <a:lnTo>
                  <a:pt x="27" y="72"/>
                </a:lnTo>
                <a:lnTo>
                  <a:pt x="55" y="0"/>
                </a:lnTo>
                <a:lnTo>
                  <a:pt x="0" y="0"/>
                </a:lnTo>
                <a:lnTo>
                  <a:pt x="27" y="72"/>
                </a:lnTo>
                <a:lnTo>
                  <a:pt x="27" y="3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0" name="Line 692"/>
          <p:cNvSpPr>
            <a:spLocks noChangeShapeType="1"/>
          </p:cNvSpPr>
          <p:nvPr/>
        </p:nvSpPr>
        <p:spPr bwMode="auto">
          <a:xfrm>
            <a:off x="2481263" y="2387600"/>
            <a:ext cx="0" cy="5413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1" name="Freeform 693"/>
          <p:cNvSpPr>
            <a:spLocks/>
          </p:cNvSpPr>
          <p:nvPr/>
        </p:nvSpPr>
        <p:spPr bwMode="auto">
          <a:xfrm>
            <a:off x="2441575" y="2919413"/>
            <a:ext cx="84138" cy="107950"/>
          </a:xfrm>
          <a:custGeom>
            <a:avLst/>
            <a:gdLst/>
            <a:ahLst/>
            <a:cxnLst>
              <a:cxn ang="0">
                <a:pos x="27" y="38"/>
              </a:cxn>
              <a:cxn ang="0">
                <a:pos x="27" y="72"/>
              </a:cxn>
              <a:cxn ang="0">
                <a:pos x="55" y="0"/>
              </a:cxn>
              <a:cxn ang="0">
                <a:pos x="0" y="0"/>
              </a:cxn>
              <a:cxn ang="0">
                <a:pos x="27" y="72"/>
              </a:cxn>
              <a:cxn ang="0">
                <a:pos x="27" y="38"/>
              </a:cxn>
            </a:cxnLst>
            <a:rect l="0" t="0" r="r" b="b"/>
            <a:pathLst>
              <a:path w="56" h="73">
                <a:moveTo>
                  <a:pt x="27" y="38"/>
                </a:moveTo>
                <a:lnTo>
                  <a:pt x="27" y="72"/>
                </a:lnTo>
                <a:lnTo>
                  <a:pt x="55" y="0"/>
                </a:lnTo>
                <a:lnTo>
                  <a:pt x="0" y="0"/>
                </a:lnTo>
                <a:lnTo>
                  <a:pt x="27" y="72"/>
                </a:lnTo>
                <a:lnTo>
                  <a:pt x="27" y="3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2" name="Line 694"/>
          <p:cNvSpPr>
            <a:spLocks noChangeShapeType="1"/>
          </p:cNvSpPr>
          <p:nvPr/>
        </p:nvSpPr>
        <p:spPr bwMode="auto">
          <a:xfrm>
            <a:off x="2684463" y="2735263"/>
            <a:ext cx="0" cy="1936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3" name="Freeform 695"/>
          <p:cNvSpPr>
            <a:spLocks/>
          </p:cNvSpPr>
          <p:nvPr/>
        </p:nvSpPr>
        <p:spPr bwMode="auto">
          <a:xfrm>
            <a:off x="2644775" y="2919413"/>
            <a:ext cx="82550" cy="107950"/>
          </a:xfrm>
          <a:custGeom>
            <a:avLst/>
            <a:gdLst/>
            <a:ahLst/>
            <a:cxnLst>
              <a:cxn ang="0">
                <a:pos x="27" y="38"/>
              </a:cxn>
              <a:cxn ang="0">
                <a:pos x="27" y="72"/>
              </a:cxn>
              <a:cxn ang="0">
                <a:pos x="54" y="0"/>
              </a:cxn>
              <a:cxn ang="0">
                <a:pos x="0" y="0"/>
              </a:cxn>
              <a:cxn ang="0">
                <a:pos x="27" y="72"/>
              </a:cxn>
              <a:cxn ang="0">
                <a:pos x="27" y="38"/>
              </a:cxn>
            </a:cxnLst>
            <a:rect l="0" t="0" r="r" b="b"/>
            <a:pathLst>
              <a:path w="55" h="73">
                <a:moveTo>
                  <a:pt x="27" y="38"/>
                </a:moveTo>
                <a:lnTo>
                  <a:pt x="27" y="72"/>
                </a:lnTo>
                <a:lnTo>
                  <a:pt x="54" y="0"/>
                </a:lnTo>
                <a:lnTo>
                  <a:pt x="0" y="0"/>
                </a:lnTo>
                <a:lnTo>
                  <a:pt x="27" y="72"/>
                </a:lnTo>
                <a:lnTo>
                  <a:pt x="27" y="3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4" name="Line 696"/>
          <p:cNvSpPr>
            <a:spLocks noChangeShapeType="1"/>
          </p:cNvSpPr>
          <p:nvPr/>
        </p:nvSpPr>
        <p:spPr bwMode="auto">
          <a:xfrm>
            <a:off x="3408363" y="2454275"/>
            <a:ext cx="0" cy="4905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5" name="Freeform 697"/>
          <p:cNvSpPr>
            <a:spLocks/>
          </p:cNvSpPr>
          <p:nvPr/>
        </p:nvSpPr>
        <p:spPr bwMode="auto">
          <a:xfrm>
            <a:off x="3368675" y="2933700"/>
            <a:ext cx="80963" cy="109538"/>
          </a:xfrm>
          <a:custGeom>
            <a:avLst/>
            <a:gdLst/>
            <a:ahLst/>
            <a:cxnLst>
              <a:cxn ang="0">
                <a:pos x="26" y="38"/>
              </a:cxn>
              <a:cxn ang="0">
                <a:pos x="26" y="72"/>
              </a:cxn>
              <a:cxn ang="0">
                <a:pos x="53" y="0"/>
              </a:cxn>
              <a:cxn ang="0">
                <a:pos x="0" y="0"/>
              </a:cxn>
              <a:cxn ang="0">
                <a:pos x="26" y="72"/>
              </a:cxn>
              <a:cxn ang="0">
                <a:pos x="26" y="38"/>
              </a:cxn>
            </a:cxnLst>
            <a:rect l="0" t="0" r="r" b="b"/>
            <a:pathLst>
              <a:path w="54" h="73">
                <a:moveTo>
                  <a:pt x="26" y="38"/>
                </a:moveTo>
                <a:lnTo>
                  <a:pt x="26" y="72"/>
                </a:lnTo>
                <a:lnTo>
                  <a:pt x="53" y="0"/>
                </a:lnTo>
                <a:lnTo>
                  <a:pt x="0" y="0"/>
                </a:lnTo>
                <a:lnTo>
                  <a:pt x="26" y="72"/>
                </a:lnTo>
                <a:lnTo>
                  <a:pt x="26" y="3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6" name="Freeform 698"/>
          <p:cNvSpPr>
            <a:spLocks/>
          </p:cNvSpPr>
          <p:nvPr/>
        </p:nvSpPr>
        <p:spPr bwMode="auto">
          <a:xfrm>
            <a:off x="2130425" y="2173288"/>
            <a:ext cx="506413" cy="298450"/>
          </a:xfrm>
          <a:custGeom>
            <a:avLst/>
            <a:gdLst/>
            <a:ahLst/>
            <a:cxnLst>
              <a:cxn ang="0">
                <a:pos x="0" y="195"/>
              </a:cxn>
              <a:cxn ang="0">
                <a:pos x="0" y="185"/>
              </a:cxn>
              <a:cxn ang="0">
                <a:pos x="0" y="178"/>
              </a:cxn>
              <a:cxn ang="0">
                <a:pos x="3" y="175"/>
              </a:cxn>
              <a:cxn ang="0">
                <a:pos x="2" y="169"/>
              </a:cxn>
              <a:cxn ang="0">
                <a:pos x="2" y="164"/>
              </a:cxn>
              <a:cxn ang="0">
                <a:pos x="6" y="158"/>
              </a:cxn>
              <a:cxn ang="0">
                <a:pos x="6" y="155"/>
              </a:cxn>
              <a:cxn ang="0">
                <a:pos x="7" y="154"/>
              </a:cxn>
              <a:cxn ang="0">
                <a:pos x="10" y="150"/>
              </a:cxn>
              <a:cxn ang="0">
                <a:pos x="10" y="147"/>
              </a:cxn>
              <a:cxn ang="0">
                <a:pos x="15" y="138"/>
              </a:cxn>
              <a:cxn ang="0">
                <a:pos x="18" y="131"/>
              </a:cxn>
              <a:cxn ang="0">
                <a:pos x="22" y="130"/>
              </a:cxn>
              <a:cxn ang="0">
                <a:pos x="24" y="125"/>
              </a:cxn>
              <a:cxn ang="0">
                <a:pos x="27" y="120"/>
              </a:cxn>
              <a:cxn ang="0">
                <a:pos x="27" y="119"/>
              </a:cxn>
              <a:cxn ang="0">
                <a:pos x="34" y="114"/>
              </a:cxn>
              <a:cxn ang="0">
                <a:pos x="37" y="109"/>
              </a:cxn>
              <a:cxn ang="0">
                <a:pos x="41" y="107"/>
              </a:cxn>
              <a:cxn ang="0">
                <a:pos x="43" y="105"/>
              </a:cxn>
              <a:cxn ang="0">
                <a:pos x="45" y="106"/>
              </a:cxn>
              <a:cxn ang="0">
                <a:pos x="49" y="102"/>
              </a:cxn>
              <a:cxn ang="0">
                <a:pos x="59" y="99"/>
              </a:cxn>
              <a:cxn ang="0">
                <a:pos x="64" y="97"/>
              </a:cxn>
              <a:cxn ang="0">
                <a:pos x="69" y="94"/>
              </a:cxn>
              <a:cxn ang="0">
                <a:pos x="80" y="93"/>
              </a:cxn>
              <a:cxn ang="0">
                <a:pos x="90" y="93"/>
              </a:cxn>
              <a:cxn ang="0">
                <a:pos x="97" y="90"/>
              </a:cxn>
              <a:cxn ang="0">
                <a:pos x="109" y="89"/>
              </a:cxn>
              <a:cxn ang="0">
                <a:pos x="113" y="88"/>
              </a:cxn>
              <a:cxn ang="0">
                <a:pos x="125" y="86"/>
              </a:cxn>
              <a:cxn ang="0">
                <a:pos x="137" y="85"/>
              </a:cxn>
              <a:cxn ang="0">
                <a:pos x="147" y="84"/>
              </a:cxn>
              <a:cxn ang="0">
                <a:pos x="167" y="80"/>
              </a:cxn>
              <a:cxn ang="0">
                <a:pos x="187" y="78"/>
              </a:cxn>
              <a:cxn ang="0">
                <a:pos x="209" y="78"/>
              </a:cxn>
              <a:cxn ang="0">
                <a:pos x="231" y="78"/>
              </a:cxn>
              <a:cxn ang="0">
                <a:pos x="251" y="75"/>
              </a:cxn>
              <a:cxn ang="0">
                <a:pos x="269" y="72"/>
              </a:cxn>
              <a:cxn ang="0">
                <a:pos x="291" y="65"/>
              </a:cxn>
              <a:cxn ang="0">
                <a:pos x="308" y="63"/>
              </a:cxn>
              <a:cxn ang="0">
                <a:pos x="313" y="57"/>
              </a:cxn>
              <a:cxn ang="0">
                <a:pos x="321" y="50"/>
              </a:cxn>
              <a:cxn ang="0">
                <a:pos x="325" y="45"/>
              </a:cxn>
              <a:cxn ang="0">
                <a:pos x="330" y="31"/>
              </a:cxn>
              <a:cxn ang="0">
                <a:pos x="334" y="17"/>
              </a:cxn>
              <a:cxn ang="0">
                <a:pos x="338" y="0"/>
              </a:cxn>
            </a:cxnLst>
            <a:rect l="0" t="0" r="r" b="b"/>
            <a:pathLst>
              <a:path w="339" h="200">
                <a:moveTo>
                  <a:pt x="0" y="199"/>
                </a:moveTo>
                <a:lnTo>
                  <a:pt x="0" y="197"/>
                </a:lnTo>
                <a:lnTo>
                  <a:pt x="0" y="195"/>
                </a:lnTo>
                <a:lnTo>
                  <a:pt x="0" y="192"/>
                </a:lnTo>
                <a:lnTo>
                  <a:pt x="0" y="188"/>
                </a:lnTo>
                <a:lnTo>
                  <a:pt x="0" y="185"/>
                </a:lnTo>
                <a:lnTo>
                  <a:pt x="0" y="182"/>
                </a:lnTo>
                <a:lnTo>
                  <a:pt x="0" y="180"/>
                </a:lnTo>
                <a:lnTo>
                  <a:pt x="0" y="178"/>
                </a:lnTo>
                <a:lnTo>
                  <a:pt x="2" y="178"/>
                </a:lnTo>
                <a:lnTo>
                  <a:pt x="3" y="177"/>
                </a:lnTo>
                <a:lnTo>
                  <a:pt x="3" y="175"/>
                </a:lnTo>
                <a:lnTo>
                  <a:pt x="3" y="173"/>
                </a:lnTo>
                <a:lnTo>
                  <a:pt x="2" y="171"/>
                </a:lnTo>
                <a:lnTo>
                  <a:pt x="2" y="169"/>
                </a:lnTo>
                <a:lnTo>
                  <a:pt x="2" y="167"/>
                </a:lnTo>
                <a:lnTo>
                  <a:pt x="2" y="165"/>
                </a:lnTo>
                <a:lnTo>
                  <a:pt x="2" y="164"/>
                </a:lnTo>
                <a:lnTo>
                  <a:pt x="4" y="164"/>
                </a:lnTo>
                <a:lnTo>
                  <a:pt x="4" y="158"/>
                </a:lnTo>
                <a:lnTo>
                  <a:pt x="6" y="158"/>
                </a:lnTo>
                <a:lnTo>
                  <a:pt x="5" y="158"/>
                </a:lnTo>
                <a:lnTo>
                  <a:pt x="6" y="157"/>
                </a:lnTo>
                <a:lnTo>
                  <a:pt x="6" y="155"/>
                </a:lnTo>
                <a:lnTo>
                  <a:pt x="8" y="155"/>
                </a:lnTo>
                <a:lnTo>
                  <a:pt x="7" y="155"/>
                </a:lnTo>
                <a:lnTo>
                  <a:pt x="7" y="154"/>
                </a:lnTo>
                <a:lnTo>
                  <a:pt x="7" y="153"/>
                </a:lnTo>
                <a:lnTo>
                  <a:pt x="8" y="150"/>
                </a:lnTo>
                <a:lnTo>
                  <a:pt x="10" y="150"/>
                </a:lnTo>
                <a:lnTo>
                  <a:pt x="9" y="150"/>
                </a:lnTo>
                <a:lnTo>
                  <a:pt x="10" y="149"/>
                </a:lnTo>
                <a:lnTo>
                  <a:pt x="10" y="147"/>
                </a:lnTo>
                <a:lnTo>
                  <a:pt x="12" y="147"/>
                </a:lnTo>
                <a:lnTo>
                  <a:pt x="14" y="139"/>
                </a:lnTo>
                <a:lnTo>
                  <a:pt x="15" y="138"/>
                </a:lnTo>
                <a:lnTo>
                  <a:pt x="17" y="137"/>
                </a:lnTo>
                <a:lnTo>
                  <a:pt x="18" y="134"/>
                </a:lnTo>
                <a:lnTo>
                  <a:pt x="18" y="131"/>
                </a:lnTo>
                <a:lnTo>
                  <a:pt x="19" y="131"/>
                </a:lnTo>
                <a:lnTo>
                  <a:pt x="20" y="130"/>
                </a:lnTo>
                <a:lnTo>
                  <a:pt x="22" y="130"/>
                </a:lnTo>
                <a:lnTo>
                  <a:pt x="22" y="128"/>
                </a:lnTo>
                <a:lnTo>
                  <a:pt x="23" y="126"/>
                </a:lnTo>
                <a:lnTo>
                  <a:pt x="24" y="125"/>
                </a:lnTo>
                <a:lnTo>
                  <a:pt x="26" y="124"/>
                </a:lnTo>
                <a:lnTo>
                  <a:pt x="26" y="122"/>
                </a:lnTo>
                <a:lnTo>
                  <a:pt x="27" y="120"/>
                </a:lnTo>
                <a:lnTo>
                  <a:pt x="27" y="118"/>
                </a:lnTo>
                <a:lnTo>
                  <a:pt x="28" y="116"/>
                </a:lnTo>
                <a:lnTo>
                  <a:pt x="27" y="119"/>
                </a:lnTo>
                <a:lnTo>
                  <a:pt x="30" y="118"/>
                </a:lnTo>
                <a:lnTo>
                  <a:pt x="32" y="116"/>
                </a:lnTo>
                <a:lnTo>
                  <a:pt x="34" y="114"/>
                </a:lnTo>
                <a:lnTo>
                  <a:pt x="35" y="113"/>
                </a:lnTo>
                <a:lnTo>
                  <a:pt x="36" y="110"/>
                </a:lnTo>
                <a:lnTo>
                  <a:pt x="37" y="109"/>
                </a:lnTo>
                <a:lnTo>
                  <a:pt x="40" y="109"/>
                </a:lnTo>
                <a:lnTo>
                  <a:pt x="41" y="109"/>
                </a:lnTo>
                <a:lnTo>
                  <a:pt x="41" y="107"/>
                </a:lnTo>
                <a:lnTo>
                  <a:pt x="42" y="106"/>
                </a:lnTo>
                <a:lnTo>
                  <a:pt x="43" y="106"/>
                </a:lnTo>
                <a:lnTo>
                  <a:pt x="43" y="105"/>
                </a:lnTo>
                <a:lnTo>
                  <a:pt x="42" y="105"/>
                </a:lnTo>
                <a:lnTo>
                  <a:pt x="43" y="106"/>
                </a:lnTo>
                <a:lnTo>
                  <a:pt x="45" y="106"/>
                </a:lnTo>
                <a:lnTo>
                  <a:pt x="47" y="105"/>
                </a:lnTo>
                <a:lnTo>
                  <a:pt x="48" y="103"/>
                </a:lnTo>
                <a:lnTo>
                  <a:pt x="49" y="102"/>
                </a:lnTo>
                <a:lnTo>
                  <a:pt x="53" y="101"/>
                </a:lnTo>
                <a:lnTo>
                  <a:pt x="56" y="100"/>
                </a:lnTo>
                <a:lnTo>
                  <a:pt x="59" y="99"/>
                </a:lnTo>
                <a:lnTo>
                  <a:pt x="61" y="99"/>
                </a:lnTo>
                <a:lnTo>
                  <a:pt x="64" y="98"/>
                </a:lnTo>
                <a:lnTo>
                  <a:pt x="64" y="97"/>
                </a:lnTo>
                <a:lnTo>
                  <a:pt x="64" y="96"/>
                </a:lnTo>
                <a:lnTo>
                  <a:pt x="67" y="95"/>
                </a:lnTo>
                <a:lnTo>
                  <a:pt x="69" y="94"/>
                </a:lnTo>
                <a:lnTo>
                  <a:pt x="73" y="94"/>
                </a:lnTo>
                <a:lnTo>
                  <a:pt x="76" y="94"/>
                </a:lnTo>
                <a:lnTo>
                  <a:pt x="80" y="93"/>
                </a:lnTo>
                <a:lnTo>
                  <a:pt x="84" y="93"/>
                </a:lnTo>
                <a:lnTo>
                  <a:pt x="87" y="93"/>
                </a:lnTo>
                <a:lnTo>
                  <a:pt x="90" y="93"/>
                </a:lnTo>
                <a:lnTo>
                  <a:pt x="91" y="92"/>
                </a:lnTo>
                <a:lnTo>
                  <a:pt x="93" y="91"/>
                </a:lnTo>
                <a:lnTo>
                  <a:pt x="97" y="90"/>
                </a:lnTo>
                <a:lnTo>
                  <a:pt x="101" y="90"/>
                </a:lnTo>
                <a:lnTo>
                  <a:pt x="105" y="90"/>
                </a:lnTo>
                <a:lnTo>
                  <a:pt x="109" y="89"/>
                </a:lnTo>
                <a:lnTo>
                  <a:pt x="112" y="89"/>
                </a:lnTo>
                <a:lnTo>
                  <a:pt x="113" y="89"/>
                </a:lnTo>
                <a:lnTo>
                  <a:pt x="113" y="88"/>
                </a:lnTo>
                <a:lnTo>
                  <a:pt x="121" y="88"/>
                </a:lnTo>
                <a:lnTo>
                  <a:pt x="122" y="87"/>
                </a:lnTo>
                <a:lnTo>
                  <a:pt x="125" y="86"/>
                </a:lnTo>
                <a:lnTo>
                  <a:pt x="129" y="85"/>
                </a:lnTo>
                <a:lnTo>
                  <a:pt x="133" y="85"/>
                </a:lnTo>
                <a:lnTo>
                  <a:pt x="137" y="85"/>
                </a:lnTo>
                <a:lnTo>
                  <a:pt x="142" y="84"/>
                </a:lnTo>
                <a:lnTo>
                  <a:pt x="145" y="84"/>
                </a:lnTo>
                <a:lnTo>
                  <a:pt x="147" y="84"/>
                </a:lnTo>
                <a:lnTo>
                  <a:pt x="152" y="82"/>
                </a:lnTo>
                <a:lnTo>
                  <a:pt x="159" y="81"/>
                </a:lnTo>
                <a:lnTo>
                  <a:pt x="167" y="80"/>
                </a:lnTo>
                <a:lnTo>
                  <a:pt x="173" y="79"/>
                </a:lnTo>
                <a:lnTo>
                  <a:pt x="181" y="78"/>
                </a:lnTo>
                <a:lnTo>
                  <a:pt x="187" y="78"/>
                </a:lnTo>
                <a:lnTo>
                  <a:pt x="195" y="78"/>
                </a:lnTo>
                <a:lnTo>
                  <a:pt x="202" y="78"/>
                </a:lnTo>
                <a:lnTo>
                  <a:pt x="209" y="78"/>
                </a:lnTo>
                <a:lnTo>
                  <a:pt x="216" y="78"/>
                </a:lnTo>
                <a:lnTo>
                  <a:pt x="224" y="78"/>
                </a:lnTo>
                <a:lnTo>
                  <a:pt x="231" y="78"/>
                </a:lnTo>
                <a:lnTo>
                  <a:pt x="238" y="77"/>
                </a:lnTo>
                <a:lnTo>
                  <a:pt x="245" y="76"/>
                </a:lnTo>
                <a:lnTo>
                  <a:pt x="251" y="75"/>
                </a:lnTo>
                <a:lnTo>
                  <a:pt x="258" y="74"/>
                </a:lnTo>
                <a:lnTo>
                  <a:pt x="263" y="73"/>
                </a:lnTo>
                <a:lnTo>
                  <a:pt x="269" y="72"/>
                </a:lnTo>
                <a:lnTo>
                  <a:pt x="277" y="69"/>
                </a:lnTo>
                <a:lnTo>
                  <a:pt x="284" y="68"/>
                </a:lnTo>
                <a:lnTo>
                  <a:pt x="291" y="65"/>
                </a:lnTo>
                <a:lnTo>
                  <a:pt x="298" y="65"/>
                </a:lnTo>
                <a:lnTo>
                  <a:pt x="303" y="63"/>
                </a:lnTo>
                <a:lnTo>
                  <a:pt x="308" y="63"/>
                </a:lnTo>
                <a:lnTo>
                  <a:pt x="309" y="61"/>
                </a:lnTo>
                <a:lnTo>
                  <a:pt x="311" y="60"/>
                </a:lnTo>
                <a:lnTo>
                  <a:pt x="313" y="57"/>
                </a:lnTo>
                <a:lnTo>
                  <a:pt x="315" y="54"/>
                </a:lnTo>
                <a:lnTo>
                  <a:pt x="319" y="51"/>
                </a:lnTo>
                <a:lnTo>
                  <a:pt x="321" y="50"/>
                </a:lnTo>
                <a:lnTo>
                  <a:pt x="323" y="48"/>
                </a:lnTo>
                <a:lnTo>
                  <a:pt x="324" y="48"/>
                </a:lnTo>
                <a:lnTo>
                  <a:pt x="325" y="45"/>
                </a:lnTo>
                <a:lnTo>
                  <a:pt x="326" y="41"/>
                </a:lnTo>
                <a:lnTo>
                  <a:pt x="327" y="36"/>
                </a:lnTo>
                <a:lnTo>
                  <a:pt x="330" y="31"/>
                </a:lnTo>
                <a:lnTo>
                  <a:pt x="331" y="26"/>
                </a:lnTo>
                <a:lnTo>
                  <a:pt x="333" y="20"/>
                </a:lnTo>
                <a:lnTo>
                  <a:pt x="334" y="17"/>
                </a:lnTo>
                <a:lnTo>
                  <a:pt x="336" y="14"/>
                </a:lnTo>
                <a:lnTo>
                  <a:pt x="338" y="14"/>
                </a:lnTo>
                <a:lnTo>
                  <a:pt x="338"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7" name="Freeform 699"/>
          <p:cNvSpPr>
            <a:spLocks/>
          </p:cNvSpPr>
          <p:nvPr/>
        </p:nvSpPr>
        <p:spPr bwMode="auto">
          <a:xfrm>
            <a:off x="2098675" y="3876675"/>
            <a:ext cx="508000" cy="274638"/>
          </a:xfrm>
          <a:custGeom>
            <a:avLst/>
            <a:gdLst/>
            <a:ahLst/>
            <a:cxnLst>
              <a:cxn ang="0">
                <a:pos x="0" y="3"/>
              </a:cxn>
              <a:cxn ang="0">
                <a:pos x="0" y="12"/>
              </a:cxn>
              <a:cxn ang="0">
                <a:pos x="0" y="18"/>
              </a:cxn>
              <a:cxn ang="0">
                <a:pos x="3" y="23"/>
              </a:cxn>
              <a:cxn ang="0">
                <a:pos x="2" y="28"/>
              </a:cxn>
              <a:cxn ang="0">
                <a:pos x="4" y="30"/>
              </a:cxn>
              <a:cxn ang="0">
                <a:pos x="6" y="35"/>
              </a:cxn>
              <a:cxn ang="0">
                <a:pos x="7" y="39"/>
              </a:cxn>
              <a:cxn ang="0">
                <a:pos x="8" y="40"/>
              </a:cxn>
              <a:cxn ang="0">
                <a:pos x="10" y="42"/>
              </a:cxn>
              <a:cxn ang="0">
                <a:pos x="11" y="46"/>
              </a:cxn>
              <a:cxn ang="0">
                <a:pos x="16" y="54"/>
              </a:cxn>
              <a:cxn ang="0">
                <a:pos x="19" y="59"/>
              </a:cxn>
              <a:cxn ang="0">
                <a:pos x="22" y="61"/>
              </a:cxn>
              <a:cxn ang="0">
                <a:pos x="24" y="66"/>
              </a:cxn>
              <a:cxn ang="0">
                <a:pos x="27" y="70"/>
              </a:cxn>
              <a:cxn ang="0">
                <a:pos x="27" y="71"/>
              </a:cxn>
              <a:cxn ang="0">
                <a:pos x="34" y="74"/>
              </a:cxn>
              <a:cxn ang="0">
                <a:pos x="38" y="79"/>
              </a:cxn>
              <a:cxn ang="0">
                <a:pos x="42" y="81"/>
              </a:cxn>
              <a:cxn ang="0">
                <a:pos x="43" y="83"/>
              </a:cxn>
              <a:cxn ang="0">
                <a:pos x="48" y="83"/>
              </a:cxn>
              <a:cxn ang="0">
                <a:pos x="53" y="87"/>
              </a:cxn>
              <a:cxn ang="0">
                <a:pos x="61" y="88"/>
              </a:cxn>
              <a:cxn ang="0">
                <a:pos x="65" y="91"/>
              </a:cxn>
              <a:cxn ang="0">
                <a:pos x="73" y="93"/>
              </a:cxn>
              <a:cxn ang="0">
                <a:pos x="84" y="93"/>
              </a:cxn>
              <a:cxn ang="0">
                <a:pos x="91" y="94"/>
              </a:cxn>
              <a:cxn ang="0">
                <a:pos x="101" y="96"/>
              </a:cxn>
              <a:cxn ang="0">
                <a:pos x="112" y="97"/>
              </a:cxn>
              <a:cxn ang="0">
                <a:pos x="121" y="98"/>
              </a:cxn>
              <a:cxn ang="0">
                <a:pos x="129" y="100"/>
              </a:cxn>
              <a:cxn ang="0">
                <a:pos x="142" y="101"/>
              </a:cxn>
              <a:cxn ang="0">
                <a:pos x="153" y="103"/>
              </a:cxn>
              <a:cxn ang="0">
                <a:pos x="173" y="105"/>
              </a:cxn>
              <a:cxn ang="0">
                <a:pos x="195" y="107"/>
              </a:cxn>
              <a:cxn ang="0">
                <a:pos x="217" y="107"/>
              </a:cxn>
              <a:cxn ang="0">
                <a:pos x="238" y="108"/>
              </a:cxn>
              <a:cxn ang="0">
                <a:pos x="259" y="110"/>
              </a:cxn>
              <a:cxn ang="0">
                <a:pos x="278" y="115"/>
              </a:cxn>
              <a:cxn ang="0">
                <a:pos x="298" y="118"/>
              </a:cxn>
              <a:cxn ang="0">
                <a:pos x="310" y="122"/>
              </a:cxn>
              <a:cxn ang="0">
                <a:pos x="316" y="128"/>
              </a:cxn>
              <a:cxn ang="0">
                <a:pos x="323" y="134"/>
              </a:cxn>
              <a:cxn ang="0">
                <a:pos x="326" y="140"/>
              </a:cxn>
              <a:cxn ang="0">
                <a:pos x="331" y="153"/>
              </a:cxn>
              <a:cxn ang="0">
                <a:pos x="336" y="163"/>
              </a:cxn>
            </a:cxnLst>
            <a:rect l="0" t="0" r="r" b="b"/>
            <a:pathLst>
              <a:path w="340" h="184">
                <a:moveTo>
                  <a:pt x="0" y="0"/>
                </a:moveTo>
                <a:lnTo>
                  <a:pt x="0" y="1"/>
                </a:lnTo>
                <a:lnTo>
                  <a:pt x="0" y="3"/>
                </a:lnTo>
                <a:lnTo>
                  <a:pt x="0" y="6"/>
                </a:lnTo>
                <a:lnTo>
                  <a:pt x="0" y="9"/>
                </a:lnTo>
                <a:lnTo>
                  <a:pt x="0" y="12"/>
                </a:lnTo>
                <a:lnTo>
                  <a:pt x="0" y="14"/>
                </a:lnTo>
                <a:lnTo>
                  <a:pt x="0" y="16"/>
                </a:lnTo>
                <a:lnTo>
                  <a:pt x="0" y="18"/>
                </a:lnTo>
                <a:lnTo>
                  <a:pt x="3" y="18"/>
                </a:lnTo>
                <a:lnTo>
                  <a:pt x="3" y="20"/>
                </a:lnTo>
                <a:lnTo>
                  <a:pt x="3" y="23"/>
                </a:lnTo>
                <a:lnTo>
                  <a:pt x="3" y="24"/>
                </a:lnTo>
                <a:lnTo>
                  <a:pt x="2" y="27"/>
                </a:lnTo>
                <a:lnTo>
                  <a:pt x="2" y="28"/>
                </a:lnTo>
                <a:lnTo>
                  <a:pt x="2" y="29"/>
                </a:lnTo>
                <a:lnTo>
                  <a:pt x="3" y="30"/>
                </a:lnTo>
                <a:lnTo>
                  <a:pt x="4" y="30"/>
                </a:lnTo>
                <a:lnTo>
                  <a:pt x="4" y="35"/>
                </a:lnTo>
                <a:lnTo>
                  <a:pt x="7" y="35"/>
                </a:lnTo>
                <a:lnTo>
                  <a:pt x="6" y="35"/>
                </a:lnTo>
                <a:lnTo>
                  <a:pt x="6" y="36"/>
                </a:lnTo>
                <a:lnTo>
                  <a:pt x="6" y="37"/>
                </a:lnTo>
                <a:lnTo>
                  <a:pt x="7" y="39"/>
                </a:lnTo>
                <a:lnTo>
                  <a:pt x="8" y="39"/>
                </a:lnTo>
                <a:lnTo>
                  <a:pt x="7" y="39"/>
                </a:lnTo>
                <a:lnTo>
                  <a:pt x="8" y="40"/>
                </a:lnTo>
                <a:lnTo>
                  <a:pt x="8" y="42"/>
                </a:lnTo>
                <a:lnTo>
                  <a:pt x="11" y="42"/>
                </a:lnTo>
                <a:lnTo>
                  <a:pt x="10" y="42"/>
                </a:lnTo>
                <a:lnTo>
                  <a:pt x="10" y="43"/>
                </a:lnTo>
                <a:lnTo>
                  <a:pt x="10" y="44"/>
                </a:lnTo>
                <a:lnTo>
                  <a:pt x="11" y="46"/>
                </a:lnTo>
                <a:lnTo>
                  <a:pt x="12" y="46"/>
                </a:lnTo>
                <a:lnTo>
                  <a:pt x="15" y="53"/>
                </a:lnTo>
                <a:lnTo>
                  <a:pt x="16" y="54"/>
                </a:lnTo>
                <a:lnTo>
                  <a:pt x="17" y="55"/>
                </a:lnTo>
                <a:lnTo>
                  <a:pt x="18" y="57"/>
                </a:lnTo>
                <a:lnTo>
                  <a:pt x="19" y="59"/>
                </a:lnTo>
                <a:lnTo>
                  <a:pt x="20" y="60"/>
                </a:lnTo>
                <a:lnTo>
                  <a:pt x="21" y="61"/>
                </a:lnTo>
                <a:lnTo>
                  <a:pt x="22" y="61"/>
                </a:lnTo>
                <a:lnTo>
                  <a:pt x="22" y="62"/>
                </a:lnTo>
                <a:lnTo>
                  <a:pt x="23" y="64"/>
                </a:lnTo>
                <a:lnTo>
                  <a:pt x="24" y="66"/>
                </a:lnTo>
                <a:lnTo>
                  <a:pt x="26" y="66"/>
                </a:lnTo>
                <a:lnTo>
                  <a:pt x="26" y="67"/>
                </a:lnTo>
                <a:lnTo>
                  <a:pt x="27" y="70"/>
                </a:lnTo>
                <a:lnTo>
                  <a:pt x="27" y="71"/>
                </a:lnTo>
                <a:lnTo>
                  <a:pt x="28" y="73"/>
                </a:lnTo>
                <a:lnTo>
                  <a:pt x="27" y="71"/>
                </a:lnTo>
                <a:lnTo>
                  <a:pt x="30" y="71"/>
                </a:lnTo>
                <a:lnTo>
                  <a:pt x="32" y="73"/>
                </a:lnTo>
                <a:lnTo>
                  <a:pt x="34" y="74"/>
                </a:lnTo>
                <a:lnTo>
                  <a:pt x="36" y="76"/>
                </a:lnTo>
                <a:lnTo>
                  <a:pt x="37" y="78"/>
                </a:lnTo>
                <a:lnTo>
                  <a:pt x="38" y="79"/>
                </a:lnTo>
                <a:lnTo>
                  <a:pt x="40" y="80"/>
                </a:lnTo>
                <a:lnTo>
                  <a:pt x="41" y="80"/>
                </a:lnTo>
                <a:lnTo>
                  <a:pt x="42" y="81"/>
                </a:lnTo>
                <a:lnTo>
                  <a:pt x="43" y="81"/>
                </a:lnTo>
                <a:lnTo>
                  <a:pt x="44" y="83"/>
                </a:lnTo>
                <a:lnTo>
                  <a:pt x="43" y="83"/>
                </a:lnTo>
                <a:lnTo>
                  <a:pt x="43" y="82"/>
                </a:lnTo>
                <a:lnTo>
                  <a:pt x="45" y="81"/>
                </a:lnTo>
                <a:lnTo>
                  <a:pt x="48" y="83"/>
                </a:lnTo>
                <a:lnTo>
                  <a:pt x="49" y="84"/>
                </a:lnTo>
                <a:lnTo>
                  <a:pt x="50" y="85"/>
                </a:lnTo>
                <a:lnTo>
                  <a:pt x="53" y="87"/>
                </a:lnTo>
                <a:lnTo>
                  <a:pt x="56" y="88"/>
                </a:lnTo>
                <a:lnTo>
                  <a:pt x="59" y="88"/>
                </a:lnTo>
                <a:lnTo>
                  <a:pt x="61" y="88"/>
                </a:lnTo>
                <a:lnTo>
                  <a:pt x="64" y="89"/>
                </a:lnTo>
                <a:lnTo>
                  <a:pt x="65" y="90"/>
                </a:lnTo>
                <a:lnTo>
                  <a:pt x="65" y="91"/>
                </a:lnTo>
                <a:lnTo>
                  <a:pt x="67" y="92"/>
                </a:lnTo>
                <a:lnTo>
                  <a:pt x="70" y="92"/>
                </a:lnTo>
                <a:lnTo>
                  <a:pt x="73" y="93"/>
                </a:lnTo>
                <a:lnTo>
                  <a:pt x="77" y="93"/>
                </a:lnTo>
                <a:lnTo>
                  <a:pt x="81" y="93"/>
                </a:lnTo>
                <a:lnTo>
                  <a:pt x="84" y="93"/>
                </a:lnTo>
                <a:lnTo>
                  <a:pt x="87" y="93"/>
                </a:lnTo>
                <a:lnTo>
                  <a:pt x="90" y="93"/>
                </a:lnTo>
                <a:lnTo>
                  <a:pt x="91" y="94"/>
                </a:lnTo>
                <a:lnTo>
                  <a:pt x="94" y="95"/>
                </a:lnTo>
                <a:lnTo>
                  <a:pt x="97" y="96"/>
                </a:lnTo>
                <a:lnTo>
                  <a:pt x="101" y="96"/>
                </a:lnTo>
                <a:lnTo>
                  <a:pt x="106" y="97"/>
                </a:lnTo>
                <a:lnTo>
                  <a:pt x="110" y="97"/>
                </a:lnTo>
                <a:lnTo>
                  <a:pt x="112" y="97"/>
                </a:lnTo>
                <a:lnTo>
                  <a:pt x="114" y="97"/>
                </a:lnTo>
                <a:lnTo>
                  <a:pt x="114" y="98"/>
                </a:lnTo>
                <a:lnTo>
                  <a:pt x="121" y="98"/>
                </a:lnTo>
                <a:lnTo>
                  <a:pt x="122" y="99"/>
                </a:lnTo>
                <a:lnTo>
                  <a:pt x="125" y="100"/>
                </a:lnTo>
                <a:lnTo>
                  <a:pt x="129" y="100"/>
                </a:lnTo>
                <a:lnTo>
                  <a:pt x="133" y="101"/>
                </a:lnTo>
                <a:lnTo>
                  <a:pt x="138" y="101"/>
                </a:lnTo>
                <a:lnTo>
                  <a:pt x="142" y="101"/>
                </a:lnTo>
                <a:lnTo>
                  <a:pt x="145" y="101"/>
                </a:lnTo>
                <a:lnTo>
                  <a:pt x="147" y="101"/>
                </a:lnTo>
                <a:lnTo>
                  <a:pt x="153" y="103"/>
                </a:lnTo>
                <a:lnTo>
                  <a:pt x="159" y="105"/>
                </a:lnTo>
                <a:lnTo>
                  <a:pt x="167" y="105"/>
                </a:lnTo>
                <a:lnTo>
                  <a:pt x="173" y="105"/>
                </a:lnTo>
                <a:lnTo>
                  <a:pt x="181" y="106"/>
                </a:lnTo>
                <a:lnTo>
                  <a:pt x="188" y="106"/>
                </a:lnTo>
                <a:lnTo>
                  <a:pt x="195" y="107"/>
                </a:lnTo>
                <a:lnTo>
                  <a:pt x="202" y="107"/>
                </a:lnTo>
                <a:lnTo>
                  <a:pt x="209" y="107"/>
                </a:lnTo>
                <a:lnTo>
                  <a:pt x="217" y="107"/>
                </a:lnTo>
                <a:lnTo>
                  <a:pt x="224" y="107"/>
                </a:lnTo>
                <a:lnTo>
                  <a:pt x="232" y="107"/>
                </a:lnTo>
                <a:lnTo>
                  <a:pt x="238" y="108"/>
                </a:lnTo>
                <a:lnTo>
                  <a:pt x="245" y="108"/>
                </a:lnTo>
                <a:lnTo>
                  <a:pt x="252" y="109"/>
                </a:lnTo>
                <a:lnTo>
                  <a:pt x="259" y="110"/>
                </a:lnTo>
                <a:lnTo>
                  <a:pt x="263" y="111"/>
                </a:lnTo>
                <a:lnTo>
                  <a:pt x="270" y="112"/>
                </a:lnTo>
                <a:lnTo>
                  <a:pt x="278" y="115"/>
                </a:lnTo>
                <a:lnTo>
                  <a:pt x="285" y="116"/>
                </a:lnTo>
                <a:lnTo>
                  <a:pt x="291" y="118"/>
                </a:lnTo>
                <a:lnTo>
                  <a:pt x="298" y="118"/>
                </a:lnTo>
                <a:lnTo>
                  <a:pt x="304" y="120"/>
                </a:lnTo>
                <a:lnTo>
                  <a:pt x="309" y="120"/>
                </a:lnTo>
                <a:lnTo>
                  <a:pt x="310" y="122"/>
                </a:lnTo>
                <a:lnTo>
                  <a:pt x="312" y="123"/>
                </a:lnTo>
                <a:lnTo>
                  <a:pt x="313" y="125"/>
                </a:lnTo>
                <a:lnTo>
                  <a:pt x="316" y="128"/>
                </a:lnTo>
                <a:lnTo>
                  <a:pt x="319" y="130"/>
                </a:lnTo>
                <a:lnTo>
                  <a:pt x="321" y="132"/>
                </a:lnTo>
                <a:lnTo>
                  <a:pt x="323" y="134"/>
                </a:lnTo>
                <a:lnTo>
                  <a:pt x="324" y="134"/>
                </a:lnTo>
                <a:lnTo>
                  <a:pt x="325" y="136"/>
                </a:lnTo>
                <a:lnTo>
                  <a:pt x="326" y="140"/>
                </a:lnTo>
                <a:lnTo>
                  <a:pt x="327" y="144"/>
                </a:lnTo>
                <a:lnTo>
                  <a:pt x="330" y="149"/>
                </a:lnTo>
                <a:lnTo>
                  <a:pt x="331" y="153"/>
                </a:lnTo>
                <a:lnTo>
                  <a:pt x="334" y="158"/>
                </a:lnTo>
                <a:lnTo>
                  <a:pt x="335" y="161"/>
                </a:lnTo>
                <a:lnTo>
                  <a:pt x="336" y="163"/>
                </a:lnTo>
                <a:lnTo>
                  <a:pt x="339" y="163"/>
                </a:lnTo>
                <a:lnTo>
                  <a:pt x="335" y="183"/>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8" name="Freeform 700"/>
          <p:cNvSpPr>
            <a:spLocks/>
          </p:cNvSpPr>
          <p:nvPr/>
        </p:nvSpPr>
        <p:spPr bwMode="auto">
          <a:xfrm>
            <a:off x="2746375" y="2182813"/>
            <a:ext cx="504825" cy="301625"/>
          </a:xfrm>
          <a:custGeom>
            <a:avLst/>
            <a:gdLst/>
            <a:ahLst/>
            <a:cxnLst>
              <a:cxn ang="0">
                <a:pos x="337" y="196"/>
              </a:cxn>
              <a:cxn ang="0">
                <a:pos x="337" y="186"/>
              </a:cxn>
              <a:cxn ang="0">
                <a:pos x="336" y="179"/>
              </a:cxn>
              <a:cxn ang="0">
                <a:pos x="333" y="176"/>
              </a:cxn>
              <a:cxn ang="0">
                <a:pos x="334" y="170"/>
              </a:cxn>
              <a:cxn ang="0">
                <a:pos x="334" y="165"/>
              </a:cxn>
              <a:cxn ang="0">
                <a:pos x="330" y="159"/>
              </a:cxn>
              <a:cxn ang="0">
                <a:pos x="330" y="155"/>
              </a:cxn>
              <a:cxn ang="0">
                <a:pos x="329" y="151"/>
              </a:cxn>
              <a:cxn ang="0">
                <a:pos x="327" y="150"/>
              </a:cxn>
              <a:cxn ang="0">
                <a:pos x="322" y="140"/>
              </a:cxn>
              <a:cxn ang="0">
                <a:pos x="319" y="135"/>
              </a:cxn>
              <a:cxn ang="0">
                <a:pos x="317" y="131"/>
              </a:cxn>
              <a:cxn ang="0">
                <a:pos x="314" y="129"/>
              </a:cxn>
              <a:cxn ang="0">
                <a:pos x="310" y="124"/>
              </a:cxn>
              <a:cxn ang="0">
                <a:pos x="309" y="119"/>
              </a:cxn>
              <a:cxn ang="0">
                <a:pos x="309" y="120"/>
              </a:cxn>
              <a:cxn ang="0">
                <a:pos x="303" y="115"/>
              </a:cxn>
              <a:cxn ang="0">
                <a:pos x="299" y="110"/>
              </a:cxn>
              <a:cxn ang="0">
                <a:pos x="295" y="108"/>
              </a:cxn>
              <a:cxn ang="0">
                <a:pos x="293" y="106"/>
              </a:cxn>
              <a:cxn ang="0">
                <a:pos x="292" y="107"/>
              </a:cxn>
              <a:cxn ang="0">
                <a:pos x="287" y="103"/>
              </a:cxn>
              <a:cxn ang="0">
                <a:pos x="278" y="100"/>
              </a:cxn>
              <a:cxn ang="0">
                <a:pos x="272" y="98"/>
              </a:cxn>
              <a:cxn ang="0">
                <a:pos x="267" y="95"/>
              </a:cxn>
              <a:cxn ang="0">
                <a:pos x="256" y="94"/>
              </a:cxn>
              <a:cxn ang="0">
                <a:pos x="247" y="94"/>
              </a:cxn>
              <a:cxn ang="0">
                <a:pos x="240" y="91"/>
              </a:cxn>
              <a:cxn ang="0">
                <a:pos x="228" y="90"/>
              </a:cxn>
              <a:cxn ang="0">
                <a:pos x="224" y="88"/>
              </a:cxn>
              <a:cxn ang="0">
                <a:pos x="213" y="87"/>
              </a:cxn>
              <a:cxn ang="0">
                <a:pos x="199" y="86"/>
              </a:cxn>
              <a:cxn ang="0">
                <a:pos x="190" y="85"/>
              </a:cxn>
              <a:cxn ang="0">
                <a:pos x="171" y="81"/>
              </a:cxn>
              <a:cxn ang="0">
                <a:pos x="149" y="79"/>
              </a:cxn>
              <a:cxn ang="0">
                <a:pos x="127" y="79"/>
              </a:cxn>
              <a:cxn ang="0">
                <a:pos x="106" y="79"/>
              </a:cxn>
              <a:cxn ang="0">
                <a:pos x="86" y="76"/>
              </a:cxn>
              <a:cxn ang="0">
                <a:pos x="67" y="72"/>
              </a:cxn>
              <a:cxn ang="0">
                <a:pos x="46" y="66"/>
              </a:cxn>
              <a:cxn ang="0">
                <a:pos x="29" y="63"/>
              </a:cxn>
              <a:cxn ang="0">
                <a:pos x="25" y="58"/>
              </a:cxn>
              <a:cxn ang="0">
                <a:pos x="16" y="51"/>
              </a:cxn>
              <a:cxn ang="0">
                <a:pos x="13" y="46"/>
              </a:cxn>
              <a:cxn ang="0">
                <a:pos x="8" y="31"/>
              </a:cxn>
              <a:cxn ang="0">
                <a:pos x="3" y="17"/>
              </a:cxn>
              <a:cxn ang="0">
                <a:pos x="0" y="0"/>
              </a:cxn>
            </a:cxnLst>
            <a:rect l="0" t="0" r="r" b="b"/>
            <a:pathLst>
              <a:path w="338" h="201">
                <a:moveTo>
                  <a:pt x="336" y="200"/>
                </a:moveTo>
                <a:lnTo>
                  <a:pt x="336" y="198"/>
                </a:lnTo>
                <a:lnTo>
                  <a:pt x="337" y="196"/>
                </a:lnTo>
                <a:lnTo>
                  <a:pt x="337" y="193"/>
                </a:lnTo>
                <a:lnTo>
                  <a:pt x="337" y="189"/>
                </a:lnTo>
                <a:lnTo>
                  <a:pt x="337" y="186"/>
                </a:lnTo>
                <a:lnTo>
                  <a:pt x="337" y="182"/>
                </a:lnTo>
                <a:lnTo>
                  <a:pt x="337" y="180"/>
                </a:lnTo>
                <a:lnTo>
                  <a:pt x="336" y="179"/>
                </a:lnTo>
                <a:lnTo>
                  <a:pt x="334" y="179"/>
                </a:lnTo>
                <a:lnTo>
                  <a:pt x="333" y="178"/>
                </a:lnTo>
                <a:lnTo>
                  <a:pt x="333" y="176"/>
                </a:lnTo>
                <a:lnTo>
                  <a:pt x="333" y="174"/>
                </a:lnTo>
                <a:lnTo>
                  <a:pt x="334" y="172"/>
                </a:lnTo>
                <a:lnTo>
                  <a:pt x="334" y="170"/>
                </a:lnTo>
                <a:lnTo>
                  <a:pt x="334" y="168"/>
                </a:lnTo>
                <a:lnTo>
                  <a:pt x="334" y="166"/>
                </a:lnTo>
                <a:lnTo>
                  <a:pt x="334" y="165"/>
                </a:lnTo>
                <a:lnTo>
                  <a:pt x="333" y="165"/>
                </a:lnTo>
                <a:lnTo>
                  <a:pt x="333" y="159"/>
                </a:lnTo>
                <a:lnTo>
                  <a:pt x="330" y="159"/>
                </a:lnTo>
                <a:lnTo>
                  <a:pt x="331" y="159"/>
                </a:lnTo>
                <a:lnTo>
                  <a:pt x="331" y="158"/>
                </a:lnTo>
                <a:lnTo>
                  <a:pt x="330" y="155"/>
                </a:lnTo>
                <a:lnTo>
                  <a:pt x="329" y="155"/>
                </a:lnTo>
                <a:lnTo>
                  <a:pt x="329" y="154"/>
                </a:lnTo>
                <a:lnTo>
                  <a:pt x="329" y="151"/>
                </a:lnTo>
                <a:lnTo>
                  <a:pt x="326" y="151"/>
                </a:lnTo>
                <a:lnTo>
                  <a:pt x="327" y="151"/>
                </a:lnTo>
                <a:lnTo>
                  <a:pt x="327" y="150"/>
                </a:lnTo>
                <a:lnTo>
                  <a:pt x="326" y="148"/>
                </a:lnTo>
                <a:lnTo>
                  <a:pt x="325" y="148"/>
                </a:lnTo>
                <a:lnTo>
                  <a:pt x="322" y="140"/>
                </a:lnTo>
                <a:lnTo>
                  <a:pt x="321" y="139"/>
                </a:lnTo>
                <a:lnTo>
                  <a:pt x="320" y="137"/>
                </a:lnTo>
                <a:lnTo>
                  <a:pt x="319" y="135"/>
                </a:lnTo>
                <a:lnTo>
                  <a:pt x="318" y="132"/>
                </a:lnTo>
                <a:lnTo>
                  <a:pt x="317" y="132"/>
                </a:lnTo>
                <a:lnTo>
                  <a:pt x="317" y="131"/>
                </a:lnTo>
                <a:lnTo>
                  <a:pt x="316" y="131"/>
                </a:lnTo>
                <a:lnTo>
                  <a:pt x="314" y="131"/>
                </a:lnTo>
                <a:lnTo>
                  <a:pt x="314" y="129"/>
                </a:lnTo>
                <a:lnTo>
                  <a:pt x="314" y="127"/>
                </a:lnTo>
                <a:lnTo>
                  <a:pt x="312" y="125"/>
                </a:lnTo>
                <a:lnTo>
                  <a:pt x="310" y="124"/>
                </a:lnTo>
                <a:lnTo>
                  <a:pt x="310" y="123"/>
                </a:lnTo>
                <a:lnTo>
                  <a:pt x="310" y="120"/>
                </a:lnTo>
                <a:lnTo>
                  <a:pt x="309" y="119"/>
                </a:lnTo>
                <a:lnTo>
                  <a:pt x="309" y="117"/>
                </a:lnTo>
                <a:lnTo>
                  <a:pt x="310" y="120"/>
                </a:lnTo>
                <a:lnTo>
                  <a:pt x="309" y="120"/>
                </a:lnTo>
                <a:lnTo>
                  <a:pt x="307" y="118"/>
                </a:lnTo>
                <a:lnTo>
                  <a:pt x="305" y="117"/>
                </a:lnTo>
                <a:lnTo>
                  <a:pt x="303" y="115"/>
                </a:lnTo>
                <a:lnTo>
                  <a:pt x="301" y="113"/>
                </a:lnTo>
                <a:lnTo>
                  <a:pt x="300" y="111"/>
                </a:lnTo>
                <a:lnTo>
                  <a:pt x="299" y="110"/>
                </a:lnTo>
                <a:lnTo>
                  <a:pt x="297" y="110"/>
                </a:lnTo>
                <a:lnTo>
                  <a:pt x="295" y="110"/>
                </a:lnTo>
                <a:lnTo>
                  <a:pt x="295" y="108"/>
                </a:lnTo>
                <a:lnTo>
                  <a:pt x="295" y="107"/>
                </a:lnTo>
                <a:lnTo>
                  <a:pt x="294" y="107"/>
                </a:lnTo>
                <a:lnTo>
                  <a:pt x="293" y="106"/>
                </a:lnTo>
                <a:lnTo>
                  <a:pt x="294" y="106"/>
                </a:lnTo>
                <a:lnTo>
                  <a:pt x="294" y="107"/>
                </a:lnTo>
                <a:lnTo>
                  <a:pt x="292" y="107"/>
                </a:lnTo>
                <a:lnTo>
                  <a:pt x="289" y="106"/>
                </a:lnTo>
                <a:lnTo>
                  <a:pt x="288" y="104"/>
                </a:lnTo>
                <a:lnTo>
                  <a:pt x="287" y="103"/>
                </a:lnTo>
                <a:lnTo>
                  <a:pt x="284" y="102"/>
                </a:lnTo>
                <a:lnTo>
                  <a:pt x="281" y="101"/>
                </a:lnTo>
                <a:lnTo>
                  <a:pt x="278" y="100"/>
                </a:lnTo>
                <a:lnTo>
                  <a:pt x="275" y="100"/>
                </a:lnTo>
                <a:lnTo>
                  <a:pt x="273" y="99"/>
                </a:lnTo>
                <a:lnTo>
                  <a:pt x="272" y="98"/>
                </a:lnTo>
                <a:lnTo>
                  <a:pt x="272" y="96"/>
                </a:lnTo>
                <a:lnTo>
                  <a:pt x="270" y="95"/>
                </a:lnTo>
                <a:lnTo>
                  <a:pt x="267" y="95"/>
                </a:lnTo>
                <a:lnTo>
                  <a:pt x="264" y="94"/>
                </a:lnTo>
                <a:lnTo>
                  <a:pt x="260" y="94"/>
                </a:lnTo>
                <a:lnTo>
                  <a:pt x="256" y="94"/>
                </a:lnTo>
                <a:lnTo>
                  <a:pt x="253" y="94"/>
                </a:lnTo>
                <a:lnTo>
                  <a:pt x="250" y="94"/>
                </a:lnTo>
                <a:lnTo>
                  <a:pt x="247" y="94"/>
                </a:lnTo>
                <a:lnTo>
                  <a:pt x="246" y="93"/>
                </a:lnTo>
                <a:lnTo>
                  <a:pt x="243" y="92"/>
                </a:lnTo>
                <a:lnTo>
                  <a:pt x="240" y="91"/>
                </a:lnTo>
                <a:lnTo>
                  <a:pt x="236" y="90"/>
                </a:lnTo>
                <a:lnTo>
                  <a:pt x="232" y="90"/>
                </a:lnTo>
                <a:lnTo>
                  <a:pt x="228" y="90"/>
                </a:lnTo>
                <a:lnTo>
                  <a:pt x="225" y="90"/>
                </a:lnTo>
                <a:lnTo>
                  <a:pt x="224" y="90"/>
                </a:lnTo>
                <a:lnTo>
                  <a:pt x="224" y="88"/>
                </a:lnTo>
                <a:lnTo>
                  <a:pt x="216" y="88"/>
                </a:lnTo>
                <a:lnTo>
                  <a:pt x="215" y="88"/>
                </a:lnTo>
                <a:lnTo>
                  <a:pt x="213" y="87"/>
                </a:lnTo>
                <a:lnTo>
                  <a:pt x="209" y="86"/>
                </a:lnTo>
                <a:lnTo>
                  <a:pt x="204" y="86"/>
                </a:lnTo>
                <a:lnTo>
                  <a:pt x="199" y="86"/>
                </a:lnTo>
                <a:lnTo>
                  <a:pt x="195" y="85"/>
                </a:lnTo>
                <a:lnTo>
                  <a:pt x="192" y="85"/>
                </a:lnTo>
                <a:lnTo>
                  <a:pt x="190" y="85"/>
                </a:lnTo>
                <a:lnTo>
                  <a:pt x="184" y="83"/>
                </a:lnTo>
                <a:lnTo>
                  <a:pt x="178" y="82"/>
                </a:lnTo>
                <a:lnTo>
                  <a:pt x="171" y="81"/>
                </a:lnTo>
                <a:lnTo>
                  <a:pt x="164" y="80"/>
                </a:lnTo>
                <a:lnTo>
                  <a:pt x="157" y="79"/>
                </a:lnTo>
                <a:lnTo>
                  <a:pt x="149" y="79"/>
                </a:lnTo>
                <a:lnTo>
                  <a:pt x="142" y="79"/>
                </a:lnTo>
                <a:lnTo>
                  <a:pt x="135" y="79"/>
                </a:lnTo>
                <a:lnTo>
                  <a:pt x="127" y="79"/>
                </a:lnTo>
                <a:lnTo>
                  <a:pt x="120" y="79"/>
                </a:lnTo>
                <a:lnTo>
                  <a:pt x="113" y="79"/>
                </a:lnTo>
                <a:lnTo>
                  <a:pt x="106" y="79"/>
                </a:lnTo>
                <a:lnTo>
                  <a:pt x="99" y="78"/>
                </a:lnTo>
                <a:lnTo>
                  <a:pt x="93" y="77"/>
                </a:lnTo>
                <a:lnTo>
                  <a:pt x="86" y="76"/>
                </a:lnTo>
                <a:lnTo>
                  <a:pt x="79" y="75"/>
                </a:lnTo>
                <a:lnTo>
                  <a:pt x="74" y="74"/>
                </a:lnTo>
                <a:lnTo>
                  <a:pt x="67" y="72"/>
                </a:lnTo>
                <a:lnTo>
                  <a:pt x="60" y="70"/>
                </a:lnTo>
                <a:lnTo>
                  <a:pt x="53" y="68"/>
                </a:lnTo>
                <a:lnTo>
                  <a:pt x="46" y="66"/>
                </a:lnTo>
                <a:lnTo>
                  <a:pt x="40" y="65"/>
                </a:lnTo>
                <a:lnTo>
                  <a:pt x="34" y="64"/>
                </a:lnTo>
                <a:lnTo>
                  <a:pt x="29" y="63"/>
                </a:lnTo>
                <a:lnTo>
                  <a:pt x="28" y="62"/>
                </a:lnTo>
                <a:lnTo>
                  <a:pt x="26" y="60"/>
                </a:lnTo>
                <a:lnTo>
                  <a:pt x="25" y="58"/>
                </a:lnTo>
                <a:lnTo>
                  <a:pt x="22" y="55"/>
                </a:lnTo>
                <a:lnTo>
                  <a:pt x="19" y="52"/>
                </a:lnTo>
                <a:lnTo>
                  <a:pt x="16" y="51"/>
                </a:lnTo>
                <a:lnTo>
                  <a:pt x="14" y="49"/>
                </a:lnTo>
                <a:lnTo>
                  <a:pt x="13" y="48"/>
                </a:lnTo>
                <a:lnTo>
                  <a:pt x="13" y="46"/>
                </a:lnTo>
                <a:lnTo>
                  <a:pt x="11" y="41"/>
                </a:lnTo>
                <a:lnTo>
                  <a:pt x="10" y="37"/>
                </a:lnTo>
                <a:lnTo>
                  <a:pt x="8" y="31"/>
                </a:lnTo>
                <a:lnTo>
                  <a:pt x="7" y="27"/>
                </a:lnTo>
                <a:lnTo>
                  <a:pt x="4" y="21"/>
                </a:lnTo>
                <a:lnTo>
                  <a:pt x="3" y="17"/>
                </a:lnTo>
                <a:lnTo>
                  <a:pt x="2" y="15"/>
                </a:lnTo>
                <a:lnTo>
                  <a:pt x="0" y="15"/>
                </a:lnTo>
                <a:lnTo>
                  <a:pt x="0"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89" name="Freeform 701"/>
          <p:cNvSpPr>
            <a:spLocks/>
          </p:cNvSpPr>
          <p:nvPr/>
        </p:nvSpPr>
        <p:spPr bwMode="auto">
          <a:xfrm>
            <a:off x="2706688" y="3867150"/>
            <a:ext cx="515937" cy="284163"/>
          </a:xfrm>
          <a:custGeom>
            <a:avLst/>
            <a:gdLst/>
            <a:ahLst/>
            <a:cxnLst>
              <a:cxn ang="0">
                <a:pos x="342" y="3"/>
              </a:cxn>
              <a:cxn ang="0">
                <a:pos x="343" y="11"/>
              </a:cxn>
              <a:cxn ang="0">
                <a:pos x="342" y="18"/>
              </a:cxn>
              <a:cxn ang="0">
                <a:pos x="339" y="20"/>
              </a:cxn>
              <a:cxn ang="0">
                <a:pos x="340" y="26"/>
              </a:cxn>
              <a:cxn ang="0">
                <a:pos x="339" y="30"/>
              </a:cxn>
              <a:cxn ang="0">
                <a:pos x="335" y="35"/>
              </a:cxn>
              <a:cxn ang="0">
                <a:pos x="335" y="38"/>
              </a:cxn>
              <a:cxn ang="0">
                <a:pos x="334" y="40"/>
              </a:cxn>
              <a:cxn ang="0">
                <a:pos x="332" y="42"/>
              </a:cxn>
              <a:cxn ang="0">
                <a:pos x="330" y="45"/>
              </a:cxn>
              <a:cxn ang="0">
                <a:pos x="325" y="55"/>
              </a:cxn>
              <a:cxn ang="0">
                <a:pos x="323" y="59"/>
              </a:cxn>
              <a:cxn ang="0">
                <a:pos x="320" y="61"/>
              </a:cxn>
              <a:cxn ang="0">
                <a:pos x="318" y="65"/>
              </a:cxn>
              <a:cxn ang="0">
                <a:pos x="316" y="69"/>
              </a:cxn>
              <a:cxn ang="0">
                <a:pos x="315" y="70"/>
              </a:cxn>
              <a:cxn ang="0">
                <a:pos x="308" y="74"/>
              </a:cxn>
              <a:cxn ang="0">
                <a:pos x="304" y="79"/>
              </a:cxn>
              <a:cxn ang="0">
                <a:pos x="301" y="81"/>
              </a:cxn>
              <a:cxn ang="0">
                <a:pos x="299" y="83"/>
              </a:cxn>
              <a:cxn ang="0">
                <a:pos x="297" y="82"/>
              </a:cxn>
              <a:cxn ang="0">
                <a:pos x="293" y="86"/>
              </a:cxn>
              <a:cxn ang="0">
                <a:pos x="283" y="88"/>
              </a:cxn>
              <a:cxn ang="0">
                <a:pos x="277" y="89"/>
              </a:cxn>
              <a:cxn ang="0">
                <a:pos x="272" y="93"/>
              </a:cxn>
              <a:cxn ang="0">
                <a:pos x="262" y="93"/>
              </a:cxn>
              <a:cxn ang="0">
                <a:pos x="252" y="93"/>
              </a:cxn>
              <a:cxn ang="0">
                <a:pos x="245" y="96"/>
              </a:cxn>
              <a:cxn ang="0">
                <a:pos x="233" y="96"/>
              </a:cxn>
              <a:cxn ang="0">
                <a:pos x="228" y="98"/>
              </a:cxn>
              <a:cxn ang="0">
                <a:pos x="217" y="100"/>
              </a:cxn>
              <a:cxn ang="0">
                <a:pos x="205" y="101"/>
              </a:cxn>
              <a:cxn ang="0">
                <a:pos x="195" y="102"/>
              </a:cxn>
              <a:cxn ang="0">
                <a:pos x="175" y="105"/>
              </a:cxn>
              <a:cxn ang="0">
                <a:pos x="154" y="107"/>
              </a:cxn>
              <a:cxn ang="0">
                <a:pos x="133" y="107"/>
              </a:cxn>
              <a:cxn ang="0">
                <a:pos x="110" y="107"/>
              </a:cxn>
              <a:cxn ang="0">
                <a:pos x="91" y="109"/>
              </a:cxn>
              <a:cxn ang="0">
                <a:pos x="72" y="113"/>
              </a:cxn>
              <a:cxn ang="0">
                <a:pos x="51" y="118"/>
              </a:cxn>
              <a:cxn ang="0">
                <a:pos x="33" y="120"/>
              </a:cxn>
              <a:cxn ang="0">
                <a:pos x="29" y="126"/>
              </a:cxn>
              <a:cxn ang="0">
                <a:pos x="21" y="132"/>
              </a:cxn>
              <a:cxn ang="0">
                <a:pos x="17" y="136"/>
              </a:cxn>
              <a:cxn ang="0">
                <a:pos x="12" y="149"/>
              </a:cxn>
              <a:cxn ang="0">
                <a:pos x="7" y="162"/>
              </a:cxn>
              <a:cxn ang="0">
                <a:pos x="0" y="190"/>
              </a:cxn>
            </a:cxnLst>
            <a:rect l="0" t="0" r="r" b="b"/>
            <a:pathLst>
              <a:path w="344" h="191">
                <a:moveTo>
                  <a:pt x="342" y="0"/>
                </a:moveTo>
                <a:lnTo>
                  <a:pt x="342" y="1"/>
                </a:lnTo>
                <a:lnTo>
                  <a:pt x="342" y="3"/>
                </a:lnTo>
                <a:lnTo>
                  <a:pt x="342" y="6"/>
                </a:lnTo>
                <a:lnTo>
                  <a:pt x="343" y="8"/>
                </a:lnTo>
                <a:lnTo>
                  <a:pt x="343" y="11"/>
                </a:lnTo>
                <a:lnTo>
                  <a:pt x="343" y="14"/>
                </a:lnTo>
                <a:lnTo>
                  <a:pt x="342" y="17"/>
                </a:lnTo>
                <a:lnTo>
                  <a:pt x="342" y="18"/>
                </a:lnTo>
                <a:lnTo>
                  <a:pt x="339" y="18"/>
                </a:lnTo>
                <a:lnTo>
                  <a:pt x="339" y="19"/>
                </a:lnTo>
                <a:lnTo>
                  <a:pt x="339" y="20"/>
                </a:lnTo>
                <a:lnTo>
                  <a:pt x="339" y="22"/>
                </a:lnTo>
                <a:lnTo>
                  <a:pt x="339" y="24"/>
                </a:lnTo>
                <a:lnTo>
                  <a:pt x="340" y="26"/>
                </a:lnTo>
                <a:lnTo>
                  <a:pt x="340" y="27"/>
                </a:lnTo>
                <a:lnTo>
                  <a:pt x="340" y="29"/>
                </a:lnTo>
                <a:lnTo>
                  <a:pt x="339" y="30"/>
                </a:lnTo>
                <a:lnTo>
                  <a:pt x="338" y="30"/>
                </a:lnTo>
                <a:lnTo>
                  <a:pt x="338" y="35"/>
                </a:lnTo>
                <a:lnTo>
                  <a:pt x="335" y="35"/>
                </a:lnTo>
                <a:lnTo>
                  <a:pt x="336" y="35"/>
                </a:lnTo>
                <a:lnTo>
                  <a:pt x="336" y="36"/>
                </a:lnTo>
                <a:lnTo>
                  <a:pt x="335" y="38"/>
                </a:lnTo>
                <a:lnTo>
                  <a:pt x="334" y="38"/>
                </a:lnTo>
                <a:lnTo>
                  <a:pt x="335" y="38"/>
                </a:lnTo>
                <a:lnTo>
                  <a:pt x="334" y="40"/>
                </a:lnTo>
                <a:lnTo>
                  <a:pt x="334" y="42"/>
                </a:lnTo>
                <a:lnTo>
                  <a:pt x="331" y="42"/>
                </a:lnTo>
                <a:lnTo>
                  <a:pt x="332" y="42"/>
                </a:lnTo>
                <a:lnTo>
                  <a:pt x="332" y="44"/>
                </a:lnTo>
                <a:lnTo>
                  <a:pt x="331" y="45"/>
                </a:lnTo>
                <a:lnTo>
                  <a:pt x="330" y="45"/>
                </a:lnTo>
                <a:lnTo>
                  <a:pt x="328" y="52"/>
                </a:lnTo>
                <a:lnTo>
                  <a:pt x="327" y="53"/>
                </a:lnTo>
                <a:lnTo>
                  <a:pt x="325" y="55"/>
                </a:lnTo>
                <a:lnTo>
                  <a:pt x="324" y="56"/>
                </a:lnTo>
                <a:lnTo>
                  <a:pt x="324" y="59"/>
                </a:lnTo>
                <a:lnTo>
                  <a:pt x="323" y="59"/>
                </a:lnTo>
                <a:lnTo>
                  <a:pt x="322" y="60"/>
                </a:lnTo>
                <a:lnTo>
                  <a:pt x="322" y="61"/>
                </a:lnTo>
                <a:lnTo>
                  <a:pt x="320" y="61"/>
                </a:lnTo>
                <a:lnTo>
                  <a:pt x="320" y="62"/>
                </a:lnTo>
                <a:lnTo>
                  <a:pt x="319" y="64"/>
                </a:lnTo>
                <a:lnTo>
                  <a:pt x="318" y="65"/>
                </a:lnTo>
                <a:lnTo>
                  <a:pt x="316" y="65"/>
                </a:lnTo>
                <a:lnTo>
                  <a:pt x="316" y="67"/>
                </a:lnTo>
                <a:lnTo>
                  <a:pt x="316" y="69"/>
                </a:lnTo>
                <a:lnTo>
                  <a:pt x="315" y="71"/>
                </a:lnTo>
                <a:lnTo>
                  <a:pt x="314" y="72"/>
                </a:lnTo>
                <a:lnTo>
                  <a:pt x="315" y="70"/>
                </a:lnTo>
                <a:lnTo>
                  <a:pt x="312" y="71"/>
                </a:lnTo>
                <a:lnTo>
                  <a:pt x="310" y="72"/>
                </a:lnTo>
                <a:lnTo>
                  <a:pt x="308" y="74"/>
                </a:lnTo>
                <a:lnTo>
                  <a:pt x="306" y="76"/>
                </a:lnTo>
                <a:lnTo>
                  <a:pt x="305" y="78"/>
                </a:lnTo>
                <a:lnTo>
                  <a:pt x="304" y="79"/>
                </a:lnTo>
                <a:lnTo>
                  <a:pt x="302" y="79"/>
                </a:lnTo>
                <a:lnTo>
                  <a:pt x="301" y="79"/>
                </a:lnTo>
                <a:lnTo>
                  <a:pt x="301" y="81"/>
                </a:lnTo>
                <a:lnTo>
                  <a:pt x="300" y="81"/>
                </a:lnTo>
                <a:lnTo>
                  <a:pt x="299" y="82"/>
                </a:lnTo>
                <a:lnTo>
                  <a:pt x="299" y="83"/>
                </a:lnTo>
                <a:lnTo>
                  <a:pt x="300" y="82"/>
                </a:lnTo>
                <a:lnTo>
                  <a:pt x="299" y="82"/>
                </a:lnTo>
                <a:lnTo>
                  <a:pt x="297" y="82"/>
                </a:lnTo>
                <a:lnTo>
                  <a:pt x="295" y="83"/>
                </a:lnTo>
                <a:lnTo>
                  <a:pt x="294" y="84"/>
                </a:lnTo>
                <a:lnTo>
                  <a:pt x="293" y="86"/>
                </a:lnTo>
                <a:lnTo>
                  <a:pt x="289" y="86"/>
                </a:lnTo>
                <a:lnTo>
                  <a:pt x="286" y="87"/>
                </a:lnTo>
                <a:lnTo>
                  <a:pt x="283" y="88"/>
                </a:lnTo>
                <a:lnTo>
                  <a:pt x="281" y="89"/>
                </a:lnTo>
                <a:lnTo>
                  <a:pt x="278" y="89"/>
                </a:lnTo>
                <a:lnTo>
                  <a:pt x="277" y="89"/>
                </a:lnTo>
                <a:lnTo>
                  <a:pt x="277" y="92"/>
                </a:lnTo>
                <a:lnTo>
                  <a:pt x="275" y="92"/>
                </a:lnTo>
                <a:lnTo>
                  <a:pt x="272" y="93"/>
                </a:lnTo>
                <a:lnTo>
                  <a:pt x="269" y="93"/>
                </a:lnTo>
                <a:lnTo>
                  <a:pt x="266" y="93"/>
                </a:lnTo>
                <a:lnTo>
                  <a:pt x="262" y="93"/>
                </a:lnTo>
                <a:lnTo>
                  <a:pt x="258" y="93"/>
                </a:lnTo>
                <a:lnTo>
                  <a:pt x="255" y="93"/>
                </a:lnTo>
                <a:lnTo>
                  <a:pt x="252" y="93"/>
                </a:lnTo>
                <a:lnTo>
                  <a:pt x="251" y="94"/>
                </a:lnTo>
                <a:lnTo>
                  <a:pt x="248" y="95"/>
                </a:lnTo>
                <a:lnTo>
                  <a:pt x="245" y="96"/>
                </a:lnTo>
                <a:lnTo>
                  <a:pt x="241" y="96"/>
                </a:lnTo>
                <a:lnTo>
                  <a:pt x="237" y="96"/>
                </a:lnTo>
                <a:lnTo>
                  <a:pt x="233" y="96"/>
                </a:lnTo>
                <a:lnTo>
                  <a:pt x="230" y="96"/>
                </a:lnTo>
                <a:lnTo>
                  <a:pt x="228" y="96"/>
                </a:lnTo>
                <a:lnTo>
                  <a:pt x="228" y="98"/>
                </a:lnTo>
                <a:lnTo>
                  <a:pt x="221" y="98"/>
                </a:lnTo>
                <a:lnTo>
                  <a:pt x="220" y="99"/>
                </a:lnTo>
                <a:lnTo>
                  <a:pt x="217" y="100"/>
                </a:lnTo>
                <a:lnTo>
                  <a:pt x="213" y="100"/>
                </a:lnTo>
                <a:lnTo>
                  <a:pt x="209" y="100"/>
                </a:lnTo>
                <a:lnTo>
                  <a:pt x="205" y="101"/>
                </a:lnTo>
                <a:lnTo>
                  <a:pt x="200" y="101"/>
                </a:lnTo>
                <a:lnTo>
                  <a:pt x="197" y="102"/>
                </a:lnTo>
                <a:lnTo>
                  <a:pt x="195" y="102"/>
                </a:lnTo>
                <a:lnTo>
                  <a:pt x="189" y="103"/>
                </a:lnTo>
                <a:lnTo>
                  <a:pt x="182" y="104"/>
                </a:lnTo>
                <a:lnTo>
                  <a:pt x="175" y="105"/>
                </a:lnTo>
                <a:lnTo>
                  <a:pt x="169" y="106"/>
                </a:lnTo>
                <a:lnTo>
                  <a:pt x="161" y="106"/>
                </a:lnTo>
                <a:lnTo>
                  <a:pt x="154" y="107"/>
                </a:lnTo>
                <a:lnTo>
                  <a:pt x="147" y="107"/>
                </a:lnTo>
                <a:lnTo>
                  <a:pt x="140" y="107"/>
                </a:lnTo>
                <a:lnTo>
                  <a:pt x="133" y="107"/>
                </a:lnTo>
                <a:lnTo>
                  <a:pt x="125" y="107"/>
                </a:lnTo>
                <a:lnTo>
                  <a:pt x="118" y="107"/>
                </a:lnTo>
                <a:lnTo>
                  <a:pt x="110" y="107"/>
                </a:lnTo>
                <a:lnTo>
                  <a:pt x="104" y="107"/>
                </a:lnTo>
                <a:lnTo>
                  <a:pt x="97" y="108"/>
                </a:lnTo>
                <a:lnTo>
                  <a:pt x="91" y="109"/>
                </a:lnTo>
                <a:lnTo>
                  <a:pt x="84" y="110"/>
                </a:lnTo>
                <a:lnTo>
                  <a:pt x="79" y="111"/>
                </a:lnTo>
                <a:lnTo>
                  <a:pt x="72" y="113"/>
                </a:lnTo>
                <a:lnTo>
                  <a:pt x="64" y="114"/>
                </a:lnTo>
                <a:lnTo>
                  <a:pt x="58" y="116"/>
                </a:lnTo>
                <a:lnTo>
                  <a:pt x="51" y="118"/>
                </a:lnTo>
                <a:lnTo>
                  <a:pt x="44" y="119"/>
                </a:lnTo>
                <a:lnTo>
                  <a:pt x="38" y="120"/>
                </a:lnTo>
                <a:lnTo>
                  <a:pt x="33" y="120"/>
                </a:lnTo>
                <a:lnTo>
                  <a:pt x="32" y="122"/>
                </a:lnTo>
                <a:lnTo>
                  <a:pt x="31" y="124"/>
                </a:lnTo>
                <a:lnTo>
                  <a:pt x="29" y="126"/>
                </a:lnTo>
                <a:lnTo>
                  <a:pt x="26" y="127"/>
                </a:lnTo>
                <a:lnTo>
                  <a:pt x="23" y="130"/>
                </a:lnTo>
                <a:lnTo>
                  <a:pt x="21" y="132"/>
                </a:lnTo>
                <a:lnTo>
                  <a:pt x="19" y="134"/>
                </a:lnTo>
                <a:lnTo>
                  <a:pt x="18" y="134"/>
                </a:lnTo>
                <a:lnTo>
                  <a:pt x="17" y="136"/>
                </a:lnTo>
                <a:lnTo>
                  <a:pt x="16" y="140"/>
                </a:lnTo>
                <a:lnTo>
                  <a:pt x="15" y="144"/>
                </a:lnTo>
                <a:lnTo>
                  <a:pt x="12" y="149"/>
                </a:lnTo>
                <a:lnTo>
                  <a:pt x="11" y="154"/>
                </a:lnTo>
                <a:lnTo>
                  <a:pt x="8" y="158"/>
                </a:lnTo>
                <a:lnTo>
                  <a:pt x="7" y="162"/>
                </a:lnTo>
                <a:lnTo>
                  <a:pt x="6" y="163"/>
                </a:lnTo>
                <a:lnTo>
                  <a:pt x="3" y="163"/>
                </a:lnTo>
                <a:lnTo>
                  <a:pt x="0" y="19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0" name="Freeform 702"/>
          <p:cNvSpPr>
            <a:spLocks/>
          </p:cNvSpPr>
          <p:nvPr/>
        </p:nvSpPr>
        <p:spPr bwMode="auto">
          <a:xfrm>
            <a:off x="1944688" y="2173288"/>
            <a:ext cx="620712" cy="301625"/>
          </a:xfrm>
          <a:custGeom>
            <a:avLst/>
            <a:gdLst/>
            <a:ahLst/>
            <a:cxnLst>
              <a:cxn ang="0">
                <a:pos x="0" y="194"/>
              </a:cxn>
              <a:cxn ang="0">
                <a:pos x="0" y="178"/>
              </a:cxn>
              <a:cxn ang="0">
                <a:pos x="2" y="168"/>
              </a:cxn>
              <a:cxn ang="0">
                <a:pos x="4" y="166"/>
              </a:cxn>
              <a:cxn ang="0">
                <a:pos x="5" y="160"/>
              </a:cxn>
              <a:cxn ang="0">
                <a:pos x="6" y="156"/>
              </a:cxn>
              <a:cxn ang="0">
                <a:pos x="9" y="149"/>
              </a:cxn>
              <a:cxn ang="0">
                <a:pos x="10" y="142"/>
              </a:cxn>
              <a:cxn ang="0">
                <a:pos x="15" y="137"/>
              </a:cxn>
              <a:cxn ang="0">
                <a:pos x="18" y="131"/>
              </a:cxn>
              <a:cxn ang="0">
                <a:pos x="21" y="127"/>
              </a:cxn>
              <a:cxn ang="0">
                <a:pos x="25" y="123"/>
              </a:cxn>
              <a:cxn ang="0">
                <a:pos x="27" y="122"/>
              </a:cxn>
              <a:cxn ang="0">
                <a:pos x="30" y="119"/>
              </a:cxn>
              <a:cxn ang="0">
                <a:pos x="32" y="115"/>
              </a:cxn>
              <a:cxn ang="0">
                <a:pos x="36" y="112"/>
              </a:cxn>
              <a:cxn ang="0">
                <a:pos x="42" y="106"/>
              </a:cxn>
              <a:cxn ang="0">
                <a:pos x="49" y="104"/>
              </a:cxn>
              <a:cxn ang="0">
                <a:pos x="57" y="100"/>
              </a:cxn>
              <a:cxn ang="0">
                <a:pos x="64" y="97"/>
              </a:cxn>
              <a:cxn ang="0">
                <a:pos x="81" y="88"/>
              </a:cxn>
              <a:cxn ang="0">
                <a:pos x="100" y="81"/>
              </a:cxn>
              <a:cxn ang="0">
                <a:pos x="110" y="78"/>
              </a:cxn>
              <a:cxn ang="0">
                <a:pos x="121" y="74"/>
              </a:cxn>
              <a:cxn ang="0">
                <a:pos x="132" y="72"/>
              </a:cxn>
              <a:cxn ang="0">
                <a:pos x="140" y="68"/>
              </a:cxn>
              <a:cxn ang="0">
                <a:pos x="148" y="65"/>
              </a:cxn>
              <a:cxn ang="0">
                <a:pos x="159" y="61"/>
              </a:cxn>
              <a:cxn ang="0">
                <a:pos x="174" y="60"/>
              </a:cxn>
              <a:cxn ang="0">
                <a:pos x="189" y="59"/>
              </a:cxn>
              <a:cxn ang="0">
                <a:pos x="201" y="58"/>
              </a:cxn>
              <a:cxn ang="0">
                <a:pos x="216" y="55"/>
              </a:cxn>
              <a:cxn ang="0">
                <a:pos x="240" y="51"/>
              </a:cxn>
              <a:cxn ang="0">
                <a:pos x="266" y="47"/>
              </a:cxn>
              <a:cxn ang="0">
                <a:pos x="292" y="44"/>
              </a:cxn>
              <a:cxn ang="0">
                <a:pos x="318" y="42"/>
              </a:cxn>
              <a:cxn ang="0">
                <a:pos x="341" y="41"/>
              </a:cxn>
              <a:cxn ang="0">
                <a:pos x="353" y="37"/>
              </a:cxn>
              <a:cxn ang="0">
                <a:pos x="372" y="34"/>
              </a:cxn>
              <a:cxn ang="0">
                <a:pos x="380" y="30"/>
              </a:cxn>
              <a:cxn ang="0">
                <a:pos x="387" y="27"/>
              </a:cxn>
              <a:cxn ang="0">
                <a:pos x="397" y="25"/>
              </a:cxn>
              <a:cxn ang="0">
                <a:pos x="403" y="22"/>
              </a:cxn>
              <a:cxn ang="0">
                <a:pos x="407" y="18"/>
              </a:cxn>
              <a:cxn ang="0">
                <a:pos x="409" y="14"/>
              </a:cxn>
              <a:cxn ang="0">
                <a:pos x="411" y="10"/>
              </a:cxn>
              <a:cxn ang="0">
                <a:pos x="414" y="0"/>
              </a:cxn>
            </a:cxnLst>
            <a:rect l="0" t="0" r="r" b="b"/>
            <a:pathLst>
              <a:path w="415" h="202">
                <a:moveTo>
                  <a:pt x="0" y="201"/>
                </a:moveTo>
                <a:lnTo>
                  <a:pt x="0" y="197"/>
                </a:lnTo>
                <a:lnTo>
                  <a:pt x="0" y="194"/>
                </a:lnTo>
                <a:lnTo>
                  <a:pt x="0" y="188"/>
                </a:lnTo>
                <a:lnTo>
                  <a:pt x="0" y="183"/>
                </a:lnTo>
                <a:lnTo>
                  <a:pt x="0" y="178"/>
                </a:lnTo>
                <a:lnTo>
                  <a:pt x="0" y="173"/>
                </a:lnTo>
                <a:lnTo>
                  <a:pt x="1" y="170"/>
                </a:lnTo>
                <a:lnTo>
                  <a:pt x="2" y="168"/>
                </a:lnTo>
                <a:lnTo>
                  <a:pt x="3" y="168"/>
                </a:lnTo>
                <a:lnTo>
                  <a:pt x="3" y="166"/>
                </a:lnTo>
                <a:lnTo>
                  <a:pt x="4" y="166"/>
                </a:lnTo>
                <a:lnTo>
                  <a:pt x="4" y="164"/>
                </a:lnTo>
                <a:lnTo>
                  <a:pt x="5" y="162"/>
                </a:lnTo>
                <a:lnTo>
                  <a:pt x="5" y="160"/>
                </a:lnTo>
                <a:lnTo>
                  <a:pt x="5" y="159"/>
                </a:lnTo>
                <a:lnTo>
                  <a:pt x="6" y="157"/>
                </a:lnTo>
                <a:lnTo>
                  <a:pt x="6" y="156"/>
                </a:lnTo>
                <a:lnTo>
                  <a:pt x="7" y="156"/>
                </a:lnTo>
                <a:lnTo>
                  <a:pt x="7" y="149"/>
                </a:lnTo>
                <a:lnTo>
                  <a:pt x="9" y="149"/>
                </a:lnTo>
                <a:lnTo>
                  <a:pt x="9" y="146"/>
                </a:lnTo>
                <a:lnTo>
                  <a:pt x="9" y="144"/>
                </a:lnTo>
                <a:lnTo>
                  <a:pt x="10" y="142"/>
                </a:lnTo>
                <a:lnTo>
                  <a:pt x="13" y="141"/>
                </a:lnTo>
                <a:lnTo>
                  <a:pt x="13" y="137"/>
                </a:lnTo>
                <a:lnTo>
                  <a:pt x="15" y="137"/>
                </a:lnTo>
                <a:lnTo>
                  <a:pt x="15" y="133"/>
                </a:lnTo>
                <a:lnTo>
                  <a:pt x="17" y="132"/>
                </a:lnTo>
                <a:lnTo>
                  <a:pt x="18" y="131"/>
                </a:lnTo>
                <a:lnTo>
                  <a:pt x="18" y="129"/>
                </a:lnTo>
                <a:lnTo>
                  <a:pt x="19" y="127"/>
                </a:lnTo>
                <a:lnTo>
                  <a:pt x="21" y="127"/>
                </a:lnTo>
                <a:lnTo>
                  <a:pt x="22" y="126"/>
                </a:lnTo>
                <a:lnTo>
                  <a:pt x="23" y="124"/>
                </a:lnTo>
                <a:lnTo>
                  <a:pt x="25" y="123"/>
                </a:lnTo>
                <a:lnTo>
                  <a:pt x="25" y="122"/>
                </a:lnTo>
                <a:lnTo>
                  <a:pt x="26" y="122"/>
                </a:lnTo>
                <a:lnTo>
                  <a:pt x="27" y="122"/>
                </a:lnTo>
                <a:lnTo>
                  <a:pt x="27" y="120"/>
                </a:lnTo>
                <a:lnTo>
                  <a:pt x="28" y="119"/>
                </a:lnTo>
                <a:lnTo>
                  <a:pt x="30" y="119"/>
                </a:lnTo>
                <a:lnTo>
                  <a:pt x="31" y="118"/>
                </a:lnTo>
                <a:lnTo>
                  <a:pt x="31" y="116"/>
                </a:lnTo>
                <a:lnTo>
                  <a:pt x="32" y="115"/>
                </a:lnTo>
                <a:lnTo>
                  <a:pt x="34" y="115"/>
                </a:lnTo>
                <a:lnTo>
                  <a:pt x="35" y="114"/>
                </a:lnTo>
                <a:lnTo>
                  <a:pt x="36" y="112"/>
                </a:lnTo>
                <a:lnTo>
                  <a:pt x="38" y="110"/>
                </a:lnTo>
                <a:lnTo>
                  <a:pt x="41" y="109"/>
                </a:lnTo>
                <a:lnTo>
                  <a:pt x="42" y="106"/>
                </a:lnTo>
                <a:lnTo>
                  <a:pt x="45" y="106"/>
                </a:lnTo>
                <a:lnTo>
                  <a:pt x="47" y="105"/>
                </a:lnTo>
                <a:lnTo>
                  <a:pt x="49" y="104"/>
                </a:lnTo>
                <a:lnTo>
                  <a:pt x="53" y="102"/>
                </a:lnTo>
                <a:lnTo>
                  <a:pt x="55" y="101"/>
                </a:lnTo>
                <a:lnTo>
                  <a:pt x="57" y="100"/>
                </a:lnTo>
                <a:lnTo>
                  <a:pt x="60" y="99"/>
                </a:lnTo>
                <a:lnTo>
                  <a:pt x="62" y="98"/>
                </a:lnTo>
                <a:lnTo>
                  <a:pt x="64" y="97"/>
                </a:lnTo>
                <a:lnTo>
                  <a:pt x="68" y="95"/>
                </a:lnTo>
                <a:lnTo>
                  <a:pt x="74" y="92"/>
                </a:lnTo>
                <a:lnTo>
                  <a:pt x="81" y="88"/>
                </a:lnTo>
                <a:lnTo>
                  <a:pt x="88" y="85"/>
                </a:lnTo>
                <a:lnTo>
                  <a:pt x="95" y="82"/>
                </a:lnTo>
                <a:lnTo>
                  <a:pt x="100" y="81"/>
                </a:lnTo>
                <a:lnTo>
                  <a:pt x="103" y="80"/>
                </a:lnTo>
                <a:lnTo>
                  <a:pt x="106" y="79"/>
                </a:lnTo>
                <a:lnTo>
                  <a:pt x="110" y="78"/>
                </a:lnTo>
                <a:lnTo>
                  <a:pt x="113" y="76"/>
                </a:lnTo>
                <a:lnTo>
                  <a:pt x="117" y="75"/>
                </a:lnTo>
                <a:lnTo>
                  <a:pt x="121" y="74"/>
                </a:lnTo>
                <a:lnTo>
                  <a:pt x="125" y="73"/>
                </a:lnTo>
                <a:lnTo>
                  <a:pt x="129" y="72"/>
                </a:lnTo>
                <a:lnTo>
                  <a:pt x="132" y="72"/>
                </a:lnTo>
                <a:lnTo>
                  <a:pt x="133" y="71"/>
                </a:lnTo>
                <a:lnTo>
                  <a:pt x="136" y="69"/>
                </a:lnTo>
                <a:lnTo>
                  <a:pt x="140" y="68"/>
                </a:lnTo>
                <a:lnTo>
                  <a:pt x="142" y="68"/>
                </a:lnTo>
                <a:lnTo>
                  <a:pt x="144" y="66"/>
                </a:lnTo>
                <a:lnTo>
                  <a:pt x="148" y="65"/>
                </a:lnTo>
                <a:lnTo>
                  <a:pt x="151" y="64"/>
                </a:lnTo>
                <a:lnTo>
                  <a:pt x="155" y="62"/>
                </a:lnTo>
                <a:lnTo>
                  <a:pt x="159" y="61"/>
                </a:lnTo>
                <a:lnTo>
                  <a:pt x="164" y="61"/>
                </a:lnTo>
                <a:lnTo>
                  <a:pt x="169" y="61"/>
                </a:lnTo>
                <a:lnTo>
                  <a:pt x="174" y="60"/>
                </a:lnTo>
                <a:lnTo>
                  <a:pt x="179" y="60"/>
                </a:lnTo>
                <a:lnTo>
                  <a:pt x="184" y="59"/>
                </a:lnTo>
                <a:lnTo>
                  <a:pt x="189" y="59"/>
                </a:lnTo>
                <a:lnTo>
                  <a:pt x="193" y="59"/>
                </a:lnTo>
                <a:lnTo>
                  <a:pt x="197" y="58"/>
                </a:lnTo>
                <a:lnTo>
                  <a:pt x="201" y="58"/>
                </a:lnTo>
                <a:lnTo>
                  <a:pt x="205" y="57"/>
                </a:lnTo>
                <a:lnTo>
                  <a:pt x="208" y="57"/>
                </a:lnTo>
                <a:lnTo>
                  <a:pt x="216" y="55"/>
                </a:lnTo>
                <a:lnTo>
                  <a:pt x="224" y="54"/>
                </a:lnTo>
                <a:lnTo>
                  <a:pt x="231" y="52"/>
                </a:lnTo>
                <a:lnTo>
                  <a:pt x="240" y="51"/>
                </a:lnTo>
                <a:lnTo>
                  <a:pt x="248" y="49"/>
                </a:lnTo>
                <a:lnTo>
                  <a:pt x="257" y="47"/>
                </a:lnTo>
                <a:lnTo>
                  <a:pt x="266" y="47"/>
                </a:lnTo>
                <a:lnTo>
                  <a:pt x="275" y="45"/>
                </a:lnTo>
                <a:lnTo>
                  <a:pt x="283" y="44"/>
                </a:lnTo>
                <a:lnTo>
                  <a:pt x="292" y="44"/>
                </a:lnTo>
                <a:lnTo>
                  <a:pt x="301" y="43"/>
                </a:lnTo>
                <a:lnTo>
                  <a:pt x="309" y="42"/>
                </a:lnTo>
                <a:lnTo>
                  <a:pt x="318" y="42"/>
                </a:lnTo>
                <a:lnTo>
                  <a:pt x="326" y="41"/>
                </a:lnTo>
                <a:lnTo>
                  <a:pt x="334" y="41"/>
                </a:lnTo>
                <a:lnTo>
                  <a:pt x="341" y="41"/>
                </a:lnTo>
                <a:lnTo>
                  <a:pt x="342" y="40"/>
                </a:lnTo>
                <a:lnTo>
                  <a:pt x="346" y="38"/>
                </a:lnTo>
                <a:lnTo>
                  <a:pt x="353" y="37"/>
                </a:lnTo>
                <a:lnTo>
                  <a:pt x="359" y="36"/>
                </a:lnTo>
                <a:lnTo>
                  <a:pt x="366" y="34"/>
                </a:lnTo>
                <a:lnTo>
                  <a:pt x="372" y="34"/>
                </a:lnTo>
                <a:lnTo>
                  <a:pt x="377" y="33"/>
                </a:lnTo>
                <a:lnTo>
                  <a:pt x="380" y="32"/>
                </a:lnTo>
                <a:lnTo>
                  <a:pt x="380" y="30"/>
                </a:lnTo>
                <a:lnTo>
                  <a:pt x="381" y="29"/>
                </a:lnTo>
                <a:lnTo>
                  <a:pt x="383" y="28"/>
                </a:lnTo>
                <a:lnTo>
                  <a:pt x="387" y="27"/>
                </a:lnTo>
                <a:lnTo>
                  <a:pt x="391" y="27"/>
                </a:lnTo>
                <a:lnTo>
                  <a:pt x="394" y="25"/>
                </a:lnTo>
                <a:lnTo>
                  <a:pt x="397" y="25"/>
                </a:lnTo>
                <a:lnTo>
                  <a:pt x="399" y="24"/>
                </a:lnTo>
                <a:lnTo>
                  <a:pt x="402" y="24"/>
                </a:lnTo>
                <a:lnTo>
                  <a:pt x="403" y="22"/>
                </a:lnTo>
                <a:lnTo>
                  <a:pt x="403" y="20"/>
                </a:lnTo>
                <a:lnTo>
                  <a:pt x="406" y="20"/>
                </a:lnTo>
                <a:lnTo>
                  <a:pt x="407" y="18"/>
                </a:lnTo>
                <a:lnTo>
                  <a:pt x="407" y="14"/>
                </a:lnTo>
                <a:lnTo>
                  <a:pt x="410" y="14"/>
                </a:lnTo>
                <a:lnTo>
                  <a:pt x="409" y="14"/>
                </a:lnTo>
                <a:lnTo>
                  <a:pt x="409" y="13"/>
                </a:lnTo>
                <a:lnTo>
                  <a:pt x="410" y="10"/>
                </a:lnTo>
                <a:lnTo>
                  <a:pt x="411" y="10"/>
                </a:lnTo>
                <a:lnTo>
                  <a:pt x="411" y="3"/>
                </a:lnTo>
                <a:lnTo>
                  <a:pt x="414" y="3"/>
                </a:lnTo>
                <a:lnTo>
                  <a:pt x="414"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1" name="Freeform 703"/>
          <p:cNvSpPr>
            <a:spLocks/>
          </p:cNvSpPr>
          <p:nvPr/>
        </p:nvSpPr>
        <p:spPr bwMode="auto">
          <a:xfrm>
            <a:off x="1912938" y="3873500"/>
            <a:ext cx="619125" cy="271463"/>
          </a:xfrm>
          <a:custGeom>
            <a:avLst/>
            <a:gdLst/>
            <a:ahLst/>
            <a:cxnLst>
              <a:cxn ang="0">
                <a:pos x="0" y="6"/>
              </a:cxn>
              <a:cxn ang="0">
                <a:pos x="0" y="19"/>
              </a:cxn>
              <a:cxn ang="0">
                <a:pos x="2" y="28"/>
              </a:cxn>
              <a:cxn ang="0">
                <a:pos x="5" y="34"/>
              </a:cxn>
              <a:cxn ang="0">
                <a:pos x="7" y="38"/>
              </a:cxn>
              <a:cxn ang="0">
                <a:pos x="9" y="48"/>
              </a:cxn>
              <a:cxn ang="0">
                <a:pos x="14" y="53"/>
              </a:cxn>
              <a:cxn ang="0">
                <a:pos x="15" y="59"/>
              </a:cxn>
              <a:cxn ang="0">
                <a:pos x="19" y="63"/>
              </a:cxn>
              <a:cxn ang="0">
                <a:pos x="22" y="65"/>
              </a:cxn>
              <a:cxn ang="0">
                <a:pos x="25" y="69"/>
              </a:cxn>
              <a:cxn ang="0">
                <a:pos x="28" y="71"/>
              </a:cxn>
              <a:cxn ang="0">
                <a:pos x="31" y="73"/>
              </a:cxn>
              <a:cxn ang="0">
                <a:pos x="33" y="76"/>
              </a:cxn>
              <a:cxn ang="0">
                <a:pos x="39" y="80"/>
              </a:cxn>
              <a:cxn ang="0">
                <a:pos x="45" y="84"/>
              </a:cxn>
              <a:cxn ang="0">
                <a:pos x="52" y="87"/>
              </a:cxn>
              <a:cxn ang="0">
                <a:pos x="60" y="90"/>
              </a:cxn>
              <a:cxn ang="0">
                <a:pos x="68" y="93"/>
              </a:cxn>
              <a:cxn ang="0">
                <a:pos x="88" y="102"/>
              </a:cxn>
              <a:cxn ang="0">
                <a:pos x="103" y="107"/>
              </a:cxn>
              <a:cxn ang="0">
                <a:pos x="113" y="110"/>
              </a:cxn>
              <a:cxn ang="0">
                <a:pos x="125" y="114"/>
              </a:cxn>
              <a:cxn ang="0">
                <a:pos x="134" y="115"/>
              </a:cxn>
              <a:cxn ang="0">
                <a:pos x="142" y="117"/>
              </a:cxn>
              <a:cxn ang="0">
                <a:pos x="151" y="122"/>
              </a:cxn>
              <a:cxn ang="0">
                <a:pos x="164" y="124"/>
              </a:cxn>
              <a:cxn ang="0">
                <a:pos x="179" y="125"/>
              </a:cxn>
              <a:cxn ang="0">
                <a:pos x="193" y="126"/>
              </a:cxn>
              <a:cxn ang="0">
                <a:pos x="205" y="128"/>
              </a:cxn>
              <a:cxn ang="0">
                <a:pos x="223" y="131"/>
              </a:cxn>
              <a:cxn ang="0">
                <a:pos x="248" y="135"/>
              </a:cxn>
              <a:cxn ang="0">
                <a:pos x="274" y="138"/>
              </a:cxn>
              <a:cxn ang="0">
                <a:pos x="300" y="140"/>
              </a:cxn>
              <a:cxn ang="0">
                <a:pos x="326" y="141"/>
              </a:cxn>
              <a:cxn ang="0">
                <a:pos x="342" y="143"/>
              </a:cxn>
              <a:cxn ang="0">
                <a:pos x="358" y="147"/>
              </a:cxn>
              <a:cxn ang="0">
                <a:pos x="377" y="149"/>
              </a:cxn>
              <a:cxn ang="0">
                <a:pos x="381" y="152"/>
              </a:cxn>
              <a:cxn ang="0">
                <a:pos x="390" y="155"/>
              </a:cxn>
              <a:cxn ang="0">
                <a:pos x="399" y="157"/>
              </a:cxn>
              <a:cxn ang="0">
                <a:pos x="403" y="160"/>
              </a:cxn>
              <a:cxn ang="0">
                <a:pos x="407" y="166"/>
              </a:cxn>
              <a:cxn ang="0">
                <a:pos x="409" y="167"/>
              </a:cxn>
              <a:cxn ang="0">
                <a:pos x="411" y="176"/>
              </a:cxn>
            </a:cxnLst>
            <a:rect l="0" t="0" r="r" b="b"/>
            <a:pathLst>
              <a:path w="414" h="181">
                <a:moveTo>
                  <a:pt x="0" y="0"/>
                </a:moveTo>
                <a:lnTo>
                  <a:pt x="0" y="2"/>
                </a:lnTo>
                <a:lnTo>
                  <a:pt x="0" y="6"/>
                </a:lnTo>
                <a:lnTo>
                  <a:pt x="0" y="10"/>
                </a:lnTo>
                <a:lnTo>
                  <a:pt x="0" y="14"/>
                </a:lnTo>
                <a:lnTo>
                  <a:pt x="0" y="19"/>
                </a:lnTo>
                <a:lnTo>
                  <a:pt x="0" y="23"/>
                </a:lnTo>
                <a:lnTo>
                  <a:pt x="1" y="27"/>
                </a:lnTo>
                <a:lnTo>
                  <a:pt x="2" y="28"/>
                </a:lnTo>
                <a:lnTo>
                  <a:pt x="3" y="28"/>
                </a:lnTo>
                <a:lnTo>
                  <a:pt x="4" y="31"/>
                </a:lnTo>
                <a:lnTo>
                  <a:pt x="5" y="34"/>
                </a:lnTo>
                <a:lnTo>
                  <a:pt x="5" y="37"/>
                </a:lnTo>
                <a:lnTo>
                  <a:pt x="6" y="38"/>
                </a:lnTo>
                <a:lnTo>
                  <a:pt x="7" y="38"/>
                </a:lnTo>
                <a:lnTo>
                  <a:pt x="7" y="46"/>
                </a:lnTo>
                <a:lnTo>
                  <a:pt x="10" y="46"/>
                </a:lnTo>
                <a:lnTo>
                  <a:pt x="9" y="48"/>
                </a:lnTo>
                <a:lnTo>
                  <a:pt x="9" y="50"/>
                </a:lnTo>
                <a:lnTo>
                  <a:pt x="11" y="52"/>
                </a:lnTo>
                <a:lnTo>
                  <a:pt x="14" y="53"/>
                </a:lnTo>
                <a:lnTo>
                  <a:pt x="14" y="56"/>
                </a:lnTo>
                <a:lnTo>
                  <a:pt x="15" y="56"/>
                </a:lnTo>
                <a:lnTo>
                  <a:pt x="15" y="59"/>
                </a:lnTo>
                <a:lnTo>
                  <a:pt x="17" y="60"/>
                </a:lnTo>
                <a:lnTo>
                  <a:pt x="18" y="61"/>
                </a:lnTo>
                <a:lnTo>
                  <a:pt x="19" y="63"/>
                </a:lnTo>
                <a:lnTo>
                  <a:pt x="19" y="65"/>
                </a:lnTo>
                <a:lnTo>
                  <a:pt x="21" y="65"/>
                </a:lnTo>
                <a:lnTo>
                  <a:pt x="22" y="65"/>
                </a:lnTo>
                <a:lnTo>
                  <a:pt x="23" y="66"/>
                </a:lnTo>
                <a:lnTo>
                  <a:pt x="23" y="68"/>
                </a:lnTo>
                <a:lnTo>
                  <a:pt x="25" y="69"/>
                </a:lnTo>
                <a:lnTo>
                  <a:pt x="26" y="69"/>
                </a:lnTo>
                <a:lnTo>
                  <a:pt x="27" y="69"/>
                </a:lnTo>
                <a:lnTo>
                  <a:pt x="28" y="71"/>
                </a:lnTo>
                <a:lnTo>
                  <a:pt x="28" y="72"/>
                </a:lnTo>
                <a:lnTo>
                  <a:pt x="30" y="72"/>
                </a:lnTo>
                <a:lnTo>
                  <a:pt x="31" y="73"/>
                </a:lnTo>
                <a:lnTo>
                  <a:pt x="31" y="75"/>
                </a:lnTo>
                <a:lnTo>
                  <a:pt x="32" y="76"/>
                </a:lnTo>
                <a:lnTo>
                  <a:pt x="33" y="76"/>
                </a:lnTo>
                <a:lnTo>
                  <a:pt x="35" y="76"/>
                </a:lnTo>
                <a:lnTo>
                  <a:pt x="36" y="79"/>
                </a:lnTo>
                <a:lnTo>
                  <a:pt x="39" y="80"/>
                </a:lnTo>
                <a:lnTo>
                  <a:pt x="41" y="81"/>
                </a:lnTo>
                <a:lnTo>
                  <a:pt x="43" y="83"/>
                </a:lnTo>
                <a:lnTo>
                  <a:pt x="45" y="84"/>
                </a:lnTo>
                <a:lnTo>
                  <a:pt x="48" y="85"/>
                </a:lnTo>
                <a:lnTo>
                  <a:pt x="50" y="86"/>
                </a:lnTo>
                <a:lnTo>
                  <a:pt x="52" y="87"/>
                </a:lnTo>
                <a:lnTo>
                  <a:pt x="56" y="88"/>
                </a:lnTo>
                <a:lnTo>
                  <a:pt x="58" y="90"/>
                </a:lnTo>
                <a:lnTo>
                  <a:pt x="60" y="90"/>
                </a:lnTo>
                <a:lnTo>
                  <a:pt x="62" y="90"/>
                </a:lnTo>
                <a:lnTo>
                  <a:pt x="63" y="91"/>
                </a:lnTo>
                <a:lnTo>
                  <a:pt x="68" y="93"/>
                </a:lnTo>
                <a:lnTo>
                  <a:pt x="75" y="96"/>
                </a:lnTo>
                <a:lnTo>
                  <a:pt x="82" y="99"/>
                </a:lnTo>
                <a:lnTo>
                  <a:pt x="88" y="102"/>
                </a:lnTo>
                <a:lnTo>
                  <a:pt x="95" y="105"/>
                </a:lnTo>
                <a:lnTo>
                  <a:pt x="101" y="107"/>
                </a:lnTo>
                <a:lnTo>
                  <a:pt x="103" y="107"/>
                </a:lnTo>
                <a:lnTo>
                  <a:pt x="106" y="108"/>
                </a:lnTo>
                <a:lnTo>
                  <a:pt x="110" y="109"/>
                </a:lnTo>
                <a:lnTo>
                  <a:pt x="113" y="110"/>
                </a:lnTo>
                <a:lnTo>
                  <a:pt x="117" y="111"/>
                </a:lnTo>
                <a:lnTo>
                  <a:pt x="121" y="113"/>
                </a:lnTo>
                <a:lnTo>
                  <a:pt x="125" y="114"/>
                </a:lnTo>
                <a:lnTo>
                  <a:pt x="128" y="114"/>
                </a:lnTo>
                <a:lnTo>
                  <a:pt x="132" y="114"/>
                </a:lnTo>
                <a:lnTo>
                  <a:pt x="134" y="115"/>
                </a:lnTo>
                <a:lnTo>
                  <a:pt x="137" y="117"/>
                </a:lnTo>
                <a:lnTo>
                  <a:pt x="140" y="117"/>
                </a:lnTo>
                <a:lnTo>
                  <a:pt x="142" y="117"/>
                </a:lnTo>
                <a:lnTo>
                  <a:pt x="145" y="120"/>
                </a:lnTo>
                <a:lnTo>
                  <a:pt x="147" y="121"/>
                </a:lnTo>
                <a:lnTo>
                  <a:pt x="151" y="122"/>
                </a:lnTo>
                <a:lnTo>
                  <a:pt x="155" y="123"/>
                </a:lnTo>
                <a:lnTo>
                  <a:pt x="160" y="124"/>
                </a:lnTo>
                <a:lnTo>
                  <a:pt x="164" y="124"/>
                </a:lnTo>
                <a:lnTo>
                  <a:pt x="169" y="124"/>
                </a:lnTo>
                <a:lnTo>
                  <a:pt x="174" y="125"/>
                </a:lnTo>
                <a:lnTo>
                  <a:pt x="179" y="125"/>
                </a:lnTo>
                <a:lnTo>
                  <a:pt x="183" y="126"/>
                </a:lnTo>
                <a:lnTo>
                  <a:pt x="188" y="126"/>
                </a:lnTo>
                <a:lnTo>
                  <a:pt x="193" y="126"/>
                </a:lnTo>
                <a:lnTo>
                  <a:pt x="197" y="126"/>
                </a:lnTo>
                <a:lnTo>
                  <a:pt x="202" y="127"/>
                </a:lnTo>
                <a:lnTo>
                  <a:pt x="205" y="128"/>
                </a:lnTo>
                <a:lnTo>
                  <a:pt x="208" y="128"/>
                </a:lnTo>
                <a:lnTo>
                  <a:pt x="215" y="129"/>
                </a:lnTo>
                <a:lnTo>
                  <a:pt x="223" y="131"/>
                </a:lnTo>
                <a:lnTo>
                  <a:pt x="232" y="132"/>
                </a:lnTo>
                <a:lnTo>
                  <a:pt x="240" y="134"/>
                </a:lnTo>
                <a:lnTo>
                  <a:pt x="248" y="135"/>
                </a:lnTo>
                <a:lnTo>
                  <a:pt x="257" y="136"/>
                </a:lnTo>
                <a:lnTo>
                  <a:pt x="266" y="137"/>
                </a:lnTo>
                <a:lnTo>
                  <a:pt x="274" y="138"/>
                </a:lnTo>
                <a:lnTo>
                  <a:pt x="283" y="138"/>
                </a:lnTo>
                <a:lnTo>
                  <a:pt x="292" y="139"/>
                </a:lnTo>
                <a:lnTo>
                  <a:pt x="300" y="140"/>
                </a:lnTo>
                <a:lnTo>
                  <a:pt x="309" y="141"/>
                </a:lnTo>
                <a:lnTo>
                  <a:pt x="317" y="141"/>
                </a:lnTo>
                <a:lnTo>
                  <a:pt x="326" y="141"/>
                </a:lnTo>
                <a:lnTo>
                  <a:pt x="333" y="141"/>
                </a:lnTo>
                <a:lnTo>
                  <a:pt x="341" y="141"/>
                </a:lnTo>
                <a:lnTo>
                  <a:pt x="342" y="143"/>
                </a:lnTo>
                <a:lnTo>
                  <a:pt x="346" y="145"/>
                </a:lnTo>
                <a:lnTo>
                  <a:pt x="352" y="145"/>
                </a:lnTo>
                <a:lnTo>
                  <a:pt x="358" y="147"/>
                </a:lnTo>
                <a:lnTo>
                  <a:pt x="365" y="148"/>
                </a:lnTo>
                <a:lnTo>
                  <a:pt x="371" y="148"/>
                </a:lnTo>
                <a:lnTo>
                  <a:pt x="377" y="149"/>
                </a:lnTo>
                <a:lnTo>
                  <a:pt x="379" y="150"/>
                </a:lnTo>
                <a:lnTo>
                  <a:pt x="379" y="152"/>
                </a:lnTo>
                <a:lnTo>
                  <a:pt x="381" y="152"/>
                </a:lnTo>
                <a:lnTo>
                  <a:pt x="383" y="153"/>
                </a:lnTo>
                <a:lnTo>
                  <a:pt x="386" y="154"/>
                </a:lnTo>
                <a:lnTo>
                  <a:pt x="390" y="155"/>
                </a:lnTo>
                <a:lnTo>
                  <a:pt x="393" y="155"/>
                </a:lnTo>
                <a:lnTo>
                  <a:pt x="396" y="156"/>
                </a:lnTo>
                <a:lnTo>
                  <a:pt x="399" y="157"/>
                </a:lnTo>
                <a:lnTo>
                  <a:pt x="401" y="157"/>
                </a:lnTo>
                <a:lnTo>
                  <a:pt x="403" y="159"/>
                </a:lnTo>
                <a:lnTo>
                  <a:pt x="403" y="160"/>
                </a:lnTo>
                <a:lnTo>
                  <a:pt x="405" y="160"/>
                </a:lnTo>
                <a:lnTo>
                  <a:pt x="407" y="162"/>
                </a:lnTo>
                <a:lnTo>
                  <a:pt x="407" y="166"/>
                </a:lnTo>
                <a:lnTo>
                  <a:pt x="409" y="166"/>
                </a:lnTo>
                <a:lnTo>
                  <a:pt x="408" y="166"/>
                </a:lnTo>
                <a:lnTo>
                  <a:pt x="409" y="167"/>
                </a:lnTo>
                <a:lnTo>
                  <a:pt x="409" y="169"/>
                </a:lnTo>
                <a:lnTo>
                  <a:pt x="411" y="169"/>
                </a:lnTo>
                <a:lnTo>
                  <a:pt x="411" y="176"/>
                </a:lnTo>
                <a:lnTo>
                  <a:pt x="413" y="176"/>
                </a:lnTo>
                <a:lnTo>
                  <a:pt x="413" y="18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2" name="Freeform 704"/>
          <p:cNvSpPr>
            <a:spLocks/>
          </p:cNvSpPr>
          <p:nvPr/>
        </p:nvSpPr>
        <p:spPr bwMode="auto">
          <a:xfrm>
            <a:off x="2792413" y="2182813"/>
            <a:ext cx="617537" cy="304800"/>
          </a:xfrm>
          <a:custGeom>
            <a:avLst/>
            <a:gdLst/>
            <a:ahLst/>
            <a:cxnLst>
              <a:cxn ang="0">
                <a:pos x="412" y="195"/>
              </a:cxn>
              <a:cxn ang="0">
                <a:pos x="412" y="179"/>
              </a:cxn>
              <a:cxn ang="0">
                <a:pos x="410" y="169"/>
              </a:cxn>
              <a:cxn ang="0">
                <a:pos x="408" y="167"/>
              </a:cxn>
              <a:cxn ang="0">
                <a:pos x="407" y="161"/>
              </a:cxn>
              <a:cxn ang="0">
                <a:pos x="406" y="157"/>
              </a:cxn>
              <a:cxn ang="0">
                <a:pos x="402" y="149"/>
              </a:cxn>
              <a:cxn ang="0">
                <a:pos x="401" y="142"/>
              </a:cxn>
              <a:cxn ang="0">
                <a:pos x="396" y="138"/>
              </a:cxn>
              <a:cxn ang="0">
                <a:pos x="393" y="132"/>
              </a:cxn>
              <a:cxn ang="0">
                <a:pos x="391" y="128"/>
              </a:cxn>
              <a:cxn ang="0">
                <a:pos x="389" y="125"/>
              </a:cxn>
              <a:cxn ang="0">
                <a:pos x="385" y="122"/>
              </a:cxn>
              <a:cxn ang="0">
                <a:pos x="382" y="119"/>
              </a:cxn>
              <a:cxn ang="0">
                <a:pos x="379" y="116"/>
              </a:cxn>
              <a:cxn ang="0">
                <a:pos x="375" y="112"/>
              </a:cxn>
              <a:cxn ang="0">
                <a:pos x="369" y="107"/>
              </a:cxn>
              <a:cxn ang="0">
                <a:pos x="362" y="105"/>
              </a:cxn>
              <a:cxn ang="0">
                <a:pos x="354" y="101"/>
              </a:cxn>
              <a:cxn ang="0">
                <a:pos x="348" y="98"/>
              </a:cxn>
              <a:cxn ang="0">
                <a:pos x="330" y="89"/>
              </a:cxn>
              <a:cxn ang="0">
                <a:pos x="311" y="81"/>
              </a:cxn>
              <a:cxn ang="0">
                <a:pos x="302" y="79"/>
              </a:cxn>
              <a:cxn ang="0">
                <a:pos x="291" y="75"/>
              </a:cxn>
              <a:cxn ang="0">
                <a:pos x="279" y="73"/>
              </a:cxn>
              <a:cxn ang="0">
                <a:pos x="272" y="69"/>
              </a:cxn>
              <a:cxn ang="0">
                <a:pos x="264" y="66"/>
              </a:cxn>
              <a:cxn ang="0">
                <a:pos x="252" y="62"/>
              </a:cxn>
              <a:cxn ang="0">
                <a:pos x="238" y="60"/>
              </a:cxn>
              <a:cxn ang="0">
                <a:pos x="223" y="59"/>
              </a:cxn>
              <a:cxn ang="0">
                <a:pos x="210" y="59"/>
              </a:cxn>
              <a:cxn ang="0">
                <a:pos x="196" y="55"/>
              </a:cxn>
              <a:cxn ang="0">
                <a:pos x="172" y="51"/>
              </a:cxn>
              <a:cxn ang="0">
                <a:pos x="146" y="47"/>
              </a:cxn>
              <a:cxn ang="0">
                <a:pos x="120" y="44"/>
              </a:cxn>
              <a:cxn ang="0">
                <a:pos x="95" y="42"/>
              </a:cxn>
              <a:cxn ang="0">
                <a:pos x="71" y="41"/>
              </a:cxn>
              <a:cxn ang="0">
                <a:pos x="60" y="38"/>
              </a:cxn>
              <a:cxn ang="0">
                <a:pos x="40" y="34"/>
              </a:cxn>
              <a:cxn ang="0">
                <a:pos x="33" y="30"/>
              </a:cxn>
              <a:cxn ang="0">
                <a:pos x="26" y="27"/>
              </a:cxn>
              <a:cxn ang="0">
                <a:pos x="15" y="25"/>
              </a:cxn>
              <a:cxn ang="0">
                <a:pos x="9" y="23"/>
              </a:cxn>
              <a:cxn ang="0">
                <a:pos x="5" y="19"/>
              </a:cxn>
              <a:cxn ang="0">
                <a:pos x="4" y="15"/>
              </a:cxn>
              <a:cxn ang="0">
                <a:pos x="3" y="11"/>
              </a:cxn>
              <a:cxn ang="0">
                <a:pos x="0" y="3"/>
              </a:cxn>
            </a:cxnLst>
            <a:rect l="0" t="0" r="r" b="b"/>
            <a:pathLst>
              <a:path w="413" h="203">
                <a:moveTo>
                  <a:pt x="412" y="202"/>
                </a:moveTo>
                <a:lnTo>
                  <a:pt x="412" y="198"/>
                </a:lnTo>
                <a:lnTo>
                  <a:pt x="412" y="195"/>
                </a:lnTo>
                <a:lnTo>
                  <a:pt x="412" y="190"/>
                </a:lnTo>
                <a:lnTo>
                  <a:pt x="412" y="184"/>
                </a:lnTo>
                <a:lnTo>
                  <a:pt x="412" y="179"/>
                </a:lnTo>
                <a:lnTo>
                  <a:pt x="411" y="175"/>
                </a:lnTo>
                <a:lnTo>
                  <a:pt x="411" y="171"/>
                </a:lnTo>
                <a:lnTo>
                  <a:pt x="410" y="169"/>
                </a:lnTo>
                <a:lnTo>
                  <a:pt x="408" y="169"/>
                </a:lnTo>
                <a:lnTo>
                  <a:pt x="408" y="168"/>
                </a:lnTo>
                <a:lnTo>
                  <a:pt x="408" y="167"/>
                </a:lnTo>
                <a:lnTo>
                  <a:pt x="407" y="165"/>
                </a:lnTo>
                <a:lnTo>
                  <a:pt x="407" y="163"/>
                </a:lnTo>
                <a:lnTo>
                  <a:pt x="407" y="161"/>
                </a:lnTo>
                <a:lnTo>
                  <a:pt x="406" y="160"/>
                </a:lnTo>
                <a:lnTo>
                  <a:pt x="406" y="159"/>
                </a:lnTo>
                <a:lnTo>
                  <a:pt x="406" y="157"/>
                </a:lnTo>
                <a:lnTo>
                  <a:pt x="404" y="157"/>
                </a:lnTo>
                <a:lnTo>
                  <a:pt x="404" y="149"/>
                </a:lnTo>
                <a:lnTo>
                  <a:pt x="402" y="149"/>
                </a:lnTo>
                <a:lnTo>
                  <a:pt x="402" y="148"/>
                </a:lnTo>
                <a:lnTo>
                  <a:pt x="402" y="145"/>
                </a:lnTo>
                <a:lnTo>
                  <a:pt x="401" y="142"/>
                </a:lnTo>
                <a:lnTo>
                  <a:pt x="398" y="142"/>
                </a:lnTo>
                <a:lnTo>
                  <a:pt x="398" y="138"/>
                </a:lnTo>
                <a:lnTo>
                  <a:pt x="396" y="138"/>
                </a:lnTo>
                <a:lnTo>
                  <a:pt x="396" y="134"/>
                </a:lnTo>
                <a:lnTo>
                  <a:pt x="394" y="133"/>
                </a:lnTo>
                <a:lnTo>
                  <a:pt x="393" y="132"/>
                </a:lnTo>
                <a:lnTo>
                  <a:pt x="393" y="130"/>
                </a:lnTo>
                <a:lnTo>
                  <a:pt x="392" y="128"/>
                </a:lnTo>
                <a:lnTo>
                  <a:pt x="391" y="128"/>
                </a:lnTo>
                <a:lnTo>
                  <a:pt x="389" y="127"/>
                </a:lnTo>
                <a:lnTo>
                  <a:pt x="389" y="126"/>
                </a:lnTo>
                <a:lnTo>
                  <a:pt x="389" y="125"/>
                </a:lnTo>
                <a:lnTo>
                  <a:pt x="387" y="124"/>
                </a:lnTo>
                <a:lnTo>
                  <a:pt x="386" y="123"/>
                </a:lnTo>
                <a:lnTo>
                  <a:pt x="385" y="122"/>
                </a:lnTo>
                <a:lnTo>
                  <a:pt x="384" y="121"/>
                </a:lnTo>
                <a:lnTo>
                  <a:pt x="383" y="120"/>
                </a:lnTo>
                <a:lnTo>
                  <a:pt x="382" y="119"/>
                </a:lnTo>
                <a:lnTo>
                  <a:pt x="381" y="118"/>
                </a:lnTo>
                <a:lnTo>
                  <a:pt x="380" y="118"/>
                </a:lnTo>
                <a:lnTo>
                  <a:pt x="379" y="116"/>
                </a:lnTo>
                <a:lnTo>
                  <a:pt x="378" y="115"/>
                </a:lnTo>
                <a:lnTo>
                  <a:pt x="377" y="115"/>
                </a:lnTo>
                <a:lnTo>
                  <a:pt x="375" y="112"/>
                </a:lnTo>
                <a:lnTo>
                  <a:pt x="373" y="111"/>
                </a:lnTo>
                <a:lnTo>
                  <a:pt x="370" y="110"/>
                </a:lnTo>
                <a:lnTo>
                  <a:pt x="369" y="107"/>
                </a:lnTo>
                <a:lnTo>
                  <a:pt x="367" y="107"/>
                </a:lnTo>
                <a:lnTo>
                  <a:pt x="364" y="106"/>
                </a:lnTo>
                <a:lnTo>
                  <a:pt x="362" y="105"/>
                </a:lnTo>
                <a:lnTo>
                  <a:pt x="359" y="104"/>
                </a:lnTo>
                <a:lnTo>
                  <a:pt x="356" y="102"/>
                </a:lnTo>
                <a:lnTo>
                  <a:pt x="354" y="101"/>
                </a:lnTo>
                <a:lnTo>
                  <a:pt x="352" y="100"/>
                </a:lnTo>
                <a:lnTo>
                  <a:pt x="349" y="100"/>
                </a:lnTo>
                <a:lnTo>
                  <a:pt x="348" y="98"/>
                </a:lnTo>
                <a:lnTo>
                  <a:pt x="344" y="96"/>
                </a:lnTo>
                <a:lnTo>
                  <a:pt x="337" y="93"/>
                </a:lnTo>
                <a:lnTo>
                  <a:pt x="330" y="89"/>
                </a:lnTo>
                <a:lnTo>
                  <a:pt x="323" y="87"/>
                </a:lnTo>
                <a:lnTo>
                  <a:pt x="317" y="83"/>
                </a:lnTo>
                <a:lnTo>
                  <a:pt x="311" y="81"/>
                </a:lnTo>
                <a:lnTo>
                  <a:pt x="308" y="80"/>
                </a:lnTo>
                <a:lnTo>
                  <a:pt x="305" y="80"/>
                </a:lnTo>
                <a:lnTo>
                  <a:pt x="302" y="79"/>
                </a:lnTo>
                <a:lnTo>
                  <a:pt x="299" y="77"/>
                </a:lnTo>
                <a:lnTo>
                  <a:pt x="295" y="76"/>
                </a:lnTo>
                <a:lnTo>
                  <a:pt x="291" y="75"/>
                </a:lnTo>
                <a:lnTo>
                  <a:pt x="287" y="73"/>
                </a:lnTo>
                <a:lnTo>
                  <a:pt x="283" y="73"/>
                </a:lnTo>
                <a:lnTo>
                  <a:pt x="279" y="73"/>
                </a:lnTo>
                <a:lnTo>
                  <a:pt x="278" y="71"/>
                </a:lnTo>
                <a:lnTo>
                  <a:pt x="275" y="70"/>
                </a:lnTo>
                <a:lnTo>
                  <a:pt x="272" y="69"/>
                </a:lnTo>
                <a:lnTo>
                  <a:pt x="269" y="69"/>
                </a:lnTo>
                <a:lnTo>
                  <a:pt x="267" y="67"/>
                </a:lnTo>
                <a:lnTo>
                  <a:pt x="264" y="66"/>
                </a:lnTo>
                <a:lnTo>
                  <a:pt x="261" y="64"/>
                </a:lnTo>
                <a:lnTo>
                  <a:pt x="256" y="62"/>
                </a:lnTo>
                <a:lnTo>
                  <a:pt x="252" y="62"/>
                </a:lnTo>
                <a:lnTo>
                  <a:pt x="247" y="61"/>
                </a:lnTo>
                <a:lnTo>
                  <a:pt x="243" y="61"/>
                </a:lnTo>
                <a:lnTo>
                  <a:pt x="238" y="60"/>
                </a:lnTo>
                <a:lnTo>
                  <a:pt x="233" y="60"/>
                </a:lnTo>
                <a:lnTo>
                  <a:pt x="228" y="59"/>
                </a:lnTo>
                <a:lnTo>
                  <a:pt x="223" y="59"/>
                </a:lnTo>
                <a:lnTo>
                  <a:pt x="219" y="59"/>
                </a:lnTo>
                <a:lnTo>
                  <a:pt x="214" y="59"/>
                </a:lnTo>
                <a:lnTo>
                  <a:pt x="210" y="59"/>
                </a:lnTo>
                <a:lnTo>
                  <a:pt x="207" y="58"/>
                </a:lnTo>
                <a:lnTo>
                  <a:pt x="204" y="58"/>
                </a:lnTo>
                <a:lnTo>
                  <a:pt x="196" y="55"/>
                </a:lnTo>
                <a:lnTo>
                  <a:pt x="188" y="54"/>
                </a:lnTo>
                <a:lnTo>
                  <a:pt x="180" y="52"/>
                </a:lnTo>
                <a:lnTo>
                  <a:pt x="172" y="51"/>
                </a:lnTo>
                <a:lnTo>
                  <a:pt x="164" y="49"/>
                </a:lnTo>
                <a:lnTo>
                  <a:pt x="155" y="48"/>
                </a:lnTo>
                <a:lnTo>
                  <a:pt x="146" y="47"/>
                </a:lnTo>
                <a:lnTo>
                  <a:pt x="138" y="46"/>
                </a:lnTo>
                <a:lnTo>
                  <a:pt x="129" y="45"/>
                </a:lnTo>
                <a:lnTo>
                  <a:pt x="120" y="44"/>
                </a:lnTo>
                <a:lnTo>
                  <a:pt x="112" y="43"/>
                </a:lnTo>
                <a:lnTo>
                  <a:pt x="103" y="43"/>
                </a:lnTo>
                <a:lnTo>
                  <a:pt x="95" y="42"/>
                </a:lnTo>
                <a:lnTo>
                  <a:pt x="86" y="42"/>
                </a:lnTo>
                <a:lnTo>
                  <a:pt x="78" y="41"/>
                </a:lnTo>
                <a:lnTo>
                  <a:pt x="71" y="41"/>
                </a:lnTo>
                <a:lnTo>
                  <a:pt x="70" y="40"/>
                </a:lnTo>
                <a:lnTo>
                  <a:pt x="66" y="39"/>
                </a:lnTo>
                <a:lnTo>
                  <a:pt x="60" y="38"/>
                </a:lnTo>
                <a:lnTo>
                  <a:pt x="53" y="36"/>
                </a:lnTo>
                <a:lnTo>
                  <a:pt x="46" y="34"/>
                </a:lnTo>
                <a:lnTo>
                  <a:pt x="40" y="34"/>
                </a:lnTo>
                <a:lnTo>
                  <a:pt x="35" y="33"/>
                </a:lnTo>
                <a:lnTo>
                  <a:pt x="33" y="32"/>
                </a:lnTo>
                <a:lnTo>
                  <a:pt x="33" y="30"/>
                </a:lnTo>
                <a:lnTo>
                  <a:pt x="31" y="29"/>
                </a:lnTo>
                <a:lnTo>
                  <a:pt x="29" y="28"/>
                </a:lnTo>
                <a:lnTo>
                  <a:pt x="26" y="27"/>
                </a:lnTo>
                <a:lnTo>
                  <a:pt x="22" y="27"/>
                </a:lnTo>
                <a:lnTo>
                  <a:pt x="18" y="26"/>
                </a:lnTo>
                <a:lnTo>
                  <a:pt x="15" y="25"/>
                </a:lnTo>
                <a:lnTo>
                  <a:pt x="13" y="24"/>
                </a:lnTo>
                <a:lnTo>
                  <a:pt x="11" y="24"/>
                </a:lnTo>
                <a:lnTo>
                  <a:pt x="9" y="23"/>
                </a:lnTo>
                <a:lnTo>
                  <a:pt x="9" y="20"/>
                </a:lnTo>
                <a:lnTo>
                  <a:pt x="7" y="20"/>
                </a:lnTo>
                <a:lnTo>
                  <a:pt x="5" y="19"/>
                </a:lnTo>
                <a:lnTo>
                  <a:pt x="5" y="15"/>
                </a:lnTo>
                <a:lnTo>
                  <a:pt x="3" y="15"/>
                </a:lnTo>
                <a:lnTo>
                  <a:pt x="4" y="15"/>
                </a:lnTo>
                <a:lnTo>
                  <a:pt x="4" y="14"/>
                </a:lnTo>
                <a:lnTo>
                  <a:pt x="3" y="13"/>
                </a:lnTo>
                <a:lnTo>
                  <a:pt x="3" y="11"/>
                </a:lnTo>
                <a:lnTo>
                  <a:pt x="1" y="11"/>
                </a:lnTo>
                <a:lnTo>
                  <a:pt x="1" y="3"/>
                </a:lnTo>
                <a:lnTo>
                  <a:pt x="0" y="3"/>
                </a:lnTo>
                <a:lnTo>
                  <a:pt x="0"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3" name="Freeform 705"/>
          <p:cNvSpPr>
            <a:spLocks/>
          </p:cNvSpPr>
          <p:nvPr/>
        </p:nvSpPr>
        <p:spPr bwMode="auto">
          <a:xfrm>
            <a:off x="2759075" y="3865563"/>
            <a:ext cx="620713" cy="279400"/>
          </a:xfrm>
          <a:custGeom>
            <a:avLst/>
            <a:gdLst/>
            <a:ahLst/>
            <a:cxnLst>
              <a:cxn ang="0">
                <a:pos x="414" y="6"/>
              </a:cxn>
              <a:cxn ang="0">
                <a:pos x="413" y="19"/>
              </a:cxn>
              <a:cxn ang="0">
                <a:pos x="411" y="28"/>
              </a:cxn>
              <a:cxn ang="0">
                <a:pos x="409" y="33"/>
              </a:cxn>
              <a:cxn ang="0">
                <a:pos x="406" y="38"/>
              </a:cxn>
              <a:cxn ang="0">
                <a:pos x="404" y="47"/>
              </a:cxn>
              <a:cxn ang="0">
                <a:pos x="399" y="52"/>
              </a:cxn>
              <a:cxn ang="0">
                <a:pos x="398" y="59"/>
              </a:cxn>
              <a:cxn ang="0">
                <a:pos x="394" y="63"/>
              </a:cxn>
              <a:cxn ang="0">
                <a:pos x="391" y="65"/>
              </a:cxn>
              <a:cxn ang="0">
                <a:pos x="387" y="68"/>
              </a:cxn>
              <a:cxn ang="0">
                <a:pos x="384" y="71"/>
              </a:cxn>
              <a:cxn ang="0">
                <a:pos x="382" y="74"/>
              </a:cxn>
              <a:cxn ang="0">
                <a:pos x="378" y="76"/>
              </a:cxn>
              <a:cxn ang="0">
                <a:pos x="372" y="81"/>
              </a:cxn>
              <a:cxn ang="0">
                <a:pos x="365" y="84"/>
              </a:cxn>
              <a:cxn ang="0">
                <a:pos x="357" y="87"/>
              </a:cxn>
              <a:cxn ang="0">
                <a:pos x="351" y="90"/>
              </a:cxn>
              <a:cxn ang="0">
                <a:pos x="338" y="96"/>
              </a:cxn>
              <a:cxn ang="0">
                <a:pos x="318" y="104"/>
              </a:cxn>
              <a:cxn ang="0">
                <a:pos x="307" y="107"/>
              </a:cxn>
              <a:cxn ang="0">
                <a:pos x="296" y="111"/>
              </a:cxn>
              <a:cxn ang="0">
                <a:pos x="284" y="113"/>
              </a:cxn>
              <a:cxn ang="0">
                <a:pos x="276" y="115"/>
              </a:cxn>
              <a:cxn ang="0">
                <a:pos x="268" y="118"/>
              </a:cxn>
              <a:cxn ang="0">
                <a:pos x="258" y="122"/>
              </a:cxn>
              <a:cxn ang="0">
                <a:pos x="243" y="124"/>
              </a:cxn>
              <a:cxn ang="0">
                <a:pos x="229" y="125"/>
              </a:cxn>
              <a:cxn ang="0">
                <a:pos x="216" y="125"/>
              </a:cxn>
              <a:cxn ang="0">
                <a:pos x="205" y="127"/>
              </a:cxn>
              <a:cxn ang="0">
                <a:pos x="181" y="131"/>
              </a:cxn>
              <a:cxn ang="0">
                <a:pos x="155" y="135"/>
              </a:cxn>
              <a:cxn ang="0">
                <a:pos x="129" y="138"/>
              </a:cxn>
              <a:cxn ang="0">
                <a:pos x="103" y="139"/>
              </a:cxn>
              <a:cxn ang="0">
                <a:pos x="79" y="141"/>
              </a:cxn>
              <a:cxn ang="0">
                <a:pos x="66" y="143"/>
              </a:cxn>
              <a:cxn ang="0">
                <a:pos x="47" y="147"/>
              </a:cxn>
              <a:cxn ang="0">
                <a:pos x="33" y="149"/>
              </a:cxn>
              <a:cxn ang="0">
                <a:pos x="29" y="152"/>
              </a:cxn>
              <a:cxn ang="0">
                <a:pos x="19" y="155"/>
              </a:cxn>
              <a:cxn ang="0">
                <a:pos x="11" y="156"/>
              </a:cxn>
              <a:cxn ang="0">
                <a:pos x="7" y="159"/>
              </a:cxn>
              <a:cxn ang="0">
                <a:pos x="3" y="165"/>
              </a:cxn>
              <a:cxn ang="0">
                <a:pos x="3" y="168"/>
              </a:cxn>
              <a:cxn ang="0">
                <a:pos x="0" y="175"/>
              </a:cxn>
            </a:cxnLst>
            <a:rect l="0" t="0" r="r" b="b"/>
            <a:pathLst>
              <a:path w="415" h="187">
                <a:moveTo>
                  <a:pt x="414" y="0"/>
                </a:moveTo>
                <a:lnTo>
                  <a:pt x="414" y="2"/>
                </a:lnTo>
                <a:lnTo>
                  <a:pt x="414" y="6"/>
                </a:lnTo>
                <a:lnTo>
                  <a:pt x="414" y="10"/>
                </a:lnTo>
                <a:lnTo>
                  <a:pt x="413" y="14"/>
                </a:lnTo>
                <a:lnTo>
                  <a:pt x="413" y="19"/>
                </a:lnTo>
                <a:lnTo>
                  <a:pt x="413" y="23"/>
                </a:lnTo>
                <a:lnTo>
                  <a:pt x="412" y="27"/>
                </a:lnTo>
                <a:lnTo>
                  <a:pt x="411" y="28"/>
                </a:lnTo>
                <a:lnTo>
                  <a:pt x="410" y="28"/>
                </a:lnTo>
                <a:lnTo>
                  <a:pt x="409" y="30"/>
                </a:lnTo>
                <a:lnTo>
                  <a:pt x="409" y="33"/>
                </a:lnTo>
                <a:lnTo>
                  <a:pt x="408" y="37"/>
                </a:lnTo>
                <a:lnTo>
                  <a:pt x="407" y="38"/>
                </a:lnTo>
                <a:lnTo>
                  <a:pt x="406" y="38"/>
                </a:lnTo>
                <a:lnTo>
                  <a:pt x="406" y="45"/>
                </a:lnTo>
                <a:lnTo>
                  <a:pt x="403" y="45"/>
                </a:lnTo>
                <a:lnTo>
                  <a:pt x="404" y="47"/>
                </a:lnTo>
                <a:lnTo>
                  <a:pt x="404" y="50"/>
                </a:lnTo>
                <a:lnTo>
                  <a:pt x="402" y="51"/>
                </a:lnTo>
                <a:lnTo>
                  <a:pt x="399" y="52"/>
                </a:lnTo>
                <a:lnTo>
                  <a:pt x="399" y="56"/>
                </a:lnTo>
                <a:lnTo>
                  <a:pt x="398" y="56"/>
                </a:lnTo>
                <a:lnTo>
                  <a:pt x="398" y="59"/>
                </a:lnTo>
                <a:lnTo>
                  <a:pt x="396" y="60"/>
                </a:lnTo>
                <a:lnTo>
                  <a:pt x="395" y="61"/>
                </a:lnTo>
                <a:lnTo>
                  <a:pt x="394" y="63"/>
                </a:lnTo>
                <a:lnTo>
                  <a:pt x="394" y="64"/>
                </a:lnTo>
                <a:lnTo>
                  <a:pt x="392" y="64"/>
                </a:lnTo>
                <a:lnTo>
                  <a:pt x="391" y="65"/>
                </a:lnTo>
                <a:lnTo>
                  <a:pt x="390" y="67"/>
                </a:lnTo>
                <a:lnTo>
                  <a:pt x="388" y="67"/>
                </a:lnTo>
                <a:lnTo>
                  <a:pt x="387" y="68"/>
                </a:lnTo>
                <a:lnTo>
                  <a:pt x="386" y="69"/>
                </a:lnTo>
                <a:lnTo>
                  <a:pt x="385" y="71"/>
                </a:lnTo>
                <a:lnTo>
                  <a:pt x="384" y="71"/>
                </a:lnTo>
                <a:lnTo>
                  <a:pt x="383" y="72"/>
                </a:lnTo>
                <a:lnTo>
                  <a:pt x="382" y="72"/>
                </a:lnTo>
                <a:lnTo>
                  <a:pt x="382" y="74"/>
                </a:lnTo>
                <a:lnTo>
                  <a:pt x="381" y="74"/>
                </a:lnTo>
                <a:lnTo>
                  <a:pt x="379" y="75"/>
                </a:lnTo>
                <a:lnTo>
                  <a:pt x="378" y="76"/>
                </a:lnTo>
                <a:lnTo>
                  <a:pt x="377" y="78"/>
                </a:lnTo>
                <a:lnTo>
                  <a:pt x="374" y="79"/>
                </a:lnTo>
                <a:lnTo>
                  <a:pt x="372" y="81"/>
                </a:lnTo>
                <a:lnTo>
                  <a:pt x="370" y="83"/>
                </a:lnTo>
                <a:lnTo>
                  <a:pt x="368" y="83"/>
                </a:lnTo>
                <a:lnTo>
                  <a:pt x="365" y="84"/>
                </a:lnTo>
                <a:lnTo>
                  <a:pt x="363" y="85"/>
                </a:lnTo>
                <a:lnTo>
                  <a:pt x="360" y="86"/>
                </a:lnTo>
                <a:lnTo>
                  <a:pt x="357" y="87"/>
                </a:lnTo>
                <a:lnTo>
                  <a:pt x="355" y="88"/>
                </a:lnTo>
                <a:lnTo>
                  <a:pt x="353" y="89"/>
                </a:lnTo>
                <a:lnTo>
                  <a:pt x="351" y="90"/>
                </a:lnTo>
                <a:lnTo>
                  <a:pt x="349" y="91"/>
                </a:lnTo>
                <a:lnTo>
                  <a:pt x="345" y="93"/>
                </a:lnTo>
                <a:lnTo>
                  <a:pt x="338" y="96"/>
                </a:lnTo>
                <a:lnTo>
                  <a:pt x="331" y="98"/>
                </a:lnTo>
                <a:lnTo>
                  <a:pt x="325" y="101"/>
                </a:lnTo>
                <a:lnTo>
                  <a:pt x="318" y="104"/>
                </a:lnTo>
                <a:lnTo>
                  <a:pt x="312" y="105"/>
                </a:lnTo>
                <a:lnTo>
                  <a:pt x="310" y="106"/>
                </a:lnTo>
                <a:lnTo>
                  <a:pt x="307" y="107"/>
                </a:lnTo>
                <a:lnTo>
                  <a:pt x="303" y="108"/>
                </a:lnTo>
                <a:lnTo>
                  <a:pt x="300" y="109"/>
                </a:lnTo>
                <a:lnTo>
                  <a:pt x="296" y="111"/>
                </a:lnTo>
                <a:lnTo>
                  <a:pt x="292" y="111"/>
                </a:lnTo>
                <a:lnTo>
                  <a:pt x="288" y="112"/>
                </a:lnTo>
                <a:lnTo>
                  <a:pt x="284" y="113"/>
                </a:lnTo>
                <a:lnTo>
                  <a:pt x="281" y="113"/>
                </a:lnTo>
                <a:lnTo>
                  <a:pt x="279" y="114"/>
                </a:lnTo>
                <a:lnTo>
                  <a:pt x="276" y="115"/>
                </a:lnTo>
                <a:lnTo>
                  <a:pt x="273" y="116"/>
                </a:lnTo>
                <a:lnTo>
                  <a:pt x="270" y="117"/>
                </a:lnTo>
                <a:lnTo>
                  <a:pt x="268" y="118"/>
                </a:lnTo>
                <a:lnTo>
                  <a:pt x="265" y="120"/>
                </a:lnTo>
                <a:lnTo>
                  <a:pt x="262" y="121"/>
                </a:lnTo>
                <a:lnTo>
                  <a:pt x="258" y="122"/>
                </a:lnTo>
                <a:lnTo>
                  <a:pt x="253" y="123"/>
                </a:lnTo>
                <a:lnTo>
                  <a:pt x="249" y="124"/>
                </a:lnTo>
                <a:lnTo>
                  <a:pt x="243" y="124"/>
                </a:lnTo>
                <a:lnTo>
                  <a:pt x="239" y="125"/>
                </a:lnTo>
                <a:lnTo>
                  <a:pt x="234" y="125"/>
                </a:lnTo>
                <a:lnTo>
                  <a:pt x="229" y="125"/>
                </a:lnTo>
                <a:lnTo>
                  <a:pt x="224" y="125"/>
                </a:lnTo>
                <a:lnTo>
                  <a:pt x="220" y="125"/>
                </a:lnTo>
                <a:lnTo>
                  <a:pt x="216" y="125"/>
                </a:lnTo>
                <a:lnTo>
                  <a:pt x="211" y="126"/>
                </a:lnTo>
                <a:lnTo>
                  <a:pt x="208" y="127"/>
                </a:lnTo>
                <a:lnTo>
                  <a:pt x="205" y="127"/>
                </a:lnTo>
                <a:lnTo>
                  <a:pt x="197" y="128"/>
                </a:lnTo>
                <a:lnTo>
                  <a:pt x="189" y="130"/>
                </a:lnTo>
                <a:lnTo>
                  <a:pt x="181" y="131"/>
                </a:lnTo>
                <a:lnTo>
                  <a:pt x="173" y="132"/>
                </a:lnTo>
                <a:lnTo>
                  <a:pt x="164" y="134"/>
                </a:lnTo>
                <a:lnTo>
                  <a:pt x="155" y="135"/>
                </a:lnTo>
                <a:lnTo>
                  <a:pt x="147" y="136"/>
                </a:lnTo>
                <a:lnTo>
                  <a:pt x="138" y="137"/>
                </a:lnTo>
                <a:lnTo>
                  <a:pt x="129" y="138"/>
                </a:lnTo>
                <a:lnTo>
                  <a:pt x="121" y="138"/>
                </a:lnTo>
                <a:lnTo>
                  <a:pt x="112" y="139"/>
                </a:lnTo>
                <a:lnTo>
                  <a:pt x="103" y="139"/>
                </a:lnTo>
                <a:lnTo>
                  <a:pt x="95" y="140"/>
                </a:lnTo>
                <a:lnTo>
                  <a:pt x="87" y="140"/>
                </a:lnTo>
                <a:lnTo>
                  <a:pt x="79" y="141"/>
                </a:lnTo>
                <a:lnTo>
                  <a:pt x="72" y="141"/>
                </a:lnTo>
                <a:lnTo>
                  <a:pt x="70" y="142"/>
                </a:lnTo>
                <a:lnTo>
                  <a:pt x="66" y="143"/>
                </a:lnTo>
                <a:lnTo>
                  <a:pt x="60" y="145"/>
                </a:lnTo>
                <a:lnTo>
                  <a:pt x="54" y="145"/>
                </a:lnTo>
                <a:lnTo>
                  <a:pt x="47" y="147"/>
                </a:lnTo>
                <a:lnTo>
                  <a:pt x="41" y="148"/>
                </a:lnTo>
                <a:lnTo>
                  <a:pt x="35" y="148"/>
                </a:lnTo>
                <a:lnTo>
                  <a:pt x="33" y="149"/>
                </a:lnTo>
                <a:lnTo>
                  <a:pt x="33" y="151"/>
                </a:lnTo>
                <a:lnTo>
                  <a:pt x="31" y="152"/>
                </a:lnTo>
                <a:lnTo>
                  <a:pt x="29" y="152"/>
                </a:lnTo>
                <a:lnTo>
                  <a:pt x="26" y="153"/>
                </a:lnTo>
                <a:lnTo>
                  <a:pt x="22" y="154"/>
                </a:lnTo>
                <a:lnTo>
                  <a:pt x="19" y="155"/>
                </a:lnTo>
                <a:lnTo>
                  <a:pt x="16" y="155"/>
                </a:lnTo>
                <a:lnTo>
                  <a:pt x="13" y="156"/>
                </a:lnTo>
                <a:lnTo>
                  <a:pt x="11" y="156"/>
                </a:lnTo>
                <a:lnTo>
                  <a:pt x="9" y="158"/>
                </a:lnTo>
                <a:lnTo>
                  <a:pt x="9" y="159"/>
                </a:lnTo>
                <a:lnTo>
                  <a:pt x="7" y="159"/>
                </a:lnTo>
                <a:lnTo>
                  <a:pt x="5" y="161"/>
                </a:lnTo>
                <a:lnTo>
                  <a:pt x="5" y="165"/>
                </a:lnTo>
                <a:lnTo>
                  <a:pt x="3" y="165"/>
                </a:lnTo>
                <a:lnTo>
                  <a:pt x="4" y="165"/>
                </a:lnTo>
                <a:lnTo>
                  <a:pt x="3" y="166"/>
                </a:lnTo>
                <a:lnTo>
                  <a:pt x="3" y="168"/>
                </a:lnTo>
                <a:lnTo>
                  <a:pt x="1" y="168"/>
                </a:lnTo>
                <a:lnTo>
                  <a:pt x="2" y="186"/>
                </a:lnTo>
                <a:lnTo>
                  <a:pt x="0" y="175"/>
                </a:lnTo>
                <a:lnTo>
                  <a:pt x="0" y="178"/>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4" name="Freeform 706"/>
          <p:cNvSpPr>
            <a:spLocks/>
          </p:cNvSpPr>
          <p:nvPr/>
        </p:nvSpPr>
        <p:spPr bwMode="auto">
          <a:xfrm>
            <a:off x="2305050" y="2239963"/>
            <a:ext cx="360363" cy="231775"/>
          </a:xfrm>
          <a:custGeom>
            <a:avLst/>
            <a:gdLst/>
            <a:ahLst/>
            <a:cxnLst>
              <a:cxn ang="0">
                <a:pos x="0" y="150"/>
              </a:cxn>
              <a:cxn ang="0">
                <a:pos x="0" y="142"/>
              </a:cxn>
              <a:cxn ang="0">
                <a:pos x="0" y="133"/>
              </a:cxn>
              <a:cxn ang="0">
                <a:pos x="0" y="126"/>
              </a:cxn>
              <a:cxn ang="0">
                <a:pos x="3" y="123"/>
              </a:cxn>
              <a:cxn ang="0">
                <a:pos x="4" y="110"/>
              </a:cxn>
              <a:cxn ang="0">
                <a:pos x="5" y="104"/>
              </a:cxn>
              <a:cxn ang="0">
                <a:pos x="8" y="98"/>
              </a:cxn>
              <a:cxn ang="0">
                <a:pos x="6" y="102"/>
              </a:cxn>
              <a:cxn ang="0">
                <a:pos x="6" y="100"/>
              </a:cxn>
              <a:cxn ang="0">
                <a:pos x="7" y="96"/>
              </a:cxn>
              <a:cxn ang="0">
                <a:pos x="11" y="92"/>
              </a:cxn>
              <a:cxn ang="0">
                <a:pos x="11" y="93"/>
              </a:cxn>
              <a:cxn ang="0">
                <a:pos x="15" y="92"/>
              </a:cxn>
              <a:cxn ang="0">
                <a:pos x="11" y="92"/>
              </a:cxn>
              <a:cxn ang="0">
                <a:pos x="15" y="87"/>
              </a:cxn>
              <a:cxn ang="0">
                <a:pos x="18" y="85"/>
              </a:cxn>
              <a:cxn ang="0">
                <a:pos x="23" y="84"/>
              </a:cxn>
              <a:cxn ang="0">
                <a:pos x="19" y="84"/>
              </a:cxn>
              <a:cxn ang="0">
                <a:pos x="23" y="79"/>
              </a:cxn>
              <a:cxn ang="0">
                <a:pos x="20" y="84"/>
              </a:cxn>
              <a:cxn ang="0">
                <a:pos x="27" y="79"/>
              </a:cxn>
              <a:cxn ang="0">
                <a:pos x="30" y="76"/>
              </a:cxn>
              <a:cxn ang="0">
                <a:pos x="33" y="73"/>
              </a:cxn>
              <a:cxn ang="0">
                <a:pos x="37" y="71"/>
              </a:cxn>
              <a:cxn ang="0">
                <a:pos x="40" y="68"/>
              </a:cxn>
              <a:cxn ang="0">
                <a:pos x="44" y="66"/>
              </a:cxn>
              <a:cxn ang="0">
                <a:pos x="51" y="64"/>
              </a:cxn>
              <a:cxn ang="0">
                <a:pos x="61" y="63"/>
              </a:cxn>
              <a:cxn ang="0">
                <a:pos x="71" y="62"/>
              </a:cxn>
              <a:cxn ang="0">
                <a:pos x="75" y="59"/>
              </a:cxn>
              <a:cxn ang="0">
                <a:pos x="82" y="59"/>
              </a:cxn>
              <a:cxn ang="0">
                <a:pos x="91" y="59"/>
              </a:cxn>
              <a:cxn ang="0">
                <a:pos x="100" y="59"/>
              </a:cxn>
              <a:cxn ang="0">
                <a:pos x="109" y="59"/>
              </a:cxn>
              <a:cxn ang="0">
                <a:pos x="119" y="58"/>
              </a:cxn>
              <a:cxn ang="0">
                <a:pos x="127" y="57"/>
              </a:cxn>
              <a:cxn ang="0">
                <a:pos x="136" y="56"/>
              </a:cxn>
              <a:cxn ang="0">
                <a:pos x="144" y="55"/>
              </a:cxn>
              <a:cxn ang="0">
                <a:pos x="151" y="52"/>
              </a:cxn>
              <a:cxn ang="0">
                <a:pos x="160" y="50"/>
              </a:cxn>
              <a:cxn ang="0">
                <a:pos x="170" y="49"/>
              </a:cxn>
              <a:cxn ang="0">
                <a:pos x="181" y="45"/>
              </a:cxn>
              <a:cxn ang="0">
                <a:pos x="191" y="43"/>
              </a:cxn>
              <a:cxn ang="0">
                <a:pos x="201" y="42"/>
              </a:cxn>
              <a:cxn ang="0">
                <a:pos x="210" y="40"/>
              </a:cxn>
              <a:cxn ang="0">
                <a:pos x="216" y="39"/>
              </a:cxn>
              <a:cxn ang="0">
                <a:pos x="219" y="35"/>
              </a:cxn>
              <a:cxn ang="0">
                <a:pos x="222" y="31"/>
              </a:cxn>
              <a:cxn ang="0">
                <a:pos x="225" y="28"/>
              </a:cxn>
              <a:cxn ang="0">
                <a:pos x="228" y="23"/>
              </a:cxn>
              <a:cxn ang="0">
                <a:pos x="231" y="20"/>
              </a:cxn>
              <a:cxn ang="0">
                <a:pos x="232" y="14"/>
              </a:cxn>
              <a:cxn ang="0">
                <a:pos x="235" y="12"/>
              </a:cxn>
              <a:cxn ang="0">
                <a:pos x="236" y="8"/>
              </a:cxn>
              <a:cxn ang="0">
                <a:pos x="236" y="4"/>
              </a:cxn>
              <a:cxn ang="0">
                <a:pos x="237" y="0"/>
              </a:cxn>
            </a:cxnLst>
            <a:rect l="0" t="0" r="r" b="b"/>
            <a:pathLst>
              <a:path w="241" h="155">
                <a:moveTo>
                  <a:pt x="0" y="154"/>
                </a:moveTo>
                <a:lnTo>
                  <a:pt x="0" y="150"/>
                </a:lnTo>
                <a:lnTo>
                  <a:pt x="0" y="147"/>
                </a:lnTo>
                <a:lnTo>
                  <a:pt x="0" y="142"/>
                </a:lnTo>
                <a:lnTo>
                  <a:pt x="0" y="138"/>
                </a:lnTo>
                <a:lnTo>
                  <a:pt x="0" y="133"/>
                </a:lnTo>
                <a:lnTo>
                  <a:pt x="0" y="129"/>
                </a:lnTo>
                <a:lnTo>
                  <a:pt x="0" y="126"/>
                </a:lnTo>
                <a:lnTo>
                  <a:pt x="0" y="123"/>
                </a:lnTo>
                <a:lnTo>
                  <a:pt x="3" y="123"/>
                </a:lnTo>
                <a:lnTo>
                  <a:pt x="3" y="110"/>
                </a:lnTo>
                <a:lnTo>
                  <a:pt x="4" y="110"/>
                </a:lnTo>
                <a:lnTo>
                  <a:pt x="4" y="107"/>
                </a:lnTo>
                <a:lnTo>
                  <a:pt x="5" y="104"/>
                </a:lnTo>
                <a:lnTo>
                  <a:pt x="6" y="100"/>
                </a:lnTo>
                <a:lnTo>
                  <a:pt x="8" y="98"/>
                </a:lnTo>
                <a:lnTo>
                  <a:pt x="7" y="101"/>
                </a:lnTo>
                <a:lnTo>
                  <a:pt x="6" y="102"/>
                </a:lnTo>
                <a:lnTo>
                  <a:pt x="6" y="101"/>
                </a:lnTo>
                <a:lnTo>
                  <a:pt x="6" y="100"/>
                </a:lnTo>
                <a:lnTo>
                  <a:pt x="6" y="98"/>
                </a:lnTo>
                <a:lnTo>
                  <a:pt x="7" y="96"/>
                </a:lnTo>
                <a:lnTo>
                  <a:pt x="8" y="94"/>
                </a:lnTo>
                <a:lnTo>
                  <a:pt x="11" y="92"/>
                </a:lnTo>
                <a:lnTo>
                  <a:pt x="10" y="93"/>
                </a:lnTo>
                <a:lnTo>
                  <a:pt x="11" y="93"/>
                </a:lnTo>
                <a:lnTo>
                  <a:pt x="12" y="92"/>
                </a:lnTo>
                <a:lnTo>
                  <a:pt x="15" y="92"/>
                </a:lnTo>
                <a:lnTo>
                  <a:pt x="11" y="93"/>
                </a:lnTo>
                <a:lnTo>
                  <a:pt x="11" y="92"/>
                </a:lnTo>
                <a:lnTo>
                  <a:pt x="12" y="91"/>
                </a:lnTo>
                <a:lnTo>
                  <a:pt x="15" y="87"/>
                </a:lnTo>
                <a:lnTo>
                  <a:pt x="16" y="87"/>
                </a:lnTo>
                <a:lnTo>
                  <a:pt x="18" y="85"/>
                </a:lnTo>
                <a:lnTo>
                  <a:pt x="21" y="84"/>
                </a:lnTo>
                <a:lnTo>
                  <a:pt x="23" y="84"/>
                </a:lnTo>
                <a:lnTo>
                  <a:pt x="20" y="85"/>
                </a:lnTo>
                <a:lnTo>
                  <a:pt x="19" y="84"/>
                </a:lnTo>
                <a:lnTo>
                  <a:pt x="21" y="82"/>
                </a:lnTo>
                <a:lnTo>
                  <a:pt x="23" y="79"/>
                </a:lnTo>
                <a:lnTo>
                  <a:pt x="20" y="83"/>
                </a:lnTo>
                <a:lnTo>
                  <a:pt x="20" y="84"/>
                </a:lnTo>
                <a:lnTo>
                  <a:pt x="22" y="82"/>
                </a:lnTo>
                <a:lnTo>
                  <a:pt x="27" y="79"/>
                </a:lnTo>
                <a:lnTo>
                  <a:pt x="29" y="77"/>
                </a:lnTo>
                <a:lnTo>
                  <a:pt x="30" y="76"/>
                </a:lnTo>
                <a:lnTo>
                  <a:pt x="33" y="74"/>
                </a:lnTo>
                <a:lnTo>
                  <a:pt x="33" y="73"/>
                </a:lnTo>
                <a:lnTo>
                  <a:pt x="35" y="72"/>
                </a:lnTo>
                <a:lnTo>
                  <a:pt x="37" y="71"/>
                </a:lnTo>
                <a:lnTo>
                  <a:pt x="39" y="70"/>
                </a:lnTo>
                <a:lnTo>
                  <a:pt x="40" y="68"/>
                </a:lnTo>
                <a:lnTo>
                  <a:pt x="44" y="68"/>
                </a:lnTo>
                <a:lnTo>
                  <a:pt x="44" y="66"/>
                </a:lnTo>
                <a:lnTo>
                  <a:pt x="47" y="65"/>
                </a:lnTo>
                <a:lnTo>
                  <a:pt x="51" y="64"/>
                </a:lnTo>
                <a:lnTo>
                  <a:pt x="56" y="64"/>
                </a:lnTo>
                <a:lnTo>
                  <a:pt x="61" y="63"/>
                </a:lnTo>
                <a:lnTo>
                  <a:pt x="67" y="63"/>
                </a:lnTo>
                <a:lnTo>
                  <a:pt x="71" y="62"/>
                </a:lnTo>
                <a:lnTo>
                  <a:pt x="74" y="60"/>
                </a:lnTo>
                <a:lnTo>
                  <a:pt x="75" y="59"/>
                </a:lnTo>
                <a:lnTo>
                  <a:pt x="78" y="59"/>
                </a:lnTo>
                <a:lnTo>
                  <a:pt x="82" y="59"/>
                </a:lnTo>
                <a:lnTo>
                  <a:pt x="87" y="59"/>
                </a:lnTo>
                <a:lnTo>
                  <a:pt x="91" y="59"/>
                </a:lnTo>
                <a:lnTo>
                  <a:pt x="96" y="59"/>
                </a:lnTo>
                <a:lnTo>
                  <a:pt x="100" y="59"/>
                </a:lnTo>
                <a:lnTo>
                  <a:pt x="105" y="59"/>
                </a:lnTo>
                <a:lnTo>
                  <a:pt x="109" y="59"/>
                </a:lnTo>
                <a:lnTo>
                  <a:pt x="114" y="58"/>
                </a:lnTo>
                <a:lnTo>
                  <a:pt x="119" y="58"/>
                </a:lnTo>
                <a:lnTo>
                  <a:pt x="123" y="57"/>
                </a:lnTo>
                <a:lnTo>
                  <a:pt x="127" y="57"/>
                </a:lnTo>
                <a:lnTo>
                  <a:pt x="132" y="56"/>
                </a:lnTo>
                <a:lnTo>
                  <a:pt x="136" y="56"/>
                </a:lnTo>
                <a:lnTo>
                  <a:pt x="140" y="56"/>
                </a:lnTo>
                <a:lnTo>
                  <a:pt x="144" y="55"/>
                </a:lnTo>
                <a:lnTo>
                  <a:pt x="147" y="54"/>
                </a:lnTo>
                <a:lnTo>
                  <a:pt x="151" y="52"/>
                </a:lnTo>
                <a:lnTo>
                  <a:pt x="155" y="52"/>
                </a:lnTo>
                <a:lnTo>
                  <a:pt x="160" y="50"/>
                </a:lnTo>
                <a:lnTo>
                  <a:pt x="165" y="49"/>
                </a:lnTo>
                <a:lnTo>
                  <a:pt x="170" y="49"/>
                </a:lnTo>
                <a:lnTo>
                  <a:pt x="176" y="47"/>
                </a:lnTo>
                <a:lnTo>
                  <a:pt x="181" y="45"/>
                </a:lnTo>
                <a:lnTo>
                  <a:pt x="186" y="45"/>
                </a:lnTo>
                <a:lnTo>
                  <a:pt x="191" y="43"/>
                </a:lnTo>
                <a:lnTo>
                  <a:pt x="196" y="42"/>
                </a:lnTo>
                <a:lnTo>
                  <a:pt x="201" y="42"/>
                </a:lnTo>
                <a:lnTo>
                  <a:pt x="206" y="41"/>
                </a:lnTo>
                <a:lnTo>
                  <a:pt x="210" y="40"/>
                </a:lnTo>
                <a:lnTo>
                  <a:pt x="213" y="39"/>
                </a:lnTo>
                <a:lnTo>
                  <a:pt x="216" y="39"/>
                </a:lnTo>
                <a:lnTo>
                  <a:pt x="218" y="37"/>
                </a:lnTo>
                <a:lnTo>
                  <a:pt x="219" y="35"/>
                </a:lnTo>
                <a:lnTo>
                  <a:pt x="221" y="33"/>
                </a:lnTo>
                <a:lnTo>
                  <a:pt x="222" y="31"/>
                </a:lnTo>
                <a:lnTo>
                  <a:pt x="225" y="30"/>
                </a:lnTo>
                <a:lnTo>
                  <a:pt x="225" y="28"/>
                </a:lnTo>
                <a:lnTo>
                  <a:pt x="227" y="25"/>
                </a:lnTo>
                <a:lnTo>
                  <a:pt x="228" y="23"/>
                </a:lnTo>
                <a:lnTo>
                  <a:pt x="231" y="21"/>
                </a:lnTo>
                <a:lnTo>
                  <a:pt x="231" y="20"/>
                </a:lnTo>
                <a:lnTo>
                  <a:pt x="231" y="17"/>
                </a:lnTo>
                <a:lnTo>
                  <a:pt x="232" y="14"/>
                </a:lnTo>
                <a:lnTo>
                  <a:pt x="235" y="13"/>
                </a:lnTo>
                <a:lnTo>
                  <a:pt x="235" y="12"/>
                </a:lnTo>
                <a:lnTo>
                  <a:pt x="236" y="10"/>
                </a:lnTo>
                <a:lnTo>
                  <a:pt x="236" y="8"/>
                </a:lnTo>
                <a:lnTo>
                  <a:pt x="236" y="6"/>
                </a:lnTo>
                <a:lnTo>
                  <a:pt x="236" y="4"/>
                </a:lnTo>
                <a:lnTo>
                  <a:pt x="236" y="2"/>
                </a:lnTo>
                <a:lnTo>
                  <a:pt x="237" y="0"/>
                </a:lnTo>
                <a:lnTo>
                  <a:pt x="240"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5" name="Freeform 707"/>
          <p:cNvSpPr>
            <a:spLocks/>
          </p:cNvSpPr>
          <p:nvPr/>
        </p:nvSpPr>
        <p:spPr bwMode="auto">
          <a:xfrm>
            <a:off x="2708275" y="2246313"/>
            <a:ext cx="361950" cy="231775"/>
          </a:xfrm>
          <a:custGeom>
            <a:avLst/>
            <a:gdLst/>
            <a:ahLst/>
            <a:cxnLst>
              <a:cxn ang="0">
                <a:pos x="240" y="150"/>
              </a:cxn>
              <a:cxn ang="0">
                <a:pos x="240" y="142"/>
              </a:cxn>
              <a:cxn ang="0">
                <a:pos x="241" y="133"/>
              </a:cxn>
              <a:cxn ang="0">
                <a:pos x="240" y="125"/>
              </a:cxn>
              <a:cxn ang="0">
                <a:pos x="237" y="123"/>
              </a:cxn>
              <a:cxn ang="0">
                <a:pos x="235" y="109"/>
              </a:cxn>
              <a:cxn ang="0">
                <a:pos x="235" y="103"/>
              </a:cxn>
              <a:cxn ang="0">
                <a:pos x="231" y="99"/>
              </a:cxn>
              <a:cxn ang="0">
                <a:pos x="233" y="102"/>
              </a:cxn>
              <a:cxn ang="0">
                <a:pos x="234" y="100"/>
              </a:cxn>
              <a:cxn ang="0">
                <a:pos x="233" y="96"/>
              </a:cxn>
              <a:cxn ang="0">
                <a:pos x="229" y="92"/>
              </a:cxn>
              <a:cxn ang="0">
                <a:pos x="229" y="92"/>
              </a:cxn>
              <a:cxn ang="0">
                <a:pos x="225" y="92"/>
              </a:cxn>
              <a:cxn ang="0">
                <a:pos x="229" y="92"/>
              </a:cxn>
              <a:cxn ang="0">
                <a:pos x="225" y="87"/>
              </a:cxn>
              <a:cxn ang="0">
                <a:pos x="221" y="85"/>
              </a:cxn>
              <a:cxn ang="0">
                <a:pos x="216" y="83"/>
              </a:cxn>
              <a:cxn ang="0">
                <a:pos x="220" y="84"/>
              </a:cxn>
              <a:cxn ang="0">
                <a:pos x="216" y="78"/>
              </a:cxn>
              <a:cxn ang="0">
                <a:pos x="220" y="84"/>
              </a:cxn>
              <a:cxn ang="0">
                <a:pos x="212" y="78"/>
              </a:cxn>
              <a:cxn ang="0">
                <a:pos x="210" y="75"/>
              </a:cxn>
              <a:cxn ang="0">
                <a:pos x="206" y="72"/>
              </a:cxn>
              <a:cxn ang="0">
                <a:pos x="202" y="71"/>
              </a:cxn>
              <a:cxn ang="0">
                <a:pos x="200" y="68"/>
              </a:cxn>
              <a:cxn ang="0">
                <a:pos x="195" y="66"/>
              </a:cxn>
              <a:cxn ang="0">
                <a:pos x="189" y="65"/>
              </a:cxn>
              <a:cxn ang="0">
                <a:pos x="179" y="63"/>
              </a:cxn>
              <a:cxn ang="0">
                <a:pos x="168" y="61"/>
              </a:cxn>
              <a:cxn ang="0">
                <a:pos x="164" y="59"/>
              </a:cxn>
              <a:cxn ang="0">
                <a:pos x="156" y="59"/>
              </a:cxn>
              <a:cxn ang="0">
                <a:pos x="149" y="59"/>
              </a:cxn>
              <a:cxn ang="0">
                <a:pos x="139" y="58"/>
              </a:cxn>
              <a:cxn ang="0">
                <a:pos x="130" y="58"/>
              </a:cxn>
              <a:cxn ang="0">
                <a:pos x="121" y="58"/>
              </a:cxn>
              <a:cxn ang="0">
                <a:pos x="111" y="57"/>
              </a:cxn>
              <a:cxn ang="0">
                <a:pos x="103" y="56"/>
              </a:cxn>
              <a:cxn ang="0">
                <a:pos x="95" y="54"/>
              </a:cxn>
              <a:cxn ang="0">
                <a:pos x="88" y="53"/>
              </a:cxn>
              <a:cxn ang="0">
                <a:pos x="79" y="51"/>
              </a:cxn>
              <a:cxn ang="0">
                <a:pos x="68" y="48"/>
              </a:cxn>
              <a:cxn ang="0">
                <a:pos x="58" y="46"/>
              </a:cxn>
              <a:cxn ang="0">
                <a:pos x="48" y="44"/>
              </a:cxn>
              <a:cxn ang="0">
                <a:pos x="38" y="41"/>
              </a:cxn>
              <a:cxn ang="0">
                <a:pos x="30" y="40"/>
              </a:cxn>
              <a:cxn ang="0">
                <a:pos x="22" y="40"/>
              </a:cxn>
              <a:cxn ang="0">
                <a:pos x="20" y="35"/>
              </a:cxn>
              <a:cxn ang="0">
                <a:pos x="16" y="31"/>
              </a:cxn>
              <a:cxn ang="0">
                <a:pos x="14" y="28"/>
              </a:cxn>
              <a:cxn ang="0">
                <a:pos x="10" y="23"/>
              </a:cxn>
              <a:cxn ang="0">
                <a:pos x="8" y="20"/>
              </a:cxn>
              <a:cxn ang="0">
                <a:pos x="6" y="14"/>
              </a:cxn>
              <a:cxn ang="0">
                <a:pos x="3" y="12"/>
              </a:cxn>
              <a:cxn ang="0">
                <a:pos x="3" y="9"/>
              </a:cxn>
              <a:cxn ang="0">
                <a:pos x="3" y="4"/>
              </a:cxn>
              <a:cxn ang="0">
                <a:pos x="2" y="1"/>
              </a:cxn>
              <a:cxn ang="0">
                <a:pos x="0" y="0"/>
              </a:cxn>
            </a:cxnLst>
            <a:rect l="0" t="0" r="r" b="b"/>
            <a:pathLst>
              <a:path w="242" h="155">
                <a:moveTo>
                  <a:pt x="240" y="154"/>
                </a:moveTo>
                <a:lnTo>
                  <a:pt x="240" y="150"/>
                </a:lnTo>
                <a:lnTo>
                  <a:pt x="240" y="147"/>
                </a:lnTo>
                <a:lnTo>
                  <a:pt x="240" y="142"/>
                </a:lnTo>
                <a:lnTo>
                  <a:pt x="241" y="137"/>
                </a:lnTo>
                <a:lnTo>
                  <a:pt x="241" y="133"/>
                </a:lnTo>
                <a:lnTo>
                  <a:pt x="241" y="129"/>
                </a:lnTo>
                <a:lnTo>
                  <a:pt x="240" y="125"/>
                </a:lnTo>
                <a:lnTo>
                  <a:pt x="240" y="123"/>
                </a:lnTo>
                <a:lnTo>
                  <a:pt x="237" y="123"/>
                </a:lnTo>
                <a:lnTo>
                  <a:pt x="237" y="109"/>
                </a:lnTo>
                <a:lnTo>
                  <a:pt x="235" y="109"/>
                </a:lnTo>
                <a:lnTo>
                  <a:pt x="235" y="106"/>
                </a:lnTo>
                <a:lnTo>
                  <a:pt x="235" y="103"/>
                </a:lnTo>
                <a:lnTo>
                  <a:pt x="233" y="100"/>
                </a:lnTo>
                <a:lnTo>
                  <a:pt x="231" y="99"/>
                </a:lnTo>
                <a:lnTo>
                  <a:pt x="233" y="101"/>
                </a:lnTo>
                <a:lnTo>
                  <a:pt x="233" y="102"/>
                </a:lnTo>
                <a:lnTo>
                  <a:pt x="234" y="102"/>
                </a:lnTo>
                <a:lnTo>
                  <a:pt x="234" y="100"/>
                </a:lnTo>
                <a:lnTo>
                  <a:pt x="233" y="98"/>
                </a:lnTo>
                <a:lnTo>
                  <a:pt x="233" y="96"/>
                </a:lnTo>
                <a:lnTo>
                  <a:pt x="231" y="94"/>
                </a:lnTo>
                <a:lnTo>
                  <a:pt x="229" y="92"/>
                </a:lnTo>
                <a:lnTo>
                  <a:pt x="229" y="93"/>
                </a:lnTo>
                <a:lnTo>
                  <a:pt x="229" y="92"/>
                </a:lnTo>
                <a:lnTo>
                  <a:pt x="228" y="92"/>
                </a:lnTo>
                <a:lnTo>
                  <a:pt x="225" y="92"/>
                </a:lnTo>
                <a:lnTo>
                  <a:pt x="228" y="92"/>
                </a:lnTo>
                <a:lnTo>
                  <a:pt x="229" y="92"/>
                </a:lnTo>
                <a:lnTo>
                  <a:pt x="227" y="90"/>
                </a:lnTo>
                <a:lnTo>
                  <a:pt x="225" y="87"/>
                </a:lnTo>
                <a:lnTo>
                  <a:pt x="223" y="86"/>
                </a:lnTo>
                <a:lnTo>
                  <a:pt x="221" y="85"/>
                </a:lnTo>
                <a:lnTo>
                  <a:pt x="219" y="84"/>
                </a:lnTo>
                <a:lnTo>
                  <a:pt x="216" y="83"/>
                </a:lnTo>
                <a:lnTo>
                  <a:pt x="219" y="85"/>
                </a:lnTo>
                <a:lnTo>
                  <a:pt x="220" y="84"/>
                </a:lnTo>
                <a:lnTo>
                  <a:pt x="219" y="82"/>
                </a:lnTo>
                <a:lnTo>
                  <a:pt x="216" y="78"/>
                </a:lnTo>
                <a:lnTo>
                  <a:pt x="219" y="83"/>
                </a:lnTo>
                <a:lnTo>
                  <a:pt x="220" y="84"/>
                </a:lnTo>
                <a:lnTo>
                  <a:pt x="218" y="82"/>
                </a:lnTo>
                <a:lnTo>
                  <a:pt x="212" y="78"/>
                </a:lnTo>
                <a:lnTo>
                  <a:pt x="211" y="77"/>
                </a:lnTo>
                <a:lnTo>
                  <a:pt x="210" y="75"/>
                </a:lnTo>
                <a:lnTo>
                  <a:pt x="207" y="74"/>
                </a:lnTo>
                <a:lnTo>
                  <a:pt x="206" y="72"/>
                </a:lnTo>
                <a:lnTo>
                  <a:pt x="204" y="72"/>
                </a:lnTo>
                <a:lnTo>
                  <a:pt x="202" y="71"/>
                </a:lnTo>
                <a:lnTo>
                  <a:pt x="201" y="69"/>
                </a:lnTo>
                <a:lnTo>
                  <a:pt x="200" y="68"/>
                </a:lnTo>
                <a:lnTo>
                  <a:pt x="195" y="68"/>
                </a:lnTo>
                <a:lnTo>
                  <a:pt x="195" y="66"/>
                </a:lnTo>
                <a:lnTo>
                  <a:pt x="193" y="65"/>
                </a:lnTo>
                <a:lnTo>
                  <a:pt x="189" y="65"/>
                </a:lnTo>
                <a:lnTo>
                  <a:pt x="183" y="64"/>
                </a:lnTo>
                <a:lnTo>
                  <a:pt x="179" y="63"/>
                </a:lnTo>
                <a:lnTo>
                  <a:pt x="173" y="62"/>
                </a:lnTo>
                <a:lnTo>
                  <a:pt x="168" y="61"/>
                </a:lnTo>
                <a:lnTo>
                  <a:pt x="165" y="61"/>
                </a:lnTo>
                <a:lnTo>
                  <a:pt x="164" y="59"/>
                </a:lnTo>
                <a:lnTo>
                  <a:pt x="160" y="59"/>
                </a:lnTo>
                <a:lnTo>
                  <a:pt x="156" y="59"/>
                </a:lnTo>
                <a:lnTo>
                  <a:pt x="153" y="59"/>
                </a:lnTo>
                <a:lnTo>
                  <a:pt x="149" y="59"/>
                </a:lnTo>
                <a:lnTo>
                  <a:pt x="144" y="59"/>
                </a:lnTo>
                <a:lnTo>
                  <a:pt x="139" y="58"/>
                </a:lnTo>
                <a:lnTo>
                  <a:pt x="134" y="58"/>
                </a:lnTo>
                <a:lnTo>
                  <a:pt x="130" y="58"/>
                </a:lnTo>
                <a:lnTo>
                  <a:pt x="125" y="58"/>
                </a:lnTo>
                <a:lnTo>
                  <a:pt x="121" y="58"/>
                </a:lnTo>
                <a:lnTo>
                  <a:pt x="116" y="58"/>
                </a:lnTo>
                <a:lnTo>
                  <a:pt x="111" y="57"/>
                </a:lnTo>
                <a:lnTo>
                  <a:pt x="107" y="57"/>
                </a:lnTo>
                <a:lnTo>
                  <a:pt x="103" y="56"/>
                </a:lnTo>
                <a:lnTo>
                  <a:pt x="99" y="55"/>
                </a:lnTo>
                <a:lnTo>
                  <a:pt x="95" y="54"/>
                </a:lnTo>
                <a:lnTo>
                  <a:pt x="91" y="54"/>
                </a:lnTo>
                <a:lnTo>
                  <a:pt x="88" y="53"/>
                </a:lnTo>
                <a:lnTo>
                  <a:pt x="84" y="51"/>
                </a:lnTo>
                <a:lnTo>
                  <a:pt x="79" y="51"/>
                </a:lnTo>
                <a:lnTo>
                  <a:pt x="74" y="49"/>
                </a:lnTo>
                <a:lnTo>
                  <a:pt x="68" y="48"/>
                </a:lnTo>
                <a:lnTo>
                  <a:pt x="64" y="47"/>
                </a:lnTo>
                <a:lnTo>
                  <a:pt x="58" y="46"/>
                </a:lnTo>
                <a:lnTo>
                  <a:pt x="53" y="44"/>
                </a:lnTo>
                <a:lnTo>
                  <a:pt x="48" y="44"/>
                </a:lnTo>
                <a:lnTo>
                  <a:pt x="42" y="42"/>
                </a:lnTo>
                <a:lnTo>
                  <a:pt x="38" y="41"/>
                </a:lnTo>
                <a:lnTo>
                  <a:pt x="33" y="41"/>
                </a:lnTo>
                <a:lnTo>
                  <a:pt x="30" y="40"/>
                </a:lnTo>
                <a:lnTo>
                  <a:pt x="26" y="40"/>
                </a:lnTo>
                <a:lnTo>
                  <a:pt x="22" y="40"/>
                </a:lnTo>
                <a:lnTo>
                  <a:pt x="21" y="37"/>
                </a:lnTo>
                <a:lnTo>
                  <a:pt x="20" y="35"/>
                </a:lnTo>
                <a:lnTo>
                  <a:pt x="19" y="33"/>
                </a:lnTo>
                <a:lnTo>
                  <a:pt x="16" y="31"/>
                </a:lnTo>
                <a:lnTo>
                  <a:pt x="15" y="30"/>
                </a:lnTo>
                <a:lnTo>
                  <a:pt x="14" y="28"/>
                </a:lnTo>
                <a:lnTo>
                  <a:pt x="12" y="25"/>
                </a:lnTo>
                <a:lnTo>
                  <a:pt x="10" y="23"/>
                </a:lnTo>
                <a:lnTo>
                  <a:pt x="8" y="22"/>
                </a:lnTo>
                <a:lnTo>
                  <a:pt x="8" y="20"/>
                </a:lnTo>
                <a:lnTo>
                  <a:pt x="7" y="17"/>
                </a:lnTo>
                <a:lnTo>
                  <a:pt x="6" y="14"/>
                </a:lnTo>
                <a:lnTo>
                  <a:pt x="3" y="13"/>
                </a:lnTo>
                <a:lnTo>
                  <a:pt x="3" y="12"/>
                </a:lnTo>
                <a:lnTo>
                  <a:pt x="3" y="10"/>
                </a:lnTo>
                <a:lnTo>
                  <a:pt x="3" y="9"/>
                </a:lnTo>
                <a:lnTo>
                  <a:pt x="3" y="6"/>
                </a:lnTo>
                <a:lnTo>
                  <a:pt x="3" y="4"/>
                </a:lnTo>
                <a:lnTo>
                  <a:pt x="2" y="3"/>
                </a:lnTo>
                <a:lnTo>
                  <a:pt x="2" y="1"/>
                </a:lnTo>
                <a:lnTo>
                  <a:pt x="2" y="0"/>
                </a:lnTo>
                <a:lnTo>
                  <a:pt x="0"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6" name="Freeform 708"/>
          <p:cNvSpPr>
            <a:spLocks/>
          </p:cNvSpPr>
          <p:nvPr/>
        </p:nvSpPr>
        <p:spPr bwMode="auto">
          <a:xfrm>
            <a:off x="2101850" y="3702050"/>
            <a:ext cx="130175" cy="84138"/>
          </a:xfrm>
          <a:custGeom>
            <a:avLst/>
            <a:gdLst/>
            <a:ahLst/>
            <a:cxnLst>
              <a:cxn ang="0">
                <a:pos x="19" y="0"/>
              </a:cxn>
              <a:cxn ang="0">
                <a:pos x="26" y="0"/>
              </a:cxn>
              <a:cxn ang="0">
                <a:pos x="32" y="0"/>
              </a:cxn>
              <a:cxn ang="0">
                <a:pos x="39" y="0"/>
              </a:cxn>
              <a:cxn ang="0">
                <a:pos x="45" y="0"/>
              </a:cxn>
              <a:cxn ang="0">
                <a:pos x="52" y="0"/>
              </a:cxn>
              <a:cxn ang="0">
                <a:pos x="57" y="0"/>
              </a:cxn>
              <a:cxn ang="0">
                <a:pos x="64" y="0"/>
              </a:cxn>
              <a:cxn ang="0">
                <a:pos x="68" y="3"/>
              </a:cxn>
              <a:cxn ang="0">
                <a:pos x="71" y="10"/>
              </a:cxn>
              <a:cxn ang="0">
                <a:pos x="73" y="17"/>
              </a:cxn>
              <a:cxn ang="0">
                <a:pos x="75" y="24"/>
              </a:cxn>
              <a:cxn ang="0">
                <a:pos x="78" y="30"/>
              </a:cxn>
              <a:cxn ang="0">
                <a:pos x="80" y="37"/>
              </a:cxn>
              <a:cxn ang="0">
                <a:pos x="82" y="44"/>
              </a:cxn>
              <a:cxn ang="0">
                <a:pos x="84" y="51"/>
              </a:cxn>
              <a:cxn ang="0">
                <a:pos x="80" y="55"/>
              </a:cxn>
              <a:cxn ang="0">
                <a:pos x="69" y="55"/>
              </a:cxn>
              <a:cxn ang="0">
                <a:pos x="59" y="55"/>
              </a:cxn>
              <a:cxn ang="0">
                <a:pos x="48" y="55"/>
              </a:cxn>
              <a:cxn ang="0">
                <a:pos x="37" y="55"/>
              </a:cxn>
              <a:cxn ang="0">
                <a:pos x="26" y="55"/>
              </a:cxn>
              <a:cxn ang="0">
                <a:pos x="16" y="55"/>
              </a:cxn>
              <a:cxn ang="0">
                <a:pos x="5" y="55"/>
              </a:cxn>
              <a:cxn ang="0">
                <a:pos x="0" y="51"/>
              </a:cxn>
              <a:cxn ang="0">
                <a:pos x="3" y="44"/>
              </a:cxn>
              <a:cxn ang="0">
                <a:pos x="5" y="37"/>
              </a:cxn>
              <a:cxn ang="0">
                <a:pos x="7" y="30"/>
              </a:cxn>
              <a:cxn ang="0">
                <a:pos x="9" y="24"/>
              </a:cxn>
              <a:cxn ang="0">
                <a:pos x="11" y="17"/>
              </a:cxn>
              <a:cxn ang="0">
                <a:pos x="13" y="10"/>
              </a:cxn>
              <a:cxn ang="0">
                <a:pos x="15" y="3"/>
              </a:cxn>
            </a:cxnLst>
            <a:rect l="0" t="0" r="r" b="b"/>
            <a:pathLst>
              <a:path w="87" h="56">
                <a:moveTo>
                  <a:pt x="16" y="0"/>
                </a:moveTo>
                <a:lnTo>
                  <a:pt x="19" y="0"/>
                </a:lnTo>
                <a:lnTo>
                  <a:pt x="22" y="0"/>
                </a:lnTo>
                <a:lnTo>
                  <a:pt x="26" y="0"/>
                </a:lnTo>
                <a:lnTo>
                  <a:pt x="29" y="0"/>
                </a:lnTo>
                <a:lnTo>
                  <a:pt x="32" y="0"/>
                </a:lnTo>
                <a:lnTo>
                  <a:pt x="36" y="0"/>
                </a:lnTo>
                <a:lnTo>
                  <a:pt x="39" y="0"/>
                </a:lnTo>
                <a:lnTo>
                  <a:pt x="42" y="0"/>
                </a:lnTo>
                <a:lnTo>
                  <a:pt x="45" y="0"/>
                </a:lnTo>
                <a:lnTo>
                  <a:pt x="48" y="0"/>
                </a:lnTo>
                <a:lnTo>
                  <a:pt x="52" y="0"/>
                </a:lnTo>
                <a:lnTo>
                  <a:pt x="54" y="0"/>
                </a:lnTo>
                <a:lnTo>
                  <a:pt x="57" y="0"/>
                </a:lnTo>
                <a:lnTo>
                  <a:pt x="61" y="0"/>
                </a:lnTo>
                <a:lnTo>
                  <a:pt x="64" y="0"/>
                </a:lnTo>
                <a:lnTo>
                  <a:pt x="67" y="0"/>
                </a:lnTo>
                <a:lnTo>
                  <a:pt x="68" y="3"/>
                </a:lnTo>
                <a:lnTo>
                  <a:pt x="70" y="6"/>
                </a:lnTo>
                <a:lnTo>
                  <a:pt x="71" y="10"/>
                </a:lnTo>
                <a:lnTo>
                  <a:pt x="72" y="13"/>
                </a:lnTo>
                <a:lnTo>
                  <a:pt x="73" y="17"/>
                </a:lnTo>
                <a:lnTo>
                  <a:pt x="74" y="20"/>
                </a:lnTo>
                <a:lnTo>
                  <a:pt x="75" y="24"/>
                </a:lnTo>
                <a:lnTo>
                  <a:pt x="76" y="27"/>
                </a:lnTo>
                <a:lnTo>
                  <a:pt x="78" y="30"/>
                </a:lnTo>
                <a:lnTo>
                  <a:pt x="78" y="34"/>
                </a:lnTo>
                <a:lnTo>
                  <a:pt x="80" y="37"/>
                </a:lnTo>
                <a:lnTo>
                  <a:pt x="81" y="41"/>
                </a:lnTo>
                <a:lnTo>
                  <a:pt x="82" y="44"/>
                </a:lnTo>
                <a:lnTo>
                  <a:pt x="83" y="48"/>
                </a:lnTo>
                <a:lnTo>
                  <a:pt x="84" y="51"/>
                </a:lnTo>
                <a:lnTo>
                  <a:pt x="86" y="55"/>
                </a:lnTo>
                <a:lnTo>
                  <a:pt x="80" y="55"/>
                </a:lnTo>
                <a:lnTo>
                  <a:pt x="74" y="55"/>
                </a:lnTo>
                <a:lnTo>
                  <a:pt x="69" y="55"/>
                </a:lnTo>
                <a:lnTo>
                  <a:pt x="64" y="55"/>
                </a:lnTo>
                <a:lnTo>
                  <a:pt x="59" y="55"/>
                </a:lnTo>
                <a:lnTo>
                  <a:pt x="53" y="55"/>
                </a:lnTo>
                <a:lnTo>
                  <a:pt x="48" y="55"/>
                </a:lnTo>
                <a:lnTo>
                  <a:pt x="43" y="55"/>
                </a:lnTo>
                <a:lnTo>
                  <a:pt x="37" y="55"/>
                </a:lnTo>
                <a:lnTo>
                  <a:pt x="32" y="55"/>
                </a:lnTo>
                <a:lnTo>
                  <a:pt x="26" y="55"/>
                </a:lnTo>
                <a:lnTo>
                  <a:pt x="22" y="55"/>
                </a:lnTo>
                <a:lnTo>
                  <a:pt x="16" y="55"/>
                </a:lnTo>
                <a:lnTo>
                  <a:pt x="11" y="55"/>
                </a:lnTo>
                <a:lnTo>
                  <a:pt x="5" y="55"/>
                </a:lnTo>
                <a:lnTo>
                  <a:pt x="0" y="55"/>
                </a:lnTo>
                <a:lnTo>
                  <a:pt x="0" y="51"/>
                </a:lnTo>
                <a:lnTo>
                  <a:pt x="2" y="48"/>
                </a:lnTo>
                <a:lnTo>
                  <a:pt x="3" y="44"/>
                </a:lnTo>
                <a:lnTo>
                  <a:pt x="3" y="41"/>
                </a:lnTo>
                <a:lnTo>
                  <a:pt x="5" y="37"/>
                </a:lnTo>
                <a:lnTo>
                  <a:pt x="6" y="34"/>
                </a:lnTo>
                <a:lnTo>
                  <a:pt x="7" y="30"/>
                </a:lnTo>
                <a:lnTo>
                  <a:pt x="8" y="27"/>
                </a:lnTo>
                <a:lnTo>
                  <a:pt x="9" y="24"/>
                </a:lnTo>
                <a:lnTo>
                  <a:pt x="10" y="20"/>
                </a:lnTo>
                <a:lnTo>
                  <a:pt x="11" y="17"/>
                </a:lnTo>
                <a:lnTo>
                  <a:pt x="12" y="13"/>
                </a:lnTo>
                <a:lnTo>
                  <a:pt x="13" y="10"/>
                </a:lnTo>
                <a:lnTo>
                  <a:pt x="14" y="6"/>
                </a:lnTo>
                <a:lnTo>
                  <a:pt x="15" y="3"/>
                </a:lnTo>
                <a:lnTo>
                  <a:pt x="16"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7" name="Freeform 709"/>
          <p:cNvSpPr>
            <a:spLocks/>
          </p:cNvSpPr>
          <p:nvPr/>
        </p:nvSpPr>
        <p:spPr bwMode="auto">
          <a:xfrm>
            <a:off x="2125663" y="3695700"/>
            <a:ext cx="39687" cy="25400"/>
          </a:xfrm>
          <a:custGeom>
            <a:avLst/>
            <a:gdLst/>
            <a:ahLst/>
            <a:cxnLst>
              <a:cxn ang="0">
                <a:pos x="26" y="0"/>
              </a:cxn>
              <a:cxn ang="0">
                <a:pos x="22" y="0"/>
              </a:cxn>
              <a:cxn ang="0">
                <a:pos x="19" y="0"/>
              </a:cxn>
              <a:cxn ang="0">
                <a:pos x="16" y="0"/>
              </a:cxn>
              <a:cxn ang="0">
                <a:pos x="13" y="0"/>
              </a:cxn>
              <a:cxn ang="0">
                <a:pos x="9" y="0"/>
              </a:cxn>
              <a:cxn ang="0">
                <a:pos x="6" y="0"/>
              </a:cxn>
              <a:cxn ang="0">
                <a:pos x="3" y="0"/>
              </a:cxn>
              <a:cxn ang="0">
                <a:pos x="0" y="0"/>
              </a:cxn>
              <a:cxn ang="0">
                <a:pos x="0" y="14"/>
              </a:cxn>
              <a:cxn ang="0">
                <a:pos x="3" y="14"/>
              </a:cxn>
              <a:cxn ang="0">
                <a:pos x="6" y="14"/>
              </a:cxn>
              <a:cxn ang="0">
                <a:pos x="9" y="14"/>
              </a:cxn>
              <a:cxn ang="0">
                <a:pos x="12" y="14"/>
              </a:cxn>
              <a:cxn ang="0">
                <a:pos x="15" y="16"/>
              </a:cxn>
              <a:cxn ang="0">
                <a:pos x="19" y="16"/>
              </a:cxn>
              <a:cxn ang="0">
                <a:pos x="22" y="16"/>
              </a:cxn>
              <a:cxn ang="0">
                <a:pos x="26" y="16"/>
              </a:cxn>
              <a:cxn ang="0">
                <a:pos x="26" y="0"/>
              </a:cxn>
            </a:cxnLst>
            <a:rect l="0" t="0" r="r" b="b"/>
            <a:pathLst>
              <a:path w="27" h="17">
                <a:moveTo>
                  <a:pt x="26" y="0"/>
                </a:moveTo>
                <a:lnTo>
                  <a:pt x="22" y="0"/>
                </a:lnTo>
                <a:lnTo>
                  <a:pt x="19" y="0"/>
                </a:lnTo>
                <a:lnTo>
                  <a:pt x="16" y="0"/>
                </a:lnTo>
                <a:lnTo>
                  <a:pt x="13" y="0"/>
                </a:lnTo>
                <a:lnTo>
                  <a:pt x="9" y="0"/>
                </a:lnTo>
                <a:lnTo>
                  <a:pt x="6" y="0"/>
                </a:lnTo>
                <a:lnTo>
                  <a:pt x="3" y="0"/>
                </a:lnTo>
                <a:lnTo>
                  <a:pt x="0" y="0"/>
                </a:lnTo>
                <a:lnTo>
                  <a:pt x="0" y="14"/>
                </a:lnTo>
                <a:lnTo>
                  <a:pt x="3" y="14"/>
                </a:lnTo>
                <a:lnTo>
                  <a:pt x="6" y="14"/>
                </a:lnTo>
                <a:lnTo>
                  <a:pt x="9" y="14"/>
                </a:lnTo>
                <a:lnTo>
                  <a:pt x="12" y="14"/>
                </a:lnTo>
                <a:lnTo>
                  <a:pt x="15" y="16"/>
                </a:lnTo>
                <a:lnTo>
                  <a:pt x="19" y="16"/>
                </a:lnTo>
                <a:lnTo>
                  <a:pt x="22" y="16"/>
                </a:lnTo>
                <a:lnTo>
                  <a:pt x="26" y="16"/>
                </a:lnTo>
                <a:lnTo>
                  <a:pt x="2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8" name="Freeform 710"/>
          <p:cNvSpPr>
            <a:spLocks/>
          </p:cNvSpPr>
          <p:nvPr/>
        </p:nvSpPr>
        <p:spPr bwMode="auto">
          <a:xfrm>
            <a:off x="2165350" y="3695700"/>
            <a:ext cx="46038" cy="25400"/>
          </a:xfrm>
          <a:custGeom>
            <a:avLst/>
            <a:gdLst/>
            <a:ahLst/>
            <a:cxnLst>
              <a:cxn ang="0">
                <a:pos x="30" y="5"/>
              </a:cxn>
              <a:cxn ang="0">
                <a:pos x="25" y="1"/>
              </a:cxn>
              <a:cxn ang="0">
                <a:pos x="22" y="1"/>
              </a:cxn>
              <a:cxn ang="0">
                <a:pos x="19" y="0"/>
              </a:cxn>
              <a:cxn ang="0">
                <a:pos x="15" y="0"/>
              </a:cxn>
              <a:cxn ang="0">
                <a:pos x="12" y="0"/>
              </a:cxn>
              <a:cxn ang="0">
                <a:pos x="9" y="0"/>
              </a:cxn>
              <a:cxn ang="0">
                <a:pos x="6" y="0"/>
              </a:cxn>
              <a:cxn ang="0">
                <a:pos x="3" y="0"/>
              </a:cxn>
              <a:cxn ang="0">
                <a:pos x="0" y="0"/>
              </a:cxn>
              <a:cxn ang="0">
                <a:pos x="0" y="16"/>
              </a:cxn>
              <a:cxn ang="0">
                <a:pos x="3" y="16"/>
              </a:cxn>
              <a:cxn ang="0">
                <a:pos x="6" y="16"/>
              </a:cxn>
              <a:cxn ang="0">
                <a:pos x="9" y="16"/>
              </a:cxn>
              <a:cxn ang="0">
                <a:pos x="12" y="16"/>
              </a:cxn>
              <a:cxn ang="0">
                <a:pos x="15" y="16"/>
              </a:cxn>
              <a:cxn ang="0">
                <a:pos x="18" y="16"/>
              </a:cxn>
              <a:cxn ang="0">
                <a:pos x="21" y="16"/>
              </a:cxn>
              <a:cxn ang="0">
                <a:pos x="25" y="16"/>
              </a:cxn>
              <a:cxn ang="0">
                <a:pos x="21" y="10"/>
              </a:cxn>
              <a:cxn ang="0">
                <a:pos x="30" y="5"/>
              </a:cxn>
              <a:cxn ang="0">
                <a:pos x="29" y="1"/>
              </a:cxn>
              <a:cxn ang="0">
                <a:pos x="25" y="1"/>
              </a:cxn>
              <a:cxn ang="0">
                <a:pos x="30" y="5"/>
              </a:cxn>
            </a:cxnLst>
            <a:rect l="0" t="0" r="r" b="b"/>
            <a:pathLst>
              <a:path w="31" h="17">
                <a:moveTo>
                  <a:pt x="30" y="5"/>
                </a:moveTo>
                <a:lnTo>
                  <a:pt x="25" y="1"/>
                </a:lnTo>
                <a:lnTo>
                  <a:pt x="22" y="1"/>
                </a:lnTo>
                <a:lnTo>
                  <a:pt x="19" y="0"/>
                </a:lnTo>
                <a:lnTo>
                  <a:pt x="15" y="0"/>
                </a:lnTo>
                <a:lnTo>
                  <a:pt x="12" y="0"/>
                </a:lnTo>
                <a:lnTo>
                  <a:pt x="9" y="0"/>
                </a:lnTo>
                <a:lnTo>
                  <a:pt x="6" y="0"/>
                </a:lnTo>
                <a:lnTo>
                  <a:pt x="3" y="0"/>
                </a:lnTo>
                <a:lnTo>
                  <a:pt x="0" y="0"/>
                </a:lnTo>
                <a:lnTo>
                  <a:pt x="0" y="16"/>
                </a:lnTo>
                <a:lnTo>
                  <a:pt x="3" y="16"/>
                </a:lnTo>
                <a:lnTo>
                  <a:pt x="6" y="16"/>
                </a:lnTo>
                <a:lnTo>
                  <a:pt x="9" y="16"/>
                </a:lnTo>
                <a:lnTo>
                  <a:pt x="12" y="16"/>
                </a:lnTo>
                <a:lnTo>
                  <a:pt x="15" y="16"/>
                </a:lnTo>
                <a:lnTo>
                  <a:pt x="18" y="16"/>
                </a:lnTo>
                <a:lnTo>
                  <a:pt x="21" y="16"/>
                </a:lnTo>
                <a:lnTo>
                  <a:pt x="25" y="16"/>
                </a:lnTo>
                <a:lnTo>
                  <a:pt x="21" y="10"/>
                </a:lnTo>
                <a:lnTo>
                  <a:pt x="30" y="5"/>
                </a:lnTo>
                <a:lnTo>
                  <a:pt x="29" y="1"/>
                </a:lnTo>
                <a:lnTo>
                  <a:pt x="25" y="1"/>
                </a:lnTo>
                <a:lnTo>
                  <a:pt x="30"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199" name="Freeform 711"/>
          <p:cNvSpPr>
            <a:spLocks/>
          </p:cNvSpPr>
          <p:nvPr/>
        </p:nvSpPr>
        <p:spPr bwMode="auto">
          <a:xfrm>
            <a:off x="2197100" y="3700463"/>
            <a:ext cx="25400" cy="46037"/>
          </a:xfrm>
          <a:custGeom>
            <a:avLst/>
            <a:gdLst/>
            <a:ahLst/>
            <a:cxnLst>
              <a:cxn ang="0">
                <a:pos x="16" y="27"/>
              </a:cxn>
              <a:cxn ang="0">
                <a:pos x="15" y="24"/>
              </a:cxn>
              <a:cxn ang="0">
                <a:pos x="14" y="21"/>
              </a:cxn>
              <a:cxn ang="0">
                <a:pos x="12" y="17"/>
              </a:cxn>
              <a:cxn ang="0">
                <a:pos x="12" y="14"/>
              </a:cxn>
              <a:cxn ang="0">
                <a:pos x="10" y="10"/>
              </a:cxn>
              <a:cxn ang="0">
                <a:pos x="9" y="7"/>
              </a:cxn>
              <a:cxn ang="0">
                <a:pos x="8" y="3"/>
              </a:cxn>
              <a:cxn ang="0">
                <a:pos x="7" y="0"/>
              </a:cxn>
              <a:cxn ang="0">
                <a:pos x="0" y="2"/>
              </a:cxn>
              <a:cxn ang="0">
                <a:pos x="0" y="6"/>
              </a:cxn>
              <a:cxn ang="0">
                <a:pos x="2" y="9"/>
              </a:cxn>
              <a:cxn ang="0">
                <a:pos x="3" y="12"/>
              </a:cxn>
              <a:cxn ang="0">
                <a:pos x="4" y="16"/>
              </a:cxn>
              <a:cxn ang="0">
                <a:pos x="5" y="19"/>
              </a:cxn>
              <a:cxn ang="0">
                <a:pos x="6" y="23"/>
              </a:cxn>
              <a:cxn ang="0">
                <a:pos x="7" y="26"/>
              </a:cxn>
              <a:cxn ang="0">
                <a:pos x="8" y="30"/>
              </a:cxn>
              <a:cxn ang="0">
                <a:pos x="16" y="27"/>
              </a:cxn>
            </a:cxnLst>
            <a:rect l="0" t="0" r="r" b="b"/>
            <a:pathLst>
              <a:path w="17" h="31">
                <a:moveTo>
                  <a:pt x="16" y="27"/>
                </a:moveTo>
                <a:lnTo>
                  <a:pt x="15" y="24"/>
                </a:lnTo>
                <a:lnTo>
                  <a:pt x="14" y="21"/>
                </a:lnTo>
                <a:lnTo>
                  <a:pt x="12" y="17"/>
                </a:lnTo>
                <a:lnTo>
                  <a:pt x="12" y="14"/>
                </a:lnTo>
                <a:lnTo>
                  <a:pt x="10" y="10"/>
                </a:lnTo>
                <a:lnTo>
                  <a:pt x="9" y="7"/>
                </a:lnTo>
                <a:lnTo>
                  <a:pt x="8" y="3"/>
                </a:lnTo>
                <a:lnTo>
                  <a:pt x="7" y="0"/>
                </a:lnTo>
                <a:lnTo>
                  <a:pt x="0" y="2"/>
                </a:lnTo>
                <a:lnTo>
                  <a:pt x="0" y="6"/>
                </a:lnTo>
                <a:lnTo>
                  <a:pt x="2" y="9"/>
                </a:lnTo>
                <a:lnTo>
                  <a:pt x="3" y="12"/>
                </a:lnTo>
                <a:lnTo>
                  <a:pt x="4" y="16"/>
                </a:lnTo>
                <a:lnTo>
                  <a:pt x="5" y="19"/>
                </a:lnTo>
                <a:lnTo>
                  <a:pt x="6" y="23"/>
                </a:lnTo>
                <a:lnTo>
                  <a:pt x="7" y="26"/>
                </a:lnTo>
                <a:lnTo>
                  <a:pt x="8" y="30"/>
                </a:lnTo>
                <a:lnTo>
                  <a:pt x="16" y="2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0" name="Freeform 712"/>
          <p:cNvSpPr>
            <a:spLocks/>
          </p:cNvSpPr>
          <p:nvPr/>
        </p:nvSpPr>
        <p:spPr bwMode="auto">
          <a:xfrm>
            <a:off x="2209800" y="3741738"/>
            <a:ext cx="30163" cy="50800"/>
          </a:xfrm>
          <a:custGeom>
            <a:avLst/>
            <a:gdLst/>
            <a:ahLst/>
            <a:cxnLst>
              <a:cxn ang="0">
                <a:pos x="13" y="32"/>
              </a:cxn>
              <a:cxn ang="0">
                <a:pos x="17" y="26"/>
              </a:cxn>
              <a:cxn ang="0">
                <a:pos x="15" y="23"/>
              </a:cxn>
              <a:cxn ang="0">
                <a:pos x="15" y="19"/>
              </a:cxn>
              <a:cxn ang="0">
                <a:pos x="13" y="16"/>
              </a:cxn>
              <a:cxn ang="0">
                <a:pos x="12" y="12"/>
              </a:cxn>
              <a:cxn ang="0">
                <a:pos x="11" y="9"/>
              </a:cxn>
              <a:cxn ang="0">
                <a:pos x="10" y="6"/>
              </a:cxn>
              <a:cxn ang="0">
                <a:pos x="8" y="3"/>
              </a:cxn>
              <a:cxn ang="0">
                <a:pos x="7" y="0"/>
              </a:cxn>
              <a:cxn ang="0">
                <a:pos x="0" y="2"/>
              </a:cxn>
              <a:cxn ang="0">
                <a:pos x="1" y="5"/>
              </a:cxn>
              <a:cxn ang="0">
                <a:pos x="2" y="9"/>
              </a:cxn>
              <a:cxn ang="0">
                <a:pos x="3" y="12"/>
              </a:cxn>
              <a:cxn ang="0">
                <a:pos x="4" y="15"/>
              </a:cxn>
              <a:cxn ang="0">
                <a:pos x="6" y="19"/>
              </a:cxn>
              <a:cxn ang="0">
                <a:pos x="7" y="22"/>
              </a:cxn>
              <a:cxn ang="0">
                <a:pos x="8" y="25"/>
              </a:cxn>
              <a:cxn ang="0">
                <a:pos x="9" y="28"/>
              </a:cxn>
              <a:cxn ang="0">
                <a:pos x="13" y="23"/>
              </a:cxn>
              <a:cxn ang="0">
                <a:pos x="13" y="32"/>
              </a:cxn>
              <a:cxn ang="0">
                <a:pos x="19" y="32"/>
              </a:cxn>
              <a:cxn ang="0">
                <a:pos x="17" y="26"/>
              </a:cxn>
              <a:cxn ang="0">
                <a:pos x="13" y="32"/>
              </a:cxn>
            </a:cxnLst>
            <a:rect l="0" t="0" r="r" b="b"/>
            <a:pathLst>
              <a:path w="20" h="33">
                <a:moveTo>
                  <a:pt x="13" y="32"/>
                </a:moveTo>
                <a:lnTo>
                  <a:pt x="17" y="26"/>
                </a:lnTo>
                <a:lnTo>
                  <a:pt x="15" y="23"/>
                </a:lnTo>
                <a:lnTo>
                  <a:pt x="15" y="19"/>
                </a:lnTo>
                <a:lnTo>
                  <a:pt x="13" y="16"/>
                </a:lnTo>
                <a:lnTo>
                  <a:pt x="12" y="12"/>
                </a:lnTo>
                <a:lnTo>
                  <a:pt x="11" y="9"/>
                </a:lnTo>
                <a:lnTo>
                  <a:pt x="10" y="6"/>
                </a:lnTo>
                <a:lnTo>
                  <a:pt x="8" y="3"/>
                </a:lnTo>
                <a:lnTo>
                  <a:pt x="7" y="0"/>
                </a:lnTo>
                <a:lnTo>
                  <a:pt x="0" y="2"/>
                </a:lnTo>
                <a:lnTo>
                  <a:pt x="1" y="5"/>
                </a:lnTo>
                <a:lnTo>
                  <a:pt x="2" y="9"/>
                </a:lnTo>
                <a:lnTo>
                  <a:pt x="3" y="12"/>
                </a:lnTo>
                <a:lnTo>
                  <a:pt x="4" y="15"/>
                </a:lnTo>
                <a:lnTo>
                  <a:pt x="6" y="19"/>
                </a:lnTo>
                <a:lnTo>
                  <a:pt x="7" y="22"/>
                </a:lnTo>
                <a:lnTo>
                  <a:pt x="8" y="25"/>
                </a:lnTo>
                <a:lnTo>
                  <a:pt x="9" y="28"/>
                </a:lnTo>
                <a:lnTo>
                  <a:pt x="13" y="23"/>
                </a:lnTo>
                <a:lnTo>
                  <a:pt x="13" y="32"/>
                </a:lnTo>
                <a:lnTo>
                  <a:pt x="19" y="32"/>
                </a:lnTo>
                <a:lnTo>
                  <a:pt x="17" y="26"/>
                </a:lnTo>
                <a:lnTo>
                  <a:pt x="13" y="3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1" name="Freeform 713"/>
          <p:cNvSpPr>
            <a:spLocks/>
          </p:cNvSpPr>
          <p:nvPr/>
        </p:nvSpPr>
        <p:spPr bwMode="auto">
          <a:xfrm>
            <a:off x="2165350" y="3776663"/>
            <a:ext cx="66675" cy="25400"/>
          </a:xfrm>
          <a:custGeom>
            <a:avLst/>
            <a:gdLst/>
            <a:ahLst/>
            <a:cxnLst>
              <a:cxn ang="0">
                <a:pos x="0" y="16"/>
              </a:cxn>
              <a:cxn ang="0">
                <a:pos x="5" y="16"/>
              </a:cxn>
              <a:cxn ang="0">
                <a:pos x="10" y="16"/>
              </a:cxn>
              <a:cxn ang="0">
                <a:pos x="15" y="16"/>
              </a:cxn>
              <a:cxn ang="0">
                <a:pos x="21" y="16"/>
              </a:cxn>
              <a:cxn ang="0">
                <a:pos x="26" y="16"/>
              </a:cxn>
              <a:cxn ang="0">
                <a:pos x="31" y="16"/>
              </a:cxn>
              <a:cxn ang="0">
                <a:pos x="37" y="16"/>
              </a:cxn>
              <a:cxn ang="0">
                <a:pos x="43" y="16"/>
              </a:cxn>
              <a:cxn ang="0">
                <a:pos x="43" y="0"/>
              </a:cxn>
              <a:cxn ang="0">
                <a:pos x="37" y="0"/>
              </a:cxn>
              <a:cxn ang="0">
                <a:pos x="31" y="0"/>
              </a:cxn>
              <a:cxn ang="0">
                <a:pos x="26" y="0"/>
              </a:cxn>
              <a:cxn ang="0">
                <a:pos x="21" y="0"/>
              </a:cxn>
              <a:cxn ang="0">
                <a:pos x="15" y="0"/>
              </a:cxn>
              <a:cxn ang="0">
                <a:pos x="10" y="0"/>
              </a:cxn>
              <a:cxn ang="0">
                <a:pos x="5" y="0"/>
              </a:cxn>
              <a:cxn ang="0">
                <a:pos x="0" y="0"/>
              </a:cxn>
              <a:cxn ang="0">
                <a:pos x="0" y="16"/>
              </a:cxn>
            </a:cxnLst>
            <a:rect l="0" t="0" r="r" b="b"/>
            <a:pathLst>
              <a:path w="44" h="17">
                <a:moveTo>
                  <a:pt x="0" y="16"/>
                </a:moveTo>
                <a:lnTo>
                  <a:pt x="5" y="16"/>
                </a:lnTo>
                <a:lnTo>
                  <a:pt x="10" y="16"/>
                </a:lnTo>
                <a:lnTo>
                  <a:pt x="15" y="16"/>
                </a:lnTo>
                <a:lnTo>
                  <a:pt x="21" y="16"/>
                </a:lnTo>
                <a:lnTo>
                  <a:pt x="26" y="16"/>
                </a:lnTo>
                <a:lnTo>
                  <a:pt x="31" y="16"/>
                </a:lnTo>
                <a:lnTo>
                  <a:pt x="37" y="16"/>
                </a:lnTo>
                <a:lnTo>
                  <a:pt x="43" y="16"/>
                </a:lnTo>
                <a:lnTo>
                  <a:pt x="43" y="0"/>
                </a:lnTo>
                <a:lnTo>
                  <a:pt x="37" y="0"/>
                </a:lnTo>
                <a:lnTo>
                  <a:pt x="31" y="0"/>
                </a:lnTo>
                <a:lnTo>
                  <a:pt x="26" y="0"/>
                </a:lnTo>
                <a:lnTo>
                  <a:pt x="21" y="0"/>
                </a:lnTo>
                <a:lnTo>
                  <a:pt x="15" y="0"/>
                </a:lnTo>
                <a:lnTo>
                  <a:pt x="10"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2" name="Freeform 714"/>
          <p:cNvSpPr>
            <a:spLocks/>
          </p:cNvSpPr>
          <p:nvPr/>
        </p:nvSpPr>
        <p:spPr bwMode="auto">
          <a:xfrm>
            <a:off x="2092325" y="3776663"/>
            <a:ext cx="74613" cy="25400"/>
          </a:xfrm>
          <a:custGeom>
            <a:avLst/>
            <a:gdLst/>
            <a:ahLst/>
            <a:cxnLst>
              <a:cxn ang="0">
                <a:pos x="1" y="5"/>
              </a:cxn>
              <a:cxn ang="0">
                <a:pos x="5" y="16"/>
              </a:cxn>
              <a:cxn ang="0">
                <a:pos x="11" y="16"/>
              </a:cxn>
              <a:cxn ang="0">
                <a:pos x="16" y="16"/>
              </a:cxn>
              <a:cxn ang="0">
                <a:pos x="22" y="16"/>
              </a:cxn>
              <a:cxn ang="0">
                <a:pos x="27" y="16"/>
              </a:cxn>
              <a:cxn ang="0">
                <a:pos x="32" y="16"/>
              </a:cxn>
              <a:cxn ang="0">
                <a:pos x="37" y="16"/>
              </a:cxn>
              <a:cxn ang="0">
                <a:pos x="43" y="16"/>
              </a:cxn>
              <a:cxn ang="0">
                <a:pos x="49" y="16"/>
              </a:cxn>
              <a:cxn ang="0">
                <a:pos x="49" y="0"/>
              </a:cxn>
              <a:cxn ang="0">
                <a:pos x="43" y="0"/>
              </a:cxn>
              <a:cxn ang="0">
                <a:pos x="37" y="0"/>
              </a:cxn>
              <a:cxn ang="0">
                <a:pos x="32" y="0"/>
              </a:cxn>
              <a:cxn ang="0">
                <a:pos x="27" y="0"/>
              </a:cxn>
              <a:cxn ang="0">
                <a:pos x="22" y="0"/>
              </a:cxn>
              <a:cxn ang="0">
                <a:pos x="16" y="0"/>
              </a:cxn>
              <a:cxn ang="0">
                <a:pos x="11" y="0"/>
              </a:cxn>
              <a:cxn ang="0">
                <a:pos x="5" y="0"/>
              </a:cxn>
              <a:cxn ang="0">
                <a:pos x="9" y="10"/>
              </a:cxn>
              <a:cxn ang="0">
                <a:pos x="1" y="5"/>
              </a:cxn>
              <a:cxn ang="0">
                <a:pos x="0" y="16"/>
              </a:cxn>
              <a:cxn ang="0">
                <a:pos x="5" y="16"/>
              </a:cxn>
              <a:cxn ang="0">
                <a:pos x="1" y="5"/>
              </a:cxn>
            </a:cxnLst>
            <a:rect l="0" t="0" r="r" b="b"/>
            <a:pathLst>
              <a:path w="50" h="17">
                <a:moveTo>
                  <a:pt x="1" y="5"/>
                </a:moveTo>
                <a:lnTo>
                  <a:pt x="5" y="16"/>
                </a:lnTo>
                <a:lnTo>
                  <a:pt x="11" y="16"/>
                </a:lnTo>
                <a:lnTo>
                  <a:pt x="16" y="16"/>
                </a:lnTo>
                <a:lnTo>
                  <a:pt x="22" y="16"/>
                </a:lnTo>
                <a:lnTo>
                  <a:pt x="27" y="16"/>
                </a:lnTo>
                <a:lnTo>
                  <a:pt x="32" y="16"/>
                </a:lnTo>
                <a:lnTo>
                  <a:pt x="37" y="16"/>
                </a:lnTo>
                <a:lnTo>
                  <a:pt x="43" y="16"/>
                </a:lnTo>
                <a:lnTo>
                  <a:pt x="49" y="16"/>
                </a:lnTo>
                <a:lnTo>
                  <a:pt x="49" y="0"/>
                </a:lnTo>
                <a:lnTo>
                  <a:pt x="43" y="0"/>
                </a:lnTo>
                <a:lnTo>
                  <a:pt x="37" y="0"/>
                </a:lnTo>
                <a:lnTo>
                  <a:pt x="32" y="0"/>
                </a:lnTo>
                <a:lnTo>
                  <a:pt x="27" y="0"/>
                </a:lnTo>
                <a:lnTo>
                  <a:pt x="22" y="0"/>
                </a:lnTo>
                <a:lnTo>
                  <a:pt x="16" y="0"/>
                </a:lnTo>
                <a:lnTo>
                  <a:pt x="11" y="0"/>
                </a:lnTo>
                <a:lnTo>
                  <a:pt x="5" y="0"/>
                </a:lnTo>
                <a:lnTo>
                  <a:pt x="9" y="10"/>
                </a:lnTo>
                <a:lnTo>
                  <a:pt x="1" y="5"/>
                </a:lnTo>
                <a:lnTo>
                  <a:pt x="0" y="16"/>
                </a:lnTo>
                <a:lnTo>
                  <a:pt x="5" y="16"/>
                </a:lnTo>
                <a:lnTo>
                  <a:pt x="1"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3" name="Freeform 715"/>
          <p:cNvSpPr>
            <a:spLocks/>
          </p:cNvSpPr>
          <p:nvPr/>
        </p:nvSpPr>
        <p:spPr bwMode="auto">
          <a:xfrm>
            <a:off x="2095500" y="3741738"/>
            <a:ext cx="25400" cy="46037"/>
          </a:xfrm>
          <a:custGeom>
            <a:avLst/>
            <a:gdLst/>
            <a:ahLst/>
            <a:cxnLst>
              <a:cxn ang="0">
                <a:pos x="8" y="0"/>
              </a:cxn>
              <a:cxn ang="0">
                <a:pos x="6" y="3"/>
              </a:cxn>
              <a:cxn ang="0">
                <a:pos x="6" y="6"/>
              </a:cxn>
              <a:cxn ang="0">
                <a:pos x="5" y="9"/>
              </a:cxn>
              <a:cxn ang="0">
                <a:pos x="3" y="12"/>
              </a:cxn>
              <a:cxn ang="0">
                <a:pos x="3" y="16"/>
              </a:cxn>
              <a:cxn ang="0">
                <a:pos x="2" y="19"/>
              </a:cxn>
              <a:cxn ang="0">
                <a:pos x="0" y="23"/>
              </a:cxn>
              <a:cxn ang="0">
                <a:pos x="0" y="26"/>
              </a:cxn>
              <a:cxn ang="0">
                <a:pos x="7" y="29"/>
              </a:cxn>
              <a:cxn ang="0">
                <a:pos x="8" y="25"/>
              </a:cxn>
              <a:cxn ang="0">
                <a:pos x="9" y="22"/>
              </a:cxn>
              <a:cxn ang="0">
                <a:pos x="10" y="19"/>
              </a:cxn>
              <a:cxn ang="0">
                <a:pos x="11" y="15"/>
              </a:cxn>
              <a:cxn ang="0">
                <a:pos x="12" y="12"/>
              </a:cxn>
              <a:cxn ang="0">
                <a:pos x="13" y="8"/>
              </a:cxn>
              <a:cxn ang="0">
                <a:pos x="14" y="5"/>
              </a:cxn>
              <a:cxn ang="0">
                <a:pos x="16" y="2"/>
              </a:cxn>
              <a:cxn ang="0">
                <a:pos x="8" y="0"/>
              </a:cxn>
            </a:cxnLst>
            <a:rect l="0" t="0" r="r" b="b"/>
            <a:pathLst>
              <a:path w="17" h="30">
                <a:moveTo>
                  <a:pt x="8" y="0"/>
                </a:moveTo>
                <a:lnTo>
                  <a:pt x="6" y="3"/>
                </a:lnTo>
                <a:lnTo>
                  <a:pt x="6" y="6"/>
                </a:lnTo>
                <a:lnTo>
                  <a:pt x="5" y="9"/>
                </a:lnTo>
                <a:lnTo>
                  <a:pt x="3" y="12"/>
                </a:lnTo>
                <a:lnTo>
                  <a:pt x="3" y="16"/>
                </a:lnTo>
                <a:lnTo>
                  <a:pt x="2" y="19"/>
                </a:lnTo>
                <a:lnTo>
                  <a:pt x="0" y="23"/>
                </a:lnTo>
                <a:lnTo>
                  <a:pt x="0" y="26"/>
                </a:lnTo>
                <a:lnTo>
                  <a:pt x="7" y="29"/>
                </a:lnTo>
                <a:lnTo>
                  <a:pt x="8" y="25"/>
                </a:lnTo>
                <a:lnTo>
                  <a:pt x="9" y="22"/>
                </a:lnTo>
                <a:lnTo>
                  <a:pt x="10" y="19"/>
                </a:lnTo>
                <a:lnTo>
                  <a:pt x="11" y="15"/>
                </a:lnTo>
                <a:lnTo>
                  <a:pt x="12" y="12"/>
                </a:lnTo>
                <a:lnTo>
                  <a:pt x="13" y="8"/>
                </a:lnTo>
                <a:lnTo>
                  <a:pt x="14" y="5"/>
                </a:lnTo>
                <a:lnTo>
                  <a:pt x="16" y="2"/>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4" name="Freeform 716"/>
          <p:cNvSpPr>
            <a:spLocks/>
          </p:cNvSpPr>
          <p:nvPr/>
        </p:nvSpPr>
        <p:spPr bwMode="auto">
          <a:xfrm>
            <a:off x="2108200" y="3695700"/>
            <a:ext cx="25400" cy="50800"/>
          </a:xfrm>
          <a:custGeom>
            <a:avLst/>
            <a:gdLst/>
            <a:ahLst/>
            <a:cxnLst>
              <a:cxn ang="0">
                <a:pos x="12" y="0"/>
              </a:cxn>
              <a:cxn ang="0">
                <a:pos x="8" y="2"/>
              </a:cxn>
              <a:cxn ang="0">
                <a:pos x="7" y="6"/>
              </a:cxn>
              <a:cxn ang="0">
                <a:pos x="6" y="9"/>
              </a:cxn>
              <a:cxn ang="0">
                <a:pos x="4" y="13"/>
              </a:cxn>
              <a:cxn ang="0">
                <a:pos x="4" y="16"/>
              </a:cxn>
              <a:cxn ang="0">
                <a:pos x="3" y="20"/>
              </a:cxn>
              <a:cxn ang="0">
                <a:pos x="1" y="23"/>
              </a:cxn>
              <a:cxn ang="0">
                <a:pos x="0" y="27"/>
              </a:cxn>
              <a:cxn ang="0">
                <a:pos x="0" y="30"/>
              </a:cxn>
              <a:cxn ang="0">
                <a:pos x="8" y="33"/>
              </a:cxn>
              <a:cxn ang="0">
                <a:pos x="8" y="29"/>
              </a:cxn>
              <a:cxn ang="0">
                <a:pos x="9" y="25"/>
              </a:cxn>
              <a:cxn ang="0">
                <a:pos x="11" y="22"/>
              </a:cxn>
              <a:cxn ang="0">
                <a:pos x="12" y="18"/>
              </a:cxn>
              <a:cxn ang="0">
                <a:pos x="12" y="15"/>
              </a:cxn>
              <a:cxn ang="0">
                <a:pos x="14" y="11"/>
              </a:cxn>
              <a:cxn ang="0">
                <a:pos x="15" y="8"/>
              </a:cxn>
              <a:cxn ang="0">
                <a:pos x="16" y="4"/>
              </a:cxn>
              <a:cxn ang="0">
                <a:pos x="12" y="7"/>
              </a:cxn>
              <a:cxn ang="0">
                <a:pos x="12" y="0"/>
              </a:cxn>
              <a:cxn ang="0">
                <a:pos x="8" y="0"/>
              </a:cxn>
              <a:cxn ang="0">
                <a:pos x="8" y="2"/>
              </a:cxn>
              <a:cxn ang="0">
                <a:pos x="12" y="0"/>
              </a:cxn>
            </a:cxnLst>
            <a:rect l="0" t="0" r="r" b="b"/>
            <a:pathLst>
              <a:path w="17" h="34">
                <a:moveTo>
                  <a:pt x="12" y="0"/>
                </a:moveTo>
                <a:lnTo>
                  <a:pt x="8" y="2"/>
                </a:lnTo>
                <a:lnTo>
                  <a:pt x="7" y="6"/>
                </a:lnTo>
                <a:lnTo>
                  <a:pt x="6" y="9"/>
                </a:lnTo>
                <a:lnTo>
                  <a:pt x="4" y="13"/>
                </a:lnTo>
                <a:lnTo>
                  <a:pt x="4" y="16"/>
                </a:lnTo>
                <a:lnTo>
                  <a:pt x="3" y="20"/>
                </a:lnTo>
                <a:lnTo>
                  <a:pt x="1" y="23"/>
                </a:lnTo>
                <a:lnTo>
                  <a:pt x="0" y="27"/>
                </a:lnTo>
                <a:lnTo>
                  <a:pt x="0" y="30"/>
                </a:lnTo>
                <a:lnTo>
                  <a:pt x="8" y="33"/>
                </a:lnTo>
                <a:lnTo>
                  <a:pt x="8" y="29"/>
                </a:lnTo>
                <a:lnTo>
                  <a:pt x="9" y="25"/>
                </a:lnTo>
                <a:lnTo>
                  <a:pt x="11" y="22"/>
                </a:lnTo>
                <a:lnTo>
                  <a:pt x="12" y="18"/>
                </a:lnTo>
                <a:lnTo>
                  <a:pt x="12" y="15"/>
                </a:lnTo>
                <a:lnTo>
                  <a:pt x="14" y="11"/>
                </a:lnTo>
                <a:lnTo>
                  <a:pt x="15" y="8"/>
                </a:lnTo>
                <a:lnTo>
                  <a:pt x="16" y="4"/>
                </a:lnTo>
                <a:lnTo>
                  <a:pt x="12" y="7"/>
                </a:lnTo>
                <a:lnTo>
                  <a:pt x="12" y="0"/>
                </a:lnTo>
                <a:lnTo>
                  <a:pt x="8" y="0"/>
                </a:lnTo>
                <a:lnTo>
                  <a:pt x="8" y="2"/>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5" name="Line 717"/>
          <p:cNvSpPr>
            <a:spLocks noChangeShapeType="1"/>
          </p:cNvSpPr>
          <p:nvPr/>
        </p:nvSpPr>
        <p:spPr bwMode="auto">
          <a:xfrm flipH="1">
            <a:off x="2149475" y="3700463"/>
            <a:ext cx="7938"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6" name="Line 718"/>
          <p:cNvSpPr>
            <a:spLocks noChangeShapeType="1"/>
          </p:cNvSpPr>
          <p:nvPr/>
        </p:nvSpPr>
        <p:spPr bwMode="auto">
          <a:xfrm>
            <a:off x="2171700" y="3700463"/>
            <a:ext cx="7938"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7" name="Line 719"/>
          <p:cNvSpPr>
            <a:spLocks noChangeShapeType="1"/>
          </p:cNvSpPr>
          <p:nvPr/>
        </p:nvSpPr>
        <p:spPr bwMode="auto">
          <a:xfrm flipH="1">
            <a:off x="2130425" y="3703638"/>
            <a:ext cx="1587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8" name="Line 720"/>
          <p:cNvSpPr>
            <a:spLocks noChangeShapeType="1"/>
          </p:cNvSpPr>
          <p:nvPr/>
        </p:nvSpPr>
        <p:spPr bwMode="auto">
          <a:xfrm>
            <a:off x="2182813" y="3703638"/>
            <a:ext cx="1587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09" name="Line 721"/>
          <p:cNvSpPr>
            <a:spLocks noChangeShapeType="1"/>
          </p:cNvSpPr>
          <p:nvPr/>
        </p:nvSpPr>
        <p:spPr bwMode="auto">
          <a:xfrm flipH="1">
            <a:off x="2112963" y="3703638"/>
            <a:ext cx="22225"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0" name="Line 722"/>
          <p:cNvSpPr>
            <a:spLocks noChangeShapeType="1"/>
          </p:cNvSpPr>
          <p:nvPr/>
        </p:nvSpPr>
        <p:spPr bwMode="auto">
          <a:xfrm>
            <a:off x="2195513" y="3702050"/>
            <a:ext cx="22225" cy="80963"/>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1" name="Freeform 723"/>
          <p:cNvSpPr>
            <a:spLocks/>
          </p:cNvSpPr>
          <p:nvPr/>
        </p:nvSpPr>
        <p:spPr bwMode="auto">
          <a:xfrm>
            <a:off x="3119438" y="3702050"/>
            <a:ext cx="130175" cy="84138"/>
          </a:xfrm>
          <a:custGeom>
            <a:avLst/>
            <a:gdLst/>
            <a:ahLst/>
            <a:cxnLst>
              <a:cxn ang="0">
                <a:pos x="19" y="0"/>
              </a:cxn>
              <a:cxn ang="0">
                <a:pos x="26" y="0"/>
              </a:cxn>
              <a:cxn ang="0">
                <a:pos x="32" y="0"/>
              </a:cxn>
              <a:cxn ang="0">
                <a:pos x="39" y="0"/>
              </a:cxn>
              <a:cxn ang="0">
                <a:pos x="45" y="0"/>
              </a:cxn>
              <a:cxn ang="0">
                <a:pos x="52" y="0"/>
              </a:cxn>
              <a:cxn ang="0">
                <a:pos x="57" y="0"/>
              </a:cxn>
              <a:cxn ang="0">
                <a:pos x="64" y="0"/>
              </a:cxn>
              <a:cxn ang="0">
                <a:pos x="68" y="3"/>
              </a:cxn>
              <a:cxn ang="0">
                <a:pos x="71" y="10"/>
              </a:cxn>
              <a:cxn ang="0">
                <a:pos x="73" y="17"/>
              </a:cxn>
              <a:cxn ang="0">
                <a:pos x="75" y="24"/>
              </a:cxn>
              <a:cxn ang="0">
                <a:pos x="78" y="30"/>
              </a:cxn>
              <a:cxn ang="0">
                <a:pos x="80" y="37"/>
              </a:cxn>
              <a:cxn ang="0">
                <a:pos x="82" y="44"/>
              </a:cxn>
              <a:cxn ang="0">
                <a:pos x="84" y="51"/>
              </a:cxn>
              <a:cxn ang="0">
                <a:pos x="80" y="55"/>
              </a:cxn>
              <a:cxn ang="0">
                <a:pos x="69" y="55"/>
              </a:cxn>
              <a:cxn ang="0">
                <a:pos x="59" y="55"/>
              </a:cxn>
              <a:cxn ang="0">
                <a:pos x="48" y="55"/>
              </a:cxn>
              <a:cxn ang="0">
                <a:pos x="37" y="55"/>
              </a:cxn>
              <a:cxn ang="0">
                <a:pos x="26" y="55"/>
              </a:cxn>
              <a:cxn ang="0">
                <a:pos x="16" y="55"/>
              </a:cxn>
              <a:cxn ang="0">
                <a:pos x="5" y="55"/>
              </a:cxn>
              <a:cxn ang="0">
                <a:pos x="0" y="51"/>
              </a:cxn>
              <a:cxn ang="0">
                <a:pos x="3" y="44"/>
              </a:cxn>
              <a:cxn ang="0">
                <a:pos x="5" y="37"/>
              </a:cxn>
              <a:cxn ang="0">
                <a:pos x="7" y="30"/>
              </a:cxn>
              <a:cxn ang="0">
                <a:pos x="9" y="24"/>
              </a:cxn>
              <a:cxn ang="0">
                <a:pos x="11" y="17"/>
              </a:cxn>
              <a:cxn ang="0">
                <a:pos x="13" y="10"/>
              </a:cxn>
              <a:cxn ang="0">
                <a:pos x="15" y="3"/>
              </a:cxn>
            </a:cxnLst>
            <a:rect l="0" t="0" r="r" b="b"/>
            <a:pathLst>
              <a:path w="87" h="56">
                <a:moveTo>
                  <a:pt x="16" y="0"/>
                </a:moveTo>
                <a:lnTo>
                  <a:pt x="19" y="0"/>
                </a:lnTo>
                <a:lnTo>
                  <a:pt x="23" y="0"/>
                </a:lnTo>
                <a:lnTo>
                  <a:pt x="26" y="0"/>
                </a:lnTo>
                <a:lnTo>
                  <a:pt x="29" y="0"/>
                </a:lnTo>
                <a:lnTo>
                  <a:pt x="32" y="0"/>
                </a:lnTo>
                <a:lnTo>
                  <a:pt x="36" y="0"/>
                </a:lnTo>
                <a:lnTo>
                  <a:pt x="39" y="0"/>
                </a:lnTo>
                <a:lnTo>
                  <a:pt x="42" y="0"/>
                </a:lnTo>
                <a:lnTo>
                  <a:pt x="45" y="0"/>
                </a:lnTo>
                <a:lnTo>
                  <a:pt x="48" y="0"/>
                </a:lnTo>
                <a:lnTo>
                  <a:pt x="52" y="0"/>
                </a:lnTo>
                <a:lnTo>
                  <a:pt x="54" y="0"/>
                </a:lnTo>
                <a:lnTo>
                  <a:pt x="57" y="0"/>
                </a:lnTo>
                <a:lnTo>
                  <a:pt x="61" y="0"/>
                </a:lnTo>
                <a:lnTo>
                  <a:pt x="64" y="0"/>
                </a:lnTo>
                <a:lnTo>
                  <a:pt x="67" y="0"/>
                </a:lnTo>
                <a:lnTo>
                  <a:pt x="68" y="3"/>
                </a:lnTo>
                <a:lnTo>
                  <a:pt x="70" y="6"/>
                </a:lnTo>
                <a:lnTo>
                  <a:pt x="71" y="10"/>
                </a:lnTo>
                <a:lnTo>
                  <a:pt x="72" y="13"/>
                </a:lnTo>
                <a:lnTo>
                  <a:pt x="73" y="17"/>
                </a:lnTo>
                <a:lnTo>
                  <a:pt x="74" y="20"/>
                </a:lnTo>
                <a:lnTo>
                  <a:pt x="75" y="24"/>
                </a:lnTo>
                <a:lnTo>
                  <a:pt x="76" y="27"/>
                </a:lnTo>
                <a:lnTo>
                  <a:pt x="78" y="30"/>
                </a:lnTo>
                <a:lnTo>
                  <a:pt x="78" y="34"/>
                </a:lnTo>
                <a:lnTo>
                  <a:pt x="80" y="37"/>
                </a:lnTo>
                <a:lnTo>
                  <a:pt x="81" y="41"/>
                </a:lnTo>
                <a:lnTo>
                  <a:pt x="82" y="44"/>
                </a:lnTo>
                <a:lnTo>
                  <a:pt x="83" y="48"/>
                </a:lnTo>
                <a:lnTo>
                  <a:pt x="84" y="51"/>
                </a:lnTo>
                <a:lnTo>
                  <a:pt x="86" y="55"/>
                </a:lnTo>
                <a:lnTo>
                  <a:pt x="80" y="55"/>
                </a:lnTo>
                <a:lnTo>
                  <a:pt x="74" y="55"/>
                </a:lnTo>
                <a:lnTo>
                  <a:pt x="69" y="55"/>
                </a:lnTo>
                <a:lnTo>
                  <a:pt x="64" y="55"/>
                </a:lnTo>
                <a:lnTo>
                  <a:pt x="59" y="55"/>
                </a:lnTo>
                <a:lnTo>
                  <a:pt x="53" y="55"/>
                </a:lnTo>
                <a:lnTo>
                  <a:pt x="48" y="55"/>
                </a:lnTo>
                <a:lnTo>
                  <a:pt x="43" y="55"/>
                </a:lnTo>
                <a:lnTo>
                  <a:pt x="37" y="55"/>
                </a:lnTo>
                <a:lnTo>
                  <a:pt x="32" y="55"/>
                </a:lnTo>
                <a:lnTo>
                  <a:pt x="26" y="55"/>
                </a:lnTo>
                <a:lnTo>
                  <a:pt x="22" y="55"/>
                </a:lnTo>
                <a:lnTo>
                  <a:pt x="16" y="55"/>
                </a:lnTo>
                <a:lnTo>
                  <a:pt x="11" y="55"/>
                </a:lnTo>
                <a:lnTo>
                  <a:pt x="5" y="55"/>
                </a:lnTo>
                <a:lnTo>
                  <a:pt x="0" y="55"/>
                </a:lnTo>
                <a:lnTo>
                  <a:pt x="0" y="51"/>
                </a:lnTo>
                <a:lnTo>
                  <a:pt x="2" y="48"/>
                </a:lnTo>
                <a:lnTo>
                  <a:pt x="3" y="44"/>
                </a:lnTo>
                <a:lnTo>
                  <a:pt x="3" y="41"/>
                </a:lnTo>
                <a:lnTo>
                  <a:pt x="5" y="37"/>
                </a:lnTo>
                <a:lnTo>
                  <a:pt x="6" y="34"/>
                </a:lnTo>
                <a:lnTo>
                  <a:pt x="7" y="30"/>
                </a:lnTo>
                <a:lnTo>
                  <a:pt x="8" y="27"/>
                </a:lnTo>
                <a:lnTo>
                  <a:pt x="9" y="24"/>
                </a:lnTo>
                <a:lnTo>
                  <a:pt x="10" y="20"/>
                </a:lnTo>
                <a:lnTo>
                  <a:pt x="11" y="17"/>
                </a:lnTo>
                <a:lnTo>
                  <a:pt x="12" y="13"/>
                </a:lnTo>
                <a:lnTo>
                  <a:pt x="13" y="10"/>
                </a:lnTo>
                <a:lnTo>
                  <a:pt x="14" y="6"/>
                </a:lnTo>
                <a:lnTo>
                  <a:pt x="15" y="3"/>
                </a:lnTo>
                <a:lnTo>
                  <a:pt x="16"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2" name="Freeform 724"/>
          <p:cNvSpPr>
            <a:spLocks/>
          </p:cNvSpPr>
          <p:nvPr/>
        </p:nvSpPr>
        <p:spPr bwMode="auto">
          <a:xfrm>
            <a:off x="3144838" y="3695700"/>
            <a:ext cx="39687" cy="25400"/>
          </a:xfrm>
          <a:custGeom>
            <a:avLst/>
            <a:gdLst/>
            <a:ahLst/>
            <a:cxnLst>
              <a:cxn ang="0">
                <a:pos x="26" y="0"/>
              </a:cxn>
              <a:cxn ang="0">
                <a:pos x="22" y="0"/>
              </a:cxn>
              <a:cxn ang="0">
                <a:pos x="19" y="0"/>
              </a:cxn>
              <a:cxn ang="0">
                <a:pos x="16" y="0"/>
              </a:cxn>
              <a:cxn ang="0">
                <a:pos x="13" y="0"/>
              </a:cxn>
              <a:cxn ang="0">
                <a:pos x="9" y="0"/>
              </a:cxn>
              <a:cxn ang="0">
                <a:pos x="7" y="0"/>
              </a:cxn>
              <a:cxn ang="0">
                <a:pos x="3" y="0"/>
              </a:cxn>
              <a:cxn ang="0">
                <a:pos x="0" y="0"/>
              </a:cxn>
              <a:cxn ang="0">
                <a:pos x="0" y="14"/>
              </a:cxn>
              <a:cxn ang="0">
                <a:pos x="3" y="14"/>
              </a:cxn>
              <a:cxn ang="0">
                <a:pos x="7" y="14"/>
              </a:cxn>
              <a:cxn ang="0">
                <a:pos x="9" y="14"/>
              </a:cxn>
              <a:cxn ang="0">
                <a:pos x="12" y="14"/>
              </a:cxn>
              <a:cxn ang="0">
                <a:pos x="15" y="16"/>
              </a:cxn>
              <a:cxn ang="0">
                <a:pos x="19" y="16"/>
              </a:cxn>
              <a:cxn ang="0">
                <a:pos x="22" y="16"/>
              </a:cxn>
              <a:cxn ang="0">
                <a:pos x="26" y="16"/>
              </a:cxn>
              <a:cxn ang="0">
                <a:pos x="26" y="0"/>
              </a:cxn>
            </a:cxnLst>
            <a:rect l="0" t="0" r="r" b="b"/>
            <a:pathLst>
              <a:path w="27" h="17">
                <a:moveTo>
                  <a:pt x="26" y="0"/>
                </a:moveTo>
                <a:lnTo>
                  <a:pt x="22" y="0"/>
                </a:lnTo>
                <a:lnTo>
                  <a:pt x="19" y="0"/>
                </a:lnTo>
                <a:lnTo>
                  <a:pt x="16" y="0"/>
                </a:lnTo>
                <a:lnTo>
                  <a:pt x="13" y="0"/>
                </a:lnTo>
                <a:lnTo>
                  <a:pt x="9" y="0"/>
                </a:lnTo>
                <a:lnTo>
                  <a:pt x="7" y="0"/>
                </a:lnTo>
                <a:lnTo>
                  <a:pt x="3" y="0"/>
                </a:lnTo>
                <a:lnTo>
                  <a:pt x="0" y="0"/>
                </a:lnTo>
                <a:lnTo>
                  <a:pt x="0" y="14"/>
                </a:lnTo>
                <a:lnTo>
                  <a:pt x="3" y="14"/>
                </a:lnTo>
                <a:lnTo>
                  <a:pt x="7" y="14"/>
                </a:lnTo>
                <a:lnTo>
                  <a:pt x="9" y="14"/>
                </a:lnTo>
                <a:lnTo>
                  <a:pt x="12" y="14"/>
                </a:lnTo>
                <a:lnTo>
                  <a:pt x="15" y="16"/>
                </a:lnTo>
                <a:lnTo>
                  <a:pt x="19" y="16"/>
                </a:lnTo>
                <a:lnTo>
                  <a:pt x="22" y="16"/>
                </a:lnTo>
                <a:lnTo>
                  <a:pt x="26" y="16"/>
                </a:lnTo>
                <a:lnTo>
                  <a:pt x="2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3" name="Freeform 725"/>
          <p:cNvSpPr>
            <a:spLocks/>
          </p:cNvSpPr>
          <p:nvPr/>
        </p:nvSpPr>
        <p:spPr bwMode="auto">
          <a:xfrm>
            <a:off x="3182938" y="3695700"/>
            <a:ext cx="46037" cy="25400"/>
          </a:xfrm>
          <a:custGeom>
            <a:avLst/>
            <a:gdLst/>
            <a:ahLst/>
            <a:cxnLst>
              <a:cxn ang="0">
                <a:pos x="30" y="5"/>
              </a:cxn>
              <a:cxn ang="0">
                <a:pos x="25" y="1"/>
              </a:cxn>
              <a:cxn ang="0">
                <a:pos x="22" y="1"/>
              </a:cxn>
              <a:cxn ang="0">
                <a:pos x="19" y="0"/>
              </a:cxn>
              <a:cxn ang="0">
                <a:pos x="15" y="0"/>
              </a:cxn>
              <a:cxn ang="0">
                <a:pos x="12" y="0"/>
              </a:cxn>
              <a:cxn ang="0">
                <a:pos x="9" y="0"/>
              </a:cxn>
              <a:cxn ang="0">
                <a:pos x="6" y="0"/>
              </a:cxn>
              <a:cxn ang="0">
                <a:pos x="3" y="0"/>
              </a:cxn>
              <a:cxn ang="0">
                <a:pos x="0" y="0"/>
              </a:cxn>
              <a:cxn ang="0">
                <a:pos x="0" y="16"/>
              </a:cxn>
              <a:cxn ang="0">
                <a:pos x="3" y="16"/>
              </a:cxn>
              <a:cxn ang="0">
                <a:pos x="6" y="16"/>
              </a:cxn>
              <a:cxn ang="0">
                <a:pos x="9" y="16"/>
              </a:cxn>
              <a:cxn ang="0">
                <a:pos x="12" y="16"/>
              </a:cxn>
              <a:cxn ang="0">
                <a:pos x="15" y="16"/>
              </a:cxn>
              <a:cxn ang="0">
                <a:pos x="18" y="16"/>
              </a:cxn>
              <a:cxn ang="0">
                <a:pos x="21" y="16"/>
              </a:cxn>
              <a:cxn ang="0">
                <a:pos x="25" y="16"/>
              </a:cxn>
              <a:cxn ang="0">
                <a:pos x="21" y="10"/>
              </a:cxn>
              <a:cxn ang="0">
                <a:pos x="30" y="5"/>
              </a:cxn>
              <a:cxn ang="0">
                <a:pos x="29" y="1"/>
              </a:cxn>
              <a:cxn ang="0">
                <a:pos x="25" y="1"/>
              </a:cxn>
              <a:cxn ang="0">
                <a:pos x="30" y="5"/>
              </a:cxn>
            </a:cxnLst>
            <a:rect l="0" t="0" r="r" b="b"/>
            <a:pathLst>
              <a:path w="31" h="17">
                <a:moveTo>
                  <a:pt x="30" y="5"/>
                </a:moveTo>
                <a:lnTo>
                  <a:pt x="25" y="1"/>
                </a:lnTo>
                <a:lnTo>
                  <a:pt x="22" y="1"/>
                </a:lnTo>
                <a:lnTo>
                  <a:pt x="19" y="0"/>
                </a:lnTo>
                <a:lnTo>
                  <a:pt x="15" y="0"/>
                </a:lnTo>
                <a:lnTo>
                  <a:pt x="12" y="0"/>
                </a:lnTo>
                <a:lnTo>
                  <a:pt x="9" y="0"/>
                </a:lnTo>
                <a:lnTo>
                  <a:pt x="6" y="0"/>
                </a:lnTo>
                <a:lnTo>
                  <a:pt x="3" y="0"/>
                </a:lnTo>
                <a:lnTo>
                  <a:pt x="0" y="0"/>
                </a:lnTo>
                <a:lnTo>
                  <a:pt x="0" y="16"/>
                </a:lnTo>
                <a:lnTo>
                  <a:pt x="3" y="16"/>
                </a:lnTo>
                <a:lnTo>
                  <a:pt x="6" y="16"/>
                </a:lnTo>
                <a:lnTo>
                  <a:pt x="9" y="16"/>
                </a:lnTo>
                <a:lnTo>
                  <a:pt x="12" y="16"/>
                </a:lnTo>
                <a:lnTo>
                  <a:pt x="15" y="16"/>
                </a:lnTo>
                <a:lnTo>
                  <a:pt x="18" y="16"/>
                </a:lnTo>
                <a:lnTo>
                  <a:pt x="21" y="16"/>
                </a:lnTo>
                <a:lnTo>
                  <a:pt x="25" y="16"/>
                </a:lnTo>
                <a:lnTo>
                  <a:pt x="21" y="10"/>
                </a:lnTo>
                <a:lnTo>
                  <a:pt x="30" y="5"/>
                </a:lnTo>
                <a:lnTo>
                  <a:pt x="29" y="1"/>
                </a:lnTo>
                <a:lnTo>
                  <a:pt x="25" y="1"/>
                </a:lnTo>
                <a:lnTo>
                  <a:pt x="30"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4" name="Freeform 726"/>
          <p:cNvSpPr>
            <a:spLocks/>
          </p:cNvSpPr>
          <p:nvPr/>
        </p:nvSpPr>
        <p:spPr bwMode="auto">
          <a:xfrm>
            <a:off x="3216275" y="3700463"/>
            <a:ext cx="25400" cy="46037"/>
          </a:xfrm>
          <a:custGeom>
            <a:avLst/>
            <a:gdLst/>
            <a:ahLst/>
            <a:cxnLst>
              <a:cxn ang="0">
                <a:pos x="16" y="27"/>
              </a:cxn>
              <a:cxn ang="0">
                <a:pos x="15" y="24"/>
              </a:cxn>
              <a:cxn ang="0">
                <a:pos x="14" y="21"/>
              </a:cxn>
              <a:cxn ang="0">
                <a:pos x="12" y="17"/>
              </a:cxn>
              <a:cxn ang="0">
                <a:pos x="12" y="14"/>
              </a:cxn>
              <a:cxn ang="0">
                <a:pos x="10" y="10"/>
              </a:cxn>
              <a:cxn ang="0">
                <a:pos x="9" y="7"/>
              </a:cxn>
              <a:cxn ang="0">
                <a:pos x="8" y="3"/>
              </a:cxn>
              <a:cxn ang="0">
                <a:pos x="7" y="0"/>
              </a:cxn>
              <a:cxn ang="0">
                <a:pos x="0" y="2"/>
              </a:cxn>
              <a:cxn ang="0">
                <a:pos x="0" y="6"/>
              </a:cxn>
              <a:cxn ang="0">
                <a:pos x="2" y="9"/>
              </a:cxn>
              <a:cxn ang="0">
                <a:pos x="3" y="12"/>
              </a:cxn>
              <a:cxn ang="0">
                <a:pos x="4" y="16"/>
              </a:cxn>
              <a:cxn ang="0">
                <a:pos x="5" y="19"/>
              </a:cxn>
              <a:cxn ang="0">
                <a:pos x="6" y="23"/>
              </a:cxn>
              <a:cxn ang="0">
                <a:pos x="7" y="26"/>
              </a:cxn>
              <a:cxn ang="0">
                <a:pos x="8" y="30"/>
              </a:cxn>
              <a:cxn ang="0">
                <a:pos x="16" y="27"/>
              </a:cxn>
            </a:cxnLst>
            <a:rect l="0" t="0" r="r" b="b"/>
            <a:pathLst>
              <a:path w="17" h="31">
                <a:moveTo>
                  <a:pt x="16" y="27"/>
                </a:moveTo>
                <a:lnTo>
                  <a:pt x="15" y="24"/>
                </a:lnTo>
                <a:lnTo>
                  <a:pt x="14" y="21"/>
                </a:lnTo>
                <a:lnTo>
                  <a:pt x="12" y="17"/>
                </a:lnTo>
                <a:lnTo>
                  <a:pt x="12" y="14"/>
                </a:lnTo>
                <a:lnTo>
                  <a:pt x="10" y="10"/>
                </a:lnTo>
                <a:lnTo>
                  <a:pt x="9" y="7"/>
                </a:lnTo>
                <a:lnTo>
                  <a:pt x="8" y="3"/>
                </a:lnTo>
                <a:lnTo>
                  <a:pt x="7" y="0"/>
                </a:lnTo>
                <a:lnTo>
                  <a:pt x="0" y="2"/>
                </a:lnTo>
                <a:lnTo>
                  <a:pt x="0" y="6"/>
                </a:lnTo>
                <a:lnTo>
                  <a:pt x="2" y="9"/>
                </a:lnTo>
                <a:lnTo>
                  <a:pt x="3" y="12"/>
                </a:lnTo>
                <a:lnTo>
                  <a:pt x="4" y="16"/>
                </a:lnTo>
                <a:lnTo>
                  <a:pt x="5" y="19"/>
                </a:lnTo>
                <a:lnTo>
                  <a:pt x="6" y="23"/>
                </a:lnTo>
                <a:lnTo>
                  <a:pt x="7" y="26"/>
                </a:lnTo>
                <a:lnTo>
                  <a:pt x="8" y="30"/>
                </a:lnTo>
                <a:lnTo>
                  <a:pt x="16" y="2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5" name="Freeform 727"/>
          <p:cNvSpPr>
            <a:spLocks/>
          </p:cNvSpPr>
          <p:nvPr/>
        </p:nvSpPr>
        <p:spPr bwMode="auto">
          <a:xfrm>
            <a:off x="3227388" y="3741738"/>
            <a:ext cx="30162" cy="50800"/>
          </a:xfrm>
          <a:custGeom>
            <a:avLst/>
            <a:gdLst/>
            <a:ahLst/>
            <a:cxnLst>
              <a:cxn ang="0">
                <a:pos x="13" y="32"/>
              </a:cxn>
              <a:cxn ang="0">
                <a:pos x="17" y="26"/>
              </a:cxn>
              <a:cxn ang="0">
                <a:pos x="15" y="23"/>
              </a:cxn>
              <a:cxn ang="0">
                <a:pos x="15" y="19"/>
              </a:cxn>
              <a:cxn ang="0">
                <a:pos x="13" y="16"/>
              </a:cxn>
              <a:cxn ang="0">
                <a:pos x="12" y="12"/>
              </a:cxn>
              <a:cxn ang="0">
                <a:pos x="11" y="9"/>
              </a:cxn>
              <a:cxn ang="0">
                <a:pos x="10" y="6"/>
              </a:cxn>
              <a:cxn ang="0">
                <a:pos x="9" y="3"/>
              </a:cxn>
              <a:cxn ang="0">
                <a:pos x="7" y="0"/>
              </a:cxn>
              <a:cxn ang="0">
                <a:pos x="0" y="2"/>
              </a:cxn>
              <a:cxn ang="0">
                <a:pos x="1" y="5"/>
              </a:cxn>
              <a:cxn ang="0">
                <a:pos x="2" y="9"/>
              </a:cxn>
              <a:cxn ang="0">
                <a:pos x="3" y="12"/>
              </a:cxn>
              <a:cxn ang="0">
                <a:pos x="4" y="15"/>
              </a:cxn>
              <a:cxn ang="0">
                <a:pos x="6" y="19"/>
              </a:cxn>
              <a:cxn ang="0">
                <a:pos x="7" y="22"/>
              </a:cxn>
              <a:cxn ang="0">
                <a:pos x="8" y="25"/>
              </a:cxn>
              <a:cxn ang="0">
                <a:pos x="9" y="28"/>
              </a:cxn>
              <a:cxn ang="0">
                <a:pos x="13" y="23"/>
              </a:cxn>
              <a:cxn ang="0">
                <a:pos x="13" y="32"/>
              </a:cxn>
              <a:cxn ang="0">
                <a:pos x="19" y="32"/>
              </a:cxn>
              <a:cxn ang="0">
                <a:pos x="17" y="26"/>
              </a:cxn>
              <a:cxn ang="0">
                <a:pos x="13" y="32"/>
              </a:cxn>
            </a:cxnLst>
            <a:rect l="0" t="0" r="r" b="b"/>
            <a:pathLst>
              <a:path w="20" h="33">
                <a:moveTo>
                  <a:pt x="13" y="32"/>
                </a:moveTo>
                <a:lnTo>
                  <a:pt x="17" y="26"/>
                </a:lnTo>
                <a:lnTo>
                  <a:pt x="15" y="23"/>
                </a:lnTo>
                <a:lnTo>
                  <a:pt x="15" y="19"/>
                </a:lnTo>
                <a:lnTo>
                  <a:pt x="13" y="16"/>
                </a:lnTo>
                <a:lnTo>
                  <a:pt x="12" y="12"/>
                </a:lnTo>
                <a:lnTo>
                  <a:pt x="11" y="9"/>
                </a:lnTo>
                <a:lnTo>
                  <a:pt x="10" y="6"/>
                </a:lnTo>
                <a:lnTo>
                  <a:pt x="9" y="3"/>
                </a:lnTo>
                <a:lnTo>
                  <a:pt x="7" y="0"/>
                </a:lnTo>
                <a:lnTo>
                  <a:pt x="0" y="2"/>
                </a:lnTo>
                <a:lnTo>
                  <a:pt x="1" y="5"/>
                </a:lnTo>
                <a:lnTo>
                  <a:pt x="2" y="9"/>
                </a:lnTo>
                <a:lnTo>
                  <a:pt x="3" y="12"/>
                </a:lnTo>
                <a:lnTo>
                  <a:pt x="4" y="15"/>
                </a:lnTo>
                <a:lnTo>
                  <a:pt x="6" y="19"/>
                </a:lnTo>
                <a:lnTo>
                  <a:pt x="7" y="22"/>
                </a:lnTo>
                <a:lnTo>
                  <a:pt x="8" y="25"/>
                </a:lnTo>
                <a:lnTo>
                  <a:pt x="9" y="28"/>
                </a:lnTo>
                <a:lnTo>
                  <a:pt x="13" y="23"/>
                </a:lnTo>
                <a:lnTo>
                  <a:pt x="13" y="32"/>
                </a:lnTo>
                <a:lnTo>
                  <a:pt x="19" y="32"/>
                </a:lnTo>
                <a:lnTo>
                  <a:pt x="17" y="26"/>
                </a:lnTo>
                <a:lnTo>
                  <a:pt x="13" y="3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6" name="Freeform 728"/>
          <p:cNvSpPr>
            <a:spLocks/>
          </p:cNvSpPr>
          <p:nvPr/>
        </p:nvSpPr>
        <p:spPr bwMode="auto">
          <a:xfrm>
            <a:off x="3184525" y="3776663"/>
            <a:ext cx="65088" cy="25400"/>
          </a:xfrm>
          <a:custGeom>
            <a:avLst/>
            <a:gdLst/>
            <a:ahLst/>
            <a:cxnLst>
              <a:cxn ang="0">
                <a:pos x="0" y="16"/>
              </a:cxn>
              <a:cxn ang="0">
                <a:pos x="5" y="16"/>
              </a:cxn>
              <a:cxn ang="0">
                <a:pos x="10" y="16"/>
              </a:cxn>
              <a:cxn ang="0">
                <a:pos x="15" y="16"/>
              </a:cxn>
              <a:cxn ang="0">
                <a:pos x="21" y="16"/>
              </a:cxn>
              <a:cxn ang="0">
                <a:pos x="26" y="16"/>
              </a:cxn>
              <a:cxn ang="0">
                <a:pos x="31" y="16"/>
              </a:cxn>
              <a:cxn ang="0">
                <a:pos x="37" y="16"/>
              </a:cxn>
              <a:cxn ang="0">
                <a:pos x="43" y="16"/>
              </a:cxn>
              <a:cxn ang="0">
                <a:pos x="43" y="0"/>
              </a:cxn>
              <a:cxn ang="0">
                <a:pos x="37" y="0"/>
              </a:cxn>
              <a:cxn ang="0">
                <a:pos x="31" y="0"/>
              </a:cxn>
              <a:cxn ang="0">
                <a:pos x="26" y="0"/>
              </a:cxn>
              <a:cxn ang="0">
                <a:pos x="21" y="0"/>
              </a:cxn>
              <a:cxn ang="0">
                <a:pos x="15" y="0"/>
              </a:cxn>
              <a:cxn ang="0">
                <a:pos x="10" y="0"/>
              </a:cxn>
              <a:cxn ang="0">
                <a:pos x="5" y="0"/>
              </a:cxn>
              <a:cxn ang="0">
                <a:pos x="0" y="0"/>
              </a:cxn>
              <a:cxn ang="0">
                <a:pos x="0" y="16"/>
              </a:cxn>
            </a:cxnLst>
            <a:rect l="0" t="0" r="r" b="b"/>
            <a:pathLst>
              <a:path w="44" h="17">
                <a:moveTo>
                  <a:pt x="0" y="16"/>
                </a:moveTo>
                <a:lnTo>
                  <a:pt x="5" y="16"/>
                </a:lnTo>
                <a:lnTo>
                  <a:pt x="10" y="16"/>
                </a:lnTo>
                <a:lnTo>
                  <a:pt x="15" y="16"/>
                </a:lnTo>
                <a:lnTo>
                  <a:pt x="21" y="16"/>
                </a:lnTo>
                <a:lnTo>
                  <a:pt x="26" y="16"/>
                </a:lnTo>
                <a:lnTo>
                  <a:pt x="31" y="16"/>
                </a:lnTo>
                <a:lnTo>
                  <a:pt x="37" y="16"/>
                </a:lnTo>
                <a:lnTo>
                  <a:pt x="43" y="16"/>
                </a:lnTo>
                <a:lnTo>
                  <a:pt x="43" y="0"/>
                </a:lnTo>
                <a:lnTo>
                  <a:pt x="37" y="0"/>
                </a:lnTo>
                <a:lnTo>
                  <a:pt x="31" y="0"/>
                </a:lnTo>
                <a:lnTo>
                  <a:pt x="26" y="0"/>
                </a:lnTo>
                <a:lnTo>
                  <a:pt x="21" y="0"/>
                </a:lnTo>
                <a:lnTo>
                  <a:pt x="15" y="0"/>
                </a:lnTo>
                <a:lnTo>
                  <a:pt x="10"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7" name="Freeform 729"/>
          <p:cNvSpPr>
            <a:spLocks/>
          </p:cNvSpPr>
          <p:nvPr/>
        </p:nvSpPr>
        <p:spPr bwMode="auto">
          <a:xfrm>
            <a:off x="3111500" y="3776663"/>
            <a:ext cx="74613" cy="25400"/>
          </a:xfrm>
          <a:custGeom>
            <a:avLst/>
            <a:gdLst/>
            <a:ahLst/>
            <a:cxnLst>
              <a:cxn ang="0">
                <a:pos x="1" y="5"/>
              </a:cxn>
              <a:cxn ang="0">
                <a:pos x="5" y="16"/>
              </a:cxn>
              <a:cxn ang="0">
                <a:pos x="11" y="16"/>
              </a:cxn>
              <a:cxn ang="0">
                <a:pos x="16" y="16"/>
              </a:cxn>
              <a:cxn ang="0">
                <a:pos x="22" y="16"/>
              </a:cxn>
              <a:cxn ang="0">
                <a:pos x="27" y="16"/>
              </a:cxn>
              <a:cxn ang="0">
                <a:pos x="32" y="16"/>
              </a:cxn>
              <a:cxn ang="0">
                <a:pos x="37" y="16"/>
              </a:cxn>
              <a:cxn ang="0">
                <a:pos x="43" y="16"/>
              </a:cxn>
              <a:cxn ang="0">
                <a:pos x="49" y="16"/>
              </a:cxn>
              <a:cxn ang="0">
                <a:pos x="49" y="0"/>
              </a:cxn>
              <a:cxn ang="0">
                <a:pos x="43" y="0"/>
              </a:cxn>
              <a:cxn ang="0">
                <a:pos x="37" y="0"/>
              </a:cxn>
              <a:cxn ang="0">
                <a:pos x="32" y="0"/>
              </a:cxn>
              <a:cxn ang="0">
                <a:pos x="27" y="0"/>
              </a:cxn>
              <a:cxn ang="0">
                <a:pos x="22" y="0"/>
              </a:cxn>
              <a:cxn ang="0">
                <a:pos x="16" y="0"/>
              </a:cxn>
              <a:cxn ang="0">
                <a:pos x="11" y="0"/>
              </a:cxn>
              <a:cxn ang="0">
                <a:pos x="5" y="0"/>
              </a:cxn>
              <a:cxn ang="0">
                <a:pos x="9" y="10"/>
              </a:cxn>
              <a:cxn ang="0">
                <a:pos x="1" y="5"/>
              </a:cxn>
              <a:cxn ang="0">
                <a:pos x="0" y="16"/>
              </a:cxn>
              <a:cxn ang="0">
                <a:pos x="5" y="16"/>
              </a:cxn>
              <a:cxn ang="0">
                <a:pos x="1" y="5"/>
              </a:cxn>
            </a:cxnLst>
            <a:rect l="0" t="0" r="r" b="b"/>
            <a:pathLst>
              <a:path w="50" h="17">
                <a:moveTo>
                  <a:pt x="1" y="5"/>
                </a:moveTo>
                <a:lnTo>
                  <a:pt x="5" y="16"/>
                </a:lnTo>
                <a:lnTo>
                  <a:pt x="11" y="16"/>
                </a:lnTo>
                <a:lnTo>
                  <a:pt x="16" y="16"/>
                </a:lnTo>
                <a:lnTo>
                  <a:pt x="22" y="16"/>
                </a:lnTo>
                <a:lnTo>
                  <a:pt x="27" y="16"/>
                </a:lnTo>
                <a:lnTo>
                  <a:pt x="32" y="16"/>
                </a:lnTo>
                <a:lnTo>
                  <a:pt x="37" y="16"/>
                </a:lnTo>
                <a:lnTo>
                  <a:pt x="43" y="16"/>
                </a:lnTo>
                <a:lnTo>
                  <a:pt x="49" y="16"/>
                </a:lnTo>
                <a:lnTo>
                  <a:pt x="49" y="0"/>
                </a:lnTo>
                <a:lnTo>
                  <a:pt x="43" y="0"/>
                </a:lnTo>
                <a:lnTo>
                  <a:pt x="37" y="0"/>
                </a:lnTo>
                <a:lnTo>
                  <a:pt x="32" y="0"/>
                </a:lnTo>
                <a:lnTo>
                  <a:pt x="27" y="0"/>
                </a:lnTo>
                <a:lnTo>
                  <a:pt x="22" y="0"/>
                </a:lnTo>
                <a:lnTo>
                  <a:pt x="16" y="0"/>
                </a:lnTo>
                <a:lnTo>
                  <a:pt x="11" y="0"/>
                </a:lnTo>
                <a:lnTo>
                  <a:pt x="5" y="0"/>
                </a:lnTo>
                <a:lnTo>
                  <a:pt x="9" y="10"/>
                </a:lnTo>
                <a:lnTo>
                  <a:pt x="1" y="5"/>
                </a:lnTo>
                <a:lnTo>
                  <a:pt x="0" y="16"/>
                </a:lnTo>
                <a:lnTo>
                  <a:pt x="5" y="16"/>
                </a:lnTo>
                <a:lnTo>
                  <a:pt x="1"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8" name="Freeform 730"/>
          <p:cNvSpPr>
            <a:spLocks/>
          </p:cNvSpPr>
          <p:nvPr/>
        </p:nvSpPr>
        <p:spPr bwMode="auto">
          <a:xfrm>
            <a:off x="3114675" y="3741738"/>
            <a:ext cx="25400" cy="46037"/>
          </a:xfrm>
          <a:custGeom>
            <a:avLst/>
            <a:gdLst/>
            <a:ahLst/>
            <a:cxnLst>
              <a:cxn ang="0">
                <a:pos x="8" y="0"/>
              </a:cxn>
              <a:cxn ang="0">
                <a:pos x="6" y="3"/>
              </a:cxn>
              <a:cxn ang="0">
                <a:pos x="6" y="6"/>
              </a:cxn>
              <a:cxn ang="0">
                <a:pos x="5" y="9"/>
              </a:cxn>
              <a:cxn ang="0">
                <a:pos x="3" y="12"/>
              </a:cxn>
              <a:cxn ang="0">
                <a:pos x="3" y="16"/>
              </a:cxn>
              <a:cxn ang="0">
                <a:pos x="2" y="19"/>
              </a:cxn>
              <a:cxn ang="0">
                <a:pos x="0" y="23"/>
              </a:cxn>
              <a:cxn ang="0">
                <a:pos x="0" y="26"/>
              </a:cxn>
              <a:cxn ang="0">
                <a:pos x="7" y="29"/>
              </a:cxn>
              <a:cxn ang="0">
                <a:pos x="8" y="25"/>
              </a:cxn>
              <a:cxn ang="0">
                <a:pos x="9" y="22"/>
              </a:cxn>
              <a:cxn ang="0">
                <a:pos x="10" y="19"/>
              </a:cxn>
              <a:cxn ang="0">
                <a:pos x="11" y="15"/>
              </a:cxn>
              <a:cxn ang="0">
                <a:pos x="12" y="12"/>
              </a:cxn>
              <a:cxn ang="0">
                <a:pos x="13" y="8"/>
              </a:cxn>
              <a:cxn ang="0">
                <a:pos x="14" y="5"/>
              </a:cxn>
              <a:cxn ang="0">
                <a:pos x="16" y="2"/>
              </a:cxn>
              <a:cxn ang="0">
                <a:pos x="8" y="0"/>
              </a:cxn>
            </a:cxnLst>
            <a:rect l="0" t="0" r="r" b="b"/>
            <a:pathLst>
              <a:path w="17" h="30">
                <a:moveTo>
                  <a:pt x="8" y="0"/>
                </a:moveTo>
                <a:lnTo>
                  <a:pt x="6" y="3"/>
                </a:lnTo>
                <a:lnTo>
                  <a:pt x="6" y="6"/>
                </a:lnTo>
                <a:lnTo>
                  <a:pt x="5" y="9"/>
                </a:lnTo>
                <a:lnTo>
                  <a:pt x="3" y="12"/>
                </a:lnTo>
                <a:lnTo>
                  <a:pt x="3" y="16"/>
                </a:lnTo>
                <a:lnTo>
                  <a:pt x="2" y="19"/>
                </a:lnTo>
                <a:lnTo>
                  <a:pt x="0" y="23"/>
                </a:lnTo>
                <a:lnTo>
                  <a:pt x="0" y="26"/>
                </a:lnTo>
                <a:lnTo>
                  <a:pt x="7" y="29"/>
                </a:lnTo>
                <a:lnTo>
                  <a:pt x="8" y="25"/>
                </a:lnTo>
                <a:lnTo>
                  <a:pt x="9" y="22"/>
                </a:lnTo>
                <a:lnTo>
                  <a:pt x="10" y="19"/>
                </a:lnTo>
                <a:lnTo>
                  <a:pt x="11" y="15"/>
                </a:lnTo>
                <a:lnTo>
                  <a:pt x="12" y="12"/>
                </a:lnTo>
                <a:lnTo>
                  <a:pt x="13" y="8"/>
                </a:lnTo>
                <a:lnTo>
                  <a:pt x="14" y="5"/>
                </a:lnTo>
                <a:lnTo>
                  <a:pt x="16" y="2"/>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19" name="Freeform 731"/>
          <p:cNvSpPr>
            <a:spLocks/>
          </p:cNvSpPr>
          <p:nvPr/>
        </p:nvSpPr>
        <p:spPr bwMode="auto">
          <a:xfrm>
            <a:off x="3125788" y="3695700"/>
            <a:ext cx="25400" cy="50800"/>
          </a:xfrm>
          <a:custGeom>
            <a:avLst/>
            <a:gdLst/>
            <a:ahLst/>
            <a:cxnLst>
              <a:cxn ang="0">
                <a:pos x="12" y="0"/>
              </a:cxn>
              <a:cxn ang="0">
                <a:pos x="8" y="2"/>
              </a:cxn>
              <a:cxn ang="0">
                <a:pos x="7" y="6"/>
              </a:cxn>
              <a:cxn ang="0">
                <a:pos x="6" y="9"/>
              </a:cxn>
              <a:cxn ang="0">
                <a:pos x="4" y="13"/>
              </a:cxn>
              <a:cxn ang="0">
                <a:pos x="4" y="16"/>
              </a:cxn>
              <a:cxn ang="0">
                <a:pos x="3" y="20"/>
              </a:cxn>
              <a:cxn ang="0">
                <a:pos x="1" y="23"/>
              </a:cxn>
              <a:cxn ang="0">
                <a:pos x="0" y="27"/>
              </a:cxn>
              <a:cxn ang="0">
                <a:pos x="0" y="30"/>
              </a:cxn>
              <a:cxn ang="0">
                <a:pos x="8" y="33"/>
              </a:cxn>
              <a:cxn ang="0">
                <a:pos x="8" y="29"/>
              </a:cxn>
              <a:cxn ang="0">
                <a:pos x="9" y="25"/>
              </a:cxn>
              <a:cxn ang="0">
                <a:pos x="11" y="22"/>
              </a:cxn>
              <a:cxn ang="0">
                <a:pos x="12" y="18"/>
              </a:cxn>
              <a:cxn ang="0">
                <a:pos x="12" y="15"/>
              </a:cxn>
              <a:cxn ang="0">
                <a:pos x="14" y="11"/>
              </a:cxn>
              <a:cxn ang="0">
                <a:pos x="15" y="8"/>
              </a:cxn>
              <a:cxn ang="0">
                <a:pos x="16" y="4"/>
              </a:cxn>
              <a:cxn ang="0">
                <a:pos x="12" y="7"/>
              </a:cxn>
              <a:cxn ang="0">
                <a:pos x="12" y="0"/>
              </a:cxn>
              <a:cxn ang="0">
                <a:pos x="8" y="0"/>
              </a:cxn>
              <a:cxn ang="0">
                <a:pos x="8" y="2"/>
              </a:cxn>
              <a:cxn ang="0">
                <a:pos x="12" y="0"/>
              </a:cxn>
            </a:cxnLst>
            <a:rect l="0" t="0" r="r" b="b"/>
            <a:pathLst>
              <a:path w="17" h="34">
                <a:moveTo>
                  <a:pt x="12" y="0"/>
                </a:moveTo>
                <a:lnTo>
                  <a:pt x="8" y="2"/>
                </a:lnTo>
                <a:lnTo>
                  <a:pt x="7" y="6"/>
                </a:lnTo>
                <a:lnTo>
                  <a:pt x="6" y="9"/>
                </a:lnTo>
                <a:lnTo>
                  <a:pt x="4" y="13"/>
                </a:lnTo>
                <a:lnTo>
                  <a:pt x="4" y="16"/>
                </a:lnTo>
                <a:lnTo>
                  <a:pt x="3" y="20"/>
                </a:lnTo>
                <a:lnTo>
                  <a:pt x="1" y="23"/>
                </a:lnTo>
                <a:lnTo>
                  <a:pt x="0" y="27"/>
                </a:lnTo>
                <a:lnTo>
                  <a:pt x="0" y="30"/>
                </a:lnTo>
                <a:lnTo>
                  <a:pt x="8" y="33"/>
                </a:lnTo>
                <a:lnTo>
                  <a:pt x="8" y="29"/>
                </a:lnTo>
                <a:lnTo>
                  <a:pt x="9" y="25"/>
                </a:lnTo>
                <a:lnTo>
                  <a:pt x="11" y="22"/>
                </a:lnTo>
                <a:lnTo>
                  <a:pt x="12" y="18"/>
                </a:lnTo>
                <a:lnTo>
                  <a:pt x="12" y="15"/>
                </a:lnTo>
                <a:lnTo>
                  <a:pt x="14" y="11"/>
                </a:lnTo>
                <a:lnTo>
                  <a:pt x="15" y="8"/>
                </a:lnTo>
                <a:lnTo>
                  <a:pt x="16" y="4"/>
                </a:lnTo>
                <a:lnTo>
                  <a:pt x="12" y="7"/>
                </a:lnTo>
                <a:lnTo>
                  <a:pt x="12" y="0"/>
                </a:lnTo>
                <a:lnTo>
                  <a:pt x="8" y="0"/>
                </a:lnTo>
                <a:lnTo>
                  <a:pt x="8" y="2"/>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0" name="Line 732"/>
          <p:cNvSpPr>
            <a:spLocks noChangeShapeType="1"/>
          </p:cNvSpPr>
          <p:nvPr/>
        </p:nvSpPr>
        <p:spPr bwMode="auto">
          <a:xfrm flipH="1">
            <a:off x="3168650" y="3700463"/>
            <a:ext cx="6350"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1" name="Line 733"/>
          <p:cNvSpPr>
            <a:spLocks noChangeShapeType="1"/>
          </p:cNvSpPr>
          <p:nvPr/>
        </p:nvSpPr>
        <p:spPr bwMode="auto">
          <a:xfrm>
            <a:off x="3190875" y="3700463"/>
            <a:ext cx="7938"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2" name="Line 734"/>
          <p:cNvSpPr>
            <a:spLocks noChangeShapeType="1"/>
          </p:cNvSpPr>
          <p:nvPr/>
        </p:nvSpPr>
        <p:spPr bwMode="auto">
          <a:xfrm flipH="1">
            <a:off x="3148013" y="3703638"/>
            <a:ext cx="17462"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3" name="Line 735"/>
          <p:cNvSpPr>
            <a:spLocks noChangeShapeType="1"/>
          </p:cNvSpPr>
          <p:nvPr/>
        </p:nvSpPr>
        <p:spPr bwMode="auto">
          <a:xfrm>
            <a:off x="3200400" y="3703638"/>
            <a:ext cx="17463"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4" name="Line 736"/>
          <p:cNvSpPr>
            <a:spLocks noChangeShapeType="1"/>
          </p:cNvSpPr>
          <p:nvPr/>
        </p:nvSpPr>
        <p:spPr bwMode="auto">
          <a:xfrm flipH="1">
            <a:off x="3130550" y="3703638"/>
            <a:ext cx="22225"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5" name="Line 737"/>
          <p:cNvSpPr>
            <a:spLocks noChangeShapeType="1"/>
          </p:cNvSpPr>
          <p:nvPr/>
        </p:nvSpPr>
        <p:spPr bwMode="auto">
          <a:xfrm>
            <a:off x="3214688" y="3702050"/>
            <a:ext cx="20637" cy="80963"/>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6" name="Freeform 738"/>
          <p:cNvSpPr>
            <a:spLocks/>
          </p:cNvSpPr>
          <p:nvPr/>
        </p:nvSpPr>
        <p:spPr bwMode="auto">
          <a:xfrm>
            <a:off x="1841500" y="3698875"/>
            <a:ext cx="131763" cy="84138"/>
          </a:xfrm>
          <a:custGeom>
            <a:avLst/>
            <a:gdLst/>
            <a:ahLst/>
            <a:cxnLst>
              <a:cxn ang="0">
                <a:pos x="19" y="0"/>
              </a:cxn>
              <a:cxn ang="0">
                <a:pos x="26" y="0"/>
              </a:cxn>
              <a:cxn ang="0">
                <a:pos x="32" y="0"/>
              </a:cxn>
              <a:cxn ang="0">
                <a:pos x="39" y="0"/>
              </a:cxn>
              <a:cxn ang="0">
                <a:pos x="46" y="0"/>
              </a:cxn>
              <a:cxn ang="0">
                <a:pos x="51" y="0"/>
              </a:cxn>
              <a:cxn ang="0">
                <a:pos x="58" y="0"/>
              </a:cxn>
              <a:cxn ang="0">
                <a:pos x="65" y="0"/>
              </a:cxn>
              <a:cxn ang="0">
                <a:pos x="69" y="3"/>
              </a:cxn>
              <a:cxn ang="0">
                <a:pos x="71" y="10"/>
              </a:cxn>
              <a:cxn ang="0">
                <a:pos x="74" y="17"/>
              </a:cxn>
              <a:cxn ang="0">
                <a:pos x="76" y="24"/>
              </a:cxn>
              <a:cxn ang="0">
                <a:pos x="78" y="30"/>
              </a:cxn>
              <a:cxn ang="0">
                <a:pos x="80" y="37"/>
              </a:cxn>
              <a:cxn ang="0">
                <a:pos x="83" y="44"/>
              </a:cxn>
              <a:cxn ang="0">
                <a:pos x="85" y="51"/>
              </a:cxn>
              <a:cxn ang="0">
                <a:pos x="81" y="55"/>
              </a:cxn>
              <a:cxn ang="0">
                <a:pos x="70" y="55"/>
              </a:cxn>
              <a:cxn ang="0">
                <a:pos x="59" y="55"/>
              </a:cxn>
              <a:cxn ang="0">
                <a:pos x="48" y="55"/>
              </a:cxn>
              <a:cxn ang="0">
                <a:pos x="38" y="55"/>
              </a:cxn>
              <a:cxn ang="0">
                <a:pos x="27" y="55"/>
              </a:cxn>
              <a:cxn ang="0">
                <a:pos x="16" y="55"/>
              </a:cxn>
              <a:cxn ang="0">
                <a:pos x="5" y="55"/>
              </a:cxn>
              <a:cxn ang="0">
                <a:pos x="0" y="51"/>
              </a:cxn>
              <a:cxn ang="0">
                <a:pos x="3" y="44"/>
              </a:cxn>
              <a:cxn ang="0">
                <a:pos x="5" y="37"/>
              </a:cxn>
              <a:cxn ang="0">
                <a:pos x="7" y="30"/>
              </a:cxn>
              <a:cxn ang="0">
                <a:pos x="9" y="24"/>
              </a:cxn>
              <a:cxn ang="0">
                <a:pos x="11" y="17"/>
              </a:cxn>
              <a:cxn ang="0">
                <a:pos x="13" y="10"/>
              </a:cxn>
              <a:cxn ang="0">
                <a:pos x="15" y="3"/>
              </a:cxn>
            </a:cxnLst>
            <a:rect l="0" t="0" r="r" b="b"/>
            <a:pathLst>
              <a:path w="88" h="56">
                <a:moveTo>
                  <a:pt x="16" y="0"/>
                </a:moveTo>
                <a:lnTo>
                  <a:pt x="19" y="0"/>
                </a:lnTo>
                <a:lnTo>
                  <a:pt x="23" y="0"/>
                </a:lnTo>
                <a:lnTo>
                  <a:pt x="26" y="0"/>
                </a:lnTo>
                <a:lnTo>
                  <a:pt x="29" y="0"/>
                </a:lnTo>
                <a:lnTo>
                  <a:pt x="32" y="0"/>
                </a:lnTo>
                <a:lnTo>
                  <a:pt x="36" y="0"/>
                </a:lnTo>
                <a:lnTo>
                  <a:pt x="39" y="0"/>
                </a:lnTo>
                <a:lnTo>
                  <a:pt x="43" y="0"/>
                </a:lnTo>
                <a:lnTo>
                  <a:pt x="46" y="0"/>
                </a:lnTo>
                <a:lnTo>
                  <a:pt x="48" y="0"/>
                </a:lnTo>
                <a:lnTo>
                  <a:pt x="51" y="0"/>
                </a:lnTo>
                <a:lnTo>
                  <a:pt x="55" y="0"/>
                </a:lnTo>
                <a:lnTo>
                  <a:pt x="58" y="0"/>
                </a:lnTo>
                <a:lnTo>
                  <a:pt x="62" y="0"/>
                </a:lnTo>
                <a:lnTo>
                  <a:pt x="65" y="0"/>
                </a:lnTo>
                <a:lnTo>
                  <a:pt x="68" y="0"/>
                </a:lnTo>
                <a:lnTo>
                  <a:pt x="69" y="3"/>
                </a:lnTo>
                <a:lnTo>
                  <a:pt x="71" y="6"/>
                </a:lnTo>
                <a:lnTo>
                  <a:pt x="71" y="10"/>
                </a:lnTo>
                <a:lnTo>
                  <a:pt x="73" y="13"/>
                </a:lnTo>
                <a:lnTo>
                  <a:pt x="74" y="17"/>
                </a:lnTo>
                <a:lnTo>
                  <a:pt x="75" y="20"/>
                </a:lnTo>
                <a:lnTo>
                  <a:pt x="76" y="24"/>
                </a:lnTo>
                <a:lnTo>
                  <a:pt x="77" y="27"/>
                </a:lnTo>
                <a:lnTo>
                  <a:pt x="78" y="30"/>
                </a:lnTo>
                <a:lnTo>
                  <a:pt x="79" y="34"/>
                </a:lnTo>
                <a:lnTo>
                  <a:pt x="80" y="37"/>
                </a:lnTo>
                <a:lnTo>
                  <a:pt x="82" y="41"/>
                </a:lnTo>
                <a:lnTo>
                  <a:pt x="83" y="44"/>
                </a:lnTo>
                <a:lnTo>
                  <a:pt x="84" y="48"/>
                </a:lnTo>
                <a:lnTo>
                  <a:pt x="85" y="51"/>
                </a:lnTo>
                <a:lnTo>
                  <a:pt x="87" y="55"/>
                </a:lnTo>
                <a:lnTo>
                  <a:pt x="81" y="55"/>
                </a:lnTo>
                <a:lnTo>
                  <a:pt x="75" y="55"/>
                </a:lnTo>
                <a:lnTo>
                  <a:pt x="70" y="55"/>
                </a:lnTo>
                <a:lnTo>
                  <a:pt x="65" y="55"/>
                </a:lnTo>
                <a:lnTo>
                  <a:pt x="59" y="55"/>
                </a:lnTo>
                <a:lnTo>
                  <a:pt x="54" y="55"/>
                </a:lnTo>
                <a:lnTo>
                  <a:pt x="48" y="55"/>
                </a:lnTo>
                <a:lnTo>
                  <a:pt x="43" y="55"/>
                </a:lnTo>
                <a:lnTo>
                  <a:pt x="38" y="55"/>
                </a:lnTo>
                <a:lnTo>
                  <a:pt x="32" y="55"/>
                </a:lnTo>
                <a:lnTo>
                  <a:pt x="27" y="55"/>
                </a:lnTo>
                <a:lnTo>
                  <a:pt x="21" y="55"/>
                </a:lnTo>
                <a:lnTo>
                  <a:pt x="16" y="55"/>
                </a:lnTo>
                <a:lnTo>
                  <a:pt x="11" y="55"/>
                </a:lnTo>
                <a:lnTo>
                  <a:pt x="5" y="55"/>
                </a:lnTo>
                <a:lnTo>
                  <a:pt x="0" y="55"/>
                </a:lnTo>
                <a:lnTo>
                  <a:pt x="0" y="51"/>
                </a:lnTo>
                <a:lnTo>
                  <a:pt x="2" y="48"/>
                </a:lnTo>
                <a:lnTo>
                  <a:pt x="3" y="44"/>
                </a:lnTo>
                <a:lnTo>
                  <a:pt x="3" y="41"/>
                </a:lnTo>
                <a:lnTo>
                  <a:pt x="5" y="37"/>
                </a:lnTo>
                <a:lnTo>
                  <a:pt x="6" y="34"/>
                </a:lnTo>
                <a:lnTo>
                  <a:pt x="7" y="30"/>
                </a:lnTo>
                <a:lnTo>
                  <a:pt x="8" y="27"/>
                </a:lnTo>
                <a:lnTo>
                  <a:pt x="9" y="24"/>
                </a:lnTo>
                <a:lnTo>
                  <a:pt x="10" y="20"/>
                </a:lnTo>
                <a:lnTo>
                  <a:pt x="11" y="17"/>
                </a:lnTo>
                <a:lnTo>
                  <a:pt x="12" y="13"/>
                </a:lnTo>
                <a:lnTo>
                  <a:pt x="13" y="10"/>
                </a:lnTo>
                <a:lnTo>
                  <a:pt x="15" y="6"/>
                </a:lnTo>
                <a:lnTo>
                  <a:pt x="15" y="3"/>
                </a:lnTo>
                <a:lnTo>
                  <a:pt x="16"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7" name="Freeform 739"/>
          <p:cNvSpPr>
            <a:spLocks/>
          </p:cNvSpPr>
          <p:nvPr/>
        </p:nvSpPr>
        <p:spPr bwMode="auto">
          <a:xfrm>
            <a:off x="1866900" y="3692525"/>
            <a:ext cx="41275" cy="25400"/>
          </a:xfrm>
          <a:custGeom>
            <a:avLst/>
            <a:gdLst/>
            <a:ahLst/>
            <a:cxnLst>
              <a:cxn ang="0">
                <a:pos x="26" y="0"/>
              </a:cxn>
              <a:cxn ang="0">
                <a:pos x="22" y="0"/>
              </a:cxn>
              <a:cxn ang="0">
                <a:pos x="19" y="0"/>
              </a:cxn>
              <a:cxn ang="0">
                <a:pos x="16" y="0"/>
              </a:cxn>
              <a:cxn ang="0">
                <a:pos x="13" y="0"/>
              </a:cxn>
              <a:cxn ang="0">
                <a:pos x="9" y="0"/>
              </a:cxn>
              <a:cxn ang="0">
                <a:pos x="6" y="0"/>
              </a:cxn>
              <a:cxn ang="0">
                <a:pos x="3" y="0"/>
              </a:cxn>
              <a:cxn ang="0">
                <a:pos x="0" y="0"/>
              </a:cxn>
              <a:cxn ang="0">
                <a:pos x="0" y="14"/>
              </a:cxn>
              <a:cxn ang="0">
                <a:pos x="3" y="14"/>
              </a:cxn>
              <a:cxn ang="0">
                <a:pos x="6" y="14"/>
              </a:cxn>
              <a:cxn ang="0">
                <a:pos x="9" y="14"/>
              </a:cxn>
              <a:cxn ang="0">
                <a:pos x="12" y="14"/>
              </a:cxn>
              <a:cxn ang="0">
                <a:pos x="15" y="16"/>
              </a:cxn>
              <a:cxn ang="0">
                <a:pos x="19" y="16"/>
              </a:cxn>
              <a:cxn ang="0">
                <a:pos x="22" y="16"/>
              </a:cxn>
              <a:cxn ang="0">
                <a:pos x="26" y="16"/>
              </a:cxn>
              <a:cxn ang="0">
                <a:pos x="26" y="0"/>
              </a:cxn>
            </a:cxnLst>
            <a:rect l="0" t="0" r="r" b="b"/>
            <a:pathLst>
              <a:path w="27" h="17">
                <a:moveTo>
                  <a:pt x="26" y="0"/>
                </a:moveTo>
                <a:lnTo>
                  <a:pt x="22" y="0"/>
                </a:lnTo>
                <a:lnTo>
                  <a:pt x="19" y="0"/>
                </a:lnTo>
                <a:lnTo>
                  <a:pt x="16" y="0"/>
                </a:lnTo>
                <a:lnTo>
                  <a:pt x="13" y="0"/>
                </a:lnTo>
                <a:lnTo>
                  <a:pt x="9" y="0"/>
                </a:lnTo>
                <a:lnTo>
                  <a:pt x="6" y="0"/>
                </a:lnTo>
                <a:lnTo>
                  <a:pt x="3" y="0"/>
                </a:lnTo>
                <a:lnTo>
                  <a:pt x="0" y="0"/>
                </a:lnTo>
                <a:lnTo>
                  <a:pt x="0" y="14"/>
                </a:lnTo>
                <a:lnTo>
                  <a:pt x="3" y="14"/>
                </a:lnTo>
                <a:lnTo>
                  <a:pt x="6" y="14"/>
                </a:lnTo>
                <a:lnTo>
                  <a:pt x="9" y="14"/>
                </a:lnTo>
                <a:lnTo>
                  <a:pt x="12" y="14"/>
                </a:lnTo>
                <a:lnTo>
                  <a:pt x="15" y="16"/>
                </a:lnTo>
                <a:lnTo>
                  <a:pt x="19" y="16"/>
                </a:lnTo>
                <a:lnTo>
                  <a:pt x="22" y="16"/>
                </a:lnTo>
                <a:lnTo>
                  <a:pt x="26" y="16"/>
                </a:lnTo>
                <a:lnTo>
                  <a:pt x="2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8" name="Freeform 740"/>
          <p:cNvSpPr>
            <a:spLocks/>
          </p:cNvSpPr>
          <p:nvPr/>
        </p:nvSpPr>
        <p:spPr bwMode="auto">
          <a:xfrm>
            <a:off x="1906588" y="3692525"/>
            <a:ext cx="44450" cy="25400"/>
          </a:xfrm>
          <a:custGeom>
            <a:avLst/>
            <a:gdLst/>
            <a:ahLst/>
            <a:cxnLst>
              <a:cxn ang="0">
                <a:pos x="29" y="5"/>
              </a:cxn>
              <a:cxn ang="0">
                <a:pos x="25" y="1"/>
              </a:cxn>
              <a:cxn ang="0">
                <a:pos x="21" y="1"/>
              </a:cxn>
              <a:cxn ang="0">
                <a:pos x="18" y="0"/>
              </a:cxn>
              <a:cxn ang="0">
                <a:pos x="14" y="0"/>
              </a:cxn>
              <a:cxn ang="0">
                <a:pos x="11" y="0"/>
              </a:cxn>
              <a:cxn ang="0">
                <a:pos x="8" y="0"/>
              </a:cxn>
              <a:cxn ang="0">
                <a:pos x="5" y="0"/>
              </a:cxn>
              <a:cxn ang="0">
                <a:pos x="3" y="0"/>
              </a:cxn>
              <a:cxn ang="0">
                <a:pos x="0" y="0"/>
              </a:cxn>
              <a:cxn ang="0">
                <a:pos x="0" y="16"/>
              </a:cxn>
              <a:cxn ang="0">
                <a:pos x="3" y="16"/>
              </a:cxn>
              <a:cxn ang="0">
                <a:pos x="5" y="16"/>
              </a:cxn>
              <a:cxn ang="0">
                <a:pos x="8" y="16"/>
              </a:cxn>
              <a:cxn ang="0">
                <a:pos x="11" y="16"/>
              </a:cxn>
              <a:cxn ang="0">
                <a:pos x="14" y="16"/>
              </a:cxn>
              <a:cxn ang="0">
                <a:pos x="18" y="16"/>
              </a:cxn>
              <a:cxn ang="0">
                <a:pos x="21" y="16"/>
              </a:cxn>
              <a:cxn ang="0">
                <a:pos x="25" y="16"/>
              </a:cxn>
              <a:cxn ang="0">
                <a:pos x="21" y="10"/>
              </a:cxn>
              <a:cxn ang="0">
                <a:pos x="29" y="5"/>
              </a:cxn>
              <a:cxn ang="0">
                <a:pos x="28" y="1"/>
              </a:cxn>
              <a:cxn ang="0">
                <a:pos x="25" y="1"/>
              </a:cxn>
              <a:cxn ang="0">
                <a:pos x="29" y="5"/>
              </a:cxn>
            </a:cxnLst>
            <a:rect l="0" t="0" r="r" b="b"/>
            <a:pathLst>
              <a:path w="30" h="17">
                <a:moveTo>
                  <a:pt x="29" y="5"/>
                </a:moveTo>
                <a:lnTo>
                  <a:pt x="25" y="1"/>
                </a:lnTo>
                <a:lnTo>
                  <a:pt x="21" y="1"/>
                </a:lnTo>
                <a:lnTo>
                  <a:pt x="18" y="0"/>
                </a:lnTo>
                <a:lnTo>
                  <a:pt x="14" y="0"/>
                </a:lnTo>
                <a:lnTo>
                  <a:pt x="11" y="0"/>
                </a:lnTo>
                <a:lnTo>
                  <a:pt x="8" y="0"/>
                </a:lnTo>
                <a:lnTo>
                  <a:pt x="5" y="0"/>
                </a:lnTo>
                <a:lnTo>
                  <a:pt x="3" y="0"/>
                </a:lnTo>
                <a:lnTo>
                  <a:pt x="0" y="0"/>
                </a:lnTo>
                <a:lnTo>
                  <a:pt x="0" y="16"/>
                </a:lnTo>
                <a:lnTo>
                  <a:pt x="3" y="16"/>
                </a:lnTo>
                <a:lnTo>
                  <a:pt x="5" y="16"/>
                </a:lnTo>
                <a:lnTo>
                  <a:pt x="8" y="16"/>
                </a:lnTo>
                <a:lnTo>
                  <a:pt x="11" y="16"/>
                </a:lnTo>
                <a:lnTo>
                  <a:pt x="14" y="16"/>
                </a:lnTo>
                <a:lnTo>
                  <a:pt x="18" y="16"/>
                </a:lnTo>
                <a:lnTo>
                  <a:pt x="21" y="16"/>
                </a:lnTo>
                <a:lnTo>
                  <a:pt x="25" y="16"/>
                </a:lnTo>
                <a:lnTo>
                  <a:pt x="21" y="10"/>
                </a:lnTo>
                <a:lnTo>
                  <a:pt x="29" y="5"/>
                </a:lnTo>
                <a:lnTo>
                  <a:pt x="28" y="1"/>
                </a:lnTo>
                <a:lnTo>
                  <a:pt x="25" y="1"/>
                </a:lnTo>
                <a:lnTo>
                  <a:pt x="29"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29" name="Freeform 741"/>
          <p:cNvSpPr>
            <a:spLocks/>
          </p:cNvSpPr>
          <p:nvPr/>
        </p:nvSpPr>
        <p:spPr bwMode="auto">
          <a:xfrm>
            <a:off x="1936750" y="3697288"/>
            <a:ext cx="26988" cy="46037"/>
          </a:xfrm>
          <a:custGeom>
            <a:avLst/>
            <a:gdLst/>
            <a:ahLst/>
            <a:cxnLst>
              <a:cxn ang="0">
                <a:pos x="17" y="27"/>
              </a:cxn>
              <a:cxn ang="0">
                <a:pos x="15" y="24"/>
              </a:cxn>
              <a:cxn ang="0">
                <a:pos x="14" y="21"/>
              </a:cxn>
              <a:cxn ang="0">
                <a:pos x="13" y="17"/>
              </a:cxn>
              <a:cxn ang="0">
                <a:pos x="12" y="14"/>
              </a:cxn>
              <a:cxn ang="0">
                <a:pos x="11" y="10"/>
              </a:cxn>
              <a:cxn ang="0">
                <a:pos x="10" y="7"/>
              </a:cxn>
              <a:cxn ang="0">
                <a:pos x="8" y="3"/>
              </a:cxn>
              <a:cxn ang="0">
                <a:pos x="8" y="0"/>
              </a:cxn>
              <a:cxn ang="0">
                <a:pos x="0" y="2"/>
              </a:cxn>
              <a:cxn ang="0">
                <a:pos x="0" y="6"/>
              </a:cxn>
              <a:cxn ang="0">
                <a:pos x="2" y="9"/>
              </a:cxn>
              <a:cxn ang="0">
                <a:pos x="3" y="12"/>
              </a:cxn>
              <a:cxn ang="0">
                <a:pos x="4" y="16"/>
              </a:cxn>
              <a:cxn ang="0">
                <a:pos x="5" y="19"/>
              </a:cxn>
              <a:cxn ang="0">
                <a:pos x="7" y="23"/>
              </a:cxn>
              <a:cxn ang="0">
                <a:pos x="8" y="26"/>
              </a:cxn>
              <a:cxn ang="0">
                <a:pos x="8" y="30"/>
              </a:cxn>
              <a:cxn ang="0">
                <a:pos x="17" y="27"/>
              </a:cxn>
            </a:cxnLst>
            <a:rect l="0" t="0" r="r" b="b"/>
            <a:pathLst>
              <a:path w="18" h="31">
                <a:moveTo>
                  <a:pt x="17" y="27"/>
                </a:moveTo>
                <a:lnTo>
                  <a:pt x="15" y="24"/>
                </a:lnTo>
                <a:lnTo>
                  <a:pt x="14" y="21"/>
                </a:lnTo>
                <a:lnTo>
                  <a:pt x="13" y="17"/>
                </a:lnTo>
                <a:lnTo>
                  <a:pt x="12" y="14"/>
                </a:lnTo>
                <a:lnTo>
                  <a:pt x="11" y="10"/>
                </a:lnTo>
                <a:lnTo>
                  <a:pt x="10" y="7"/>
                </a:lnTo>
                <a:lnTo>
                  <a:pt x="8" y="3"/>
                </a:lnTo>
                <a:lnTo>
                  <a:pt x="8" y="0"/>
                </a:lnTo>
                <a:lnTo>
                  <a:pt x="0" y="2"/>
                </a:lnTo>
                <a:lnTo>
                  <a:pt x="0" y="6"/>
                </a:lnTo>
                <a:lnTo>
                  <a:pt x="2" y="9"/>
                </a:lnTo>
                <a:lnTo>
                  <a:pt x="3" y="12"/>
                </a:lnTo>
                <a:lnTo>
                  <a:pt x="4" y="16"/>
                </a:lnTo>
                <a:lnTo>
                  <a:pt x="5" y="19"/>
                </a:lnTo>
                <a:lnTo>
                  <a:pt x="7" y="23"/>
                </a:lnTo>
                <a:lnTo>
                  <a:pt x="8" y="26"/>
                </a:lnTo>
                <a:lnTo>
                  <a:pt x="8" y="30"/>
                </a:lnTo>
                <a:lnTo>
                  <a:pt x="17" y="2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0" name="Freeform 742"/>
          <p:cNvSpPr>
            <a:spLocks/>
          </p:cNvSpPr>
          <p:nvPr/>
        </p:nvSpPr>
        <p:spPr bwMode="auto">
          <a:xfrm>
            <a:off x="1951038" y="3738563"/>
            <a:ext cx="30162" cy="50800"/>
          </a:xfrm>
          <a:custGeom>
            <a:avLst/>
            <a:gdLst/>
            <a:ahLst/>
            <a:cxnLst>
              <a:cxn ang="0">
                <a:pos x="13" y="33"/>
              </a:cxn>
              <a:cxn ang="0">
                <a:pos x="17" y="27"/>
              </a:cxn>
              <a:cxn ang="0">
                <a:pos x="15" y="24"/>
              </a:cxn>
              <a:cxn ang="0">
                <a:pos x="15" y="20"/>
              </a:cxn>
              <a:cxn ang="0">
                <a:pos x="13" y="17"/>
              </a:cxn>
              <a:cxn ang="0">
                <a:pos x="12" y="13"/>
              </a:cxn>
              <a:cxn ang="0">
                <a:pos x="11" y="10"/>
              </a:cxn>
              <a:cxn ang="0">
                <a:pos x="10" y="7"/>
              </a:cxn>
              <a:cxn ang="0">
                <a:pos x="8" y="3"/>
              </a:cxn>
              <a:cxn ang="0">
                <a:pos x="7" y="0"/>
              </a:cxn>
              <a:cxn ang="0">
                <a:pos x="0" y="2"/>
              </a:cxn>
              <a:cxn ang="0">
                <a:pos x="1" y="5"/>
              </a:cxn>
              <a:cxn ang="0">
                <a:pos x="2" y="9"/>
              </a:cxn>
              <a:cxn ang="0">
                <a:pos x="3" y="12"/>
              </a:cxn>
              <a:cxn ang="0">
                <a:pos x="4" y="15"/>
              </a:cxn>
              <a:cxn ang="0">
                <a:pos x="5" y="19"/>
              </a:cxn>
              <a:cxn ang="0">
                <a:pos x="7" y="22"/>
              </a:cxn>
              <a:cxn ang="0">
                <a:pos x="7" y="26"/>
              </a:cxn>
              <a:cxn ang="0">
                <a:pos x="9" y="29"/>
              </a:cxn>
              <a:cxn ang="0">
                <a:pos x="13" y="24"/>
              </a:cxn>
              <a:cxn ang="0">
                <a:pos x="13" y="33"/>
              </a:cxn>
              <a:cxn ang="0">
                <a:pos x="19" y="33"/>
              </a:cxn>
              <a:cxn ang="0">
                <a:pos x="17" y="27"/>
              </a:cxn>
              <a:cxn ang="0">
                <a:pos x="13" y="33"/>
              </a:cxn>
            </a:cxnLst>
            <a:rect l="0" t="0" r="r" b="b"/>
            <a:pathLst>
              <a:path w="20" h="34">
                <a:moveTo>
                  <a:pt x="13" y="33"/>
                </a:moveTo>
                <a:lnTo>
                  <a:pt x="17" y="27"/>
                </a:lnTo>
                <a:lnTo>
                  <a:pt x="15" y="24"/>
                </a:lnTo>
                <a:lnTo>
                  <a:pt x="15" y="20"/>
                </a:lnTo>
                <a:lnTo>
                  <a:pt x="13" y="17"/>
                </a:lnTo>
                <a:lnTo>
                  <a:pt x="12" y="13"/>
                </a:lnTo>
                <a:lnTo>
                  <a:pt x="11" y="10"/>
                </a:lnTo>
                <a:lnTo>
                  <a:pt x="10" y="7"/>
                </a:lnTo>
                <a:lnTo>
                  <a:pt x="8" y="3"/>
                </a:lnTo>
                <a:lnTo>
                  <a:pt x="7" y="0"/>
                </a:lnTo>
                <a:lnTo>
                  <a:pt x="0" y="2"/>
                </a:lnTo>
                <a:lnTo>
                  <a:pt x="1" y="5"/>
                </a:lnTo>
                <a:lnTo>
                  <a:pt x="2" y="9"/>
                </a:lnTo>
                <a:lnTo>
                  <a:pt x="3" y="12"/>
                </a:lnTo>
                <a:lnTo>
                  <a:pt x="4" y="15"/>
                </a:lnTo>
                <a:lnTo>
                  <a:pt x="5" y="19"/>
                </a:lnTo>
                <a:lnTo>
                  <a:pt x="7" y="22"/>
                </a:lnTo>
                <a:lnTo>
                  <a:pt x="7" y="26"/>
                </a:lnTo>
                <a:lnTo>
                  <a:pt x="9" y="29"/>
                </a:lnTo>
                <a:lnTo>
                  <a:pt x="13" y="24"/>
                </a:lnTo>
                <a:lnTo>
                  <a:pt x="13" y="33"/>
                </a:lnTo>
                <a:lnTo>
                  <a:pt x="19" y="33"/>
                </a:lnTo>
                <a:lnTo>
                  <a:pt x="17" y="27"/>
                </a:lnTo>
                <a:lnTo>
                  <a:pt x="13" y="3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1" name="Freeform 743"/>
          <p:cNvSpPr>
            <a:spLocks/>
          </p:cNvSpPr>
          <p:nvPr/>
        </p:nvSpPr>
        <p:spPr bwMode="auto">
          <a:xfrm>
            <a:off x="1908175" y="3773488"/>
            <a:ext cx="65088" cy="25400"/>
          </a:xfrm>
          <a:custGeom>
            <a:avLst/>
            <a:gdLst/>
            <a:ahLst/>
            <a:cxnLst>
              <a:cxn ang="0">
                <a:pos x="0" y="16"/>
              </a:cxn>
              <a:cxn ang="0">
                <a:pos x="4" y="16"/>
              </a:cxn>
              <a:cxn ang="0">
                <a:pos x="10" y="16"/>
              </a:cxn>
              <a:cxn ang="0">
                <a:pos x="15" y="16"/>
              </a:cxn>
              <a:cxn ang="0">
                <a:pos x="21" y="16"/>
              </a:cxn>
              <a:cxn ang="0">
                <a:pos x="26" y="16"/>
              </a:cxn>
              <a:cxn ang="0">
                <a:pos x="31" y="16"/>
              </a:cxn>
              <a:cxn ang="0">
                <a:pos x="37" y="16"/>
              </a:cxn>
              <a:cxn ang="0">
                <a:pos x="43" y="16"/>
              </a:cxn>
              <a:cxn ang="0">
                <a:pos x="43" y="0"/>
              </a:cxn>
              <a:cxn ang="0">
                <a:pos x="37" y="0"/>
              </a:cxn>
              <a:cxn ang="0">
                <a:pos x="31" y="0"/>
              </a:cxn>
              <a:cxn ang="0">
                <a:pos x="26" y="0"/>
              </a:cxn>
              <a:cxn ang="0">
                <a:pos x="21" y="0"/>
              </a:cxn>
              <a:cxn ang="0">
                <a:pos x="15" y="0"/>
              </a:cxn>
              <a:cxn ang="0">
                <a:pos x="10" y="0"/>
              </a:cxn>
              <a:cxn ang="0">
                <a:pos x="4" y="0"/>
              </a:cxn>
              <a:cxn ang="0">
                <a:pos x="0" y="0"/>
              </a:cxn>
              <a:cxn ang="0">
                <a:pos x="0" y="16"/>
              </a:cxn>
            </a:cxnLst>
            <a:rect l="0" t="0" r="r" b="b"/>
            <a:pathLst>
              <a:path w="44" h="17">
                <a:moveTo>
                  <a:pt x="0" y="16"/>
                </a:moveTo>
                <a:lnTo>
                  <a:pt x="4" y="16"/>
                </a:lnTo>
                <a:lnTo>
                  <a:pt x="10" y="16"/>
                </a:lnTo>
                <a:lnTo>
                  <a:pt x="15" y="16"/>
                </a:lnTo>
                <a:lnTo>
                  <a:pt x="21" y="16"/>
                </a:lnTo>
                <a:lnTo>
                  <a:pt x="26" y="16"/>
                </a:lnTo>
                <a:lnTo>
                  <a:pt x="31" y="16"/>
                </a:lnTo>
                <a:lnTo>
                  <a:pt x="37" y="16"/>
                </a:lnTo>
                <a:lnTo>
                  <a:pt x="43" y="16"/>
                </a:lnTo>
                <a:lnTo>
                  <a:pt x="43" y="0"/>
                </a:lnTo>
                <a:lnTo>
                  <a:pt x="37" y="0"/>
                </a:lnTo>
                <a:lnTo>
                  <a:pt x="31" y="0"/>
                </a:lnTo>
                <a:lnTo>
                  <a:pt x="26" y="0"/>
                </a:lnTo>
                <a:lnTo>
                  <a:pt x="21" y="0"/>
                </a:lnTo>
                <a:lnTo>
                  <a:pt x="15" y="0"/>
                </a:lnTo>
                <a:lnTo>
                  <a:pt x="10" y="0"/>
                </a:lnTo>
                <a:lnTo>
                  <a:pt x="4"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2" name="Freeform 744"/>
          <p:cNvSpPr>
            <a:spLocks/>
          </p:cNvSpPr>
          <p:nvPr/>
        </p:nvSpPr>
        <p:spPr bwMode="auto">
          <a:xfrm>
            <a:off x="1833563" y="3773488"/>
            <a:ext cx="74612" cy="25400"/>
          </a:xfrm>
          <a:custGeom>
            <a:avLst/>
            <a:gdLst/>
            <a:ahLst/>
            <a:cxnLst>
              <a:cxn ang="0">
                <a:pos x="1" y="5"/>
              </a:cxn>
              <a:cxn ang="0">
                <a:pos x="5" y="16"/>
              </a:cxn>
              <a:cxn ang="0">
                <a:pos x="11" y="16"/>
              </a:cxn>
              <a:cxn ang="0">
                <a:pos x="16" y="16"/>
              </a:cxn>
              <a:cxn ang="0">
                <a:pos x="22" y="16"/>
              </a:cxn>
              <a:cxn ang="0">
                <a:pos x="26" y="16"/>
              </a:cxn>
              <a:cxn ang="0">
                <a:pos x="32" y="16"/>
              </a:cxn>
              <a:cxn ang="0">
                <a:pos x="37" y="16"/>
              </a:cxn>
              <a:cxn ang="0">
                <a:pos x="43" y="16"/>
              </a:cxn>
              <a:cxn ang="0">
                <a:pos x="49" y="16"/>
              </a:cxn>
              <a:cxn ang="0">
                <a:pos x="49" y="0"/>
              </a:cxn>
              <a:cxn ang="0">
                <a:pos x="43" y="0"/>
              </a:cxn>
              <a:cxn ang="0">
                <a:pos x="37" y="0"/>
              </a:cxn>
              <a:cxn ang="0">
                <a:pos x="32" y="0"/>
              </a:cxn>
              <a:cxn ang="0">
                <a:pos x="26" y="0"/>
              </a:cxn>
              <a:cxn ang="0">
                <a:pos x="22" y="0"/>
              </a:cxn>
              <a:cxn ang="0">
                <a:pos x="16" y="0"/>
              </a:cxn>
              <a:cxn ang="0">
                <a:pos x="11" y="0"/>
              </a:cxn>
              <a:cxn ang="0">
                <a:pos x="5" y="0"/>
              </a:cxn>
              <a:cxn ang="0">
                <a:pos x="9" y="10"/>
              </a:cxn>
              <a:cxn ang="0">
                <a:pos x="1" y="5"/>
              </a:cxn>
              <a:cxn ang="0">
                <a:pos x="0" y="16"/>
              </a:cxn>
              <a:cxn ang="0">
                <a:pos x="5" y="16"/>
              </a:cxn>
              <a:cxn ang="0">
                <a:pos x="1" y="5"/>
              </a:cxn>
            </a:cxnLst>
            <a:rect l="0" t="0" r="r" b="b"/>
            <a:pathLst>
              <a:path w="50" h="17">
                <a:moveTo>
                  <a:pt x="1" y="5"/>
                </a:moveTo>
                <a:lnTo>
                  <a:pt x="5" y="16"/>
                </a:lnTo>
                <a:lnTo>
                  <a:pt x="11" y="16"/>
                </a:lnTo>
                <a:lnTo>
                  <a:pt x="16" y="16"/>
                </a:lnTo>
                <a:lnTo>
                  <a:pt x="22" y="16"/>
                </a:lnTo>
                <a:lnTo>
                  <a:pt x="26" y="16"/>
                </a:lnTo>
                <a:lnTo>
                  <a:pt x="32" y="16"/>
                </a:lnTo>
                <a:lnTo>
                  <a:pt x="37" y="16"/>
                </a:lnTo>
                <a:lnTo>
                  <a:pt x="43" y="16"/>
                </a:lnTo>
                <a:lnTo>
                  <a:pt x="49" y="16"/>
                </a:lnTo>
                <a:lnTo>
                  <a:pt x="49" y="0"/>
                </a:lnTo>
                <a:lnTo>
                  <a:pt x="43" y="0"/>
                </a:lnTo>
                <a:lnTo>
                  <a:pt x="37" y="0"/>
                </a:lnTo>
                <a:lnTo>
                  <a:pt x="32" y="0"/>
                </a:lnTo>
                <a:lnTo>
                  <a:pt x="26" y="0"/>
                </a:lnTo>
                <a:lnTo>
                  <a:pt x="22" y="0"/>
                </a:lnTo>
                <a:lnTo>
                  <a:pt x="16" y="0"/>
                </a:lnTo>
                <a:lnTo>
                  <a:pt x="11" y="0"/>
                </a:lnTo>
                <a:lnTo>
                  <a:pt x="5" y="0"/>
                </a:lnTo>
                <a:lnTo>
                  <a:pt x="9" y="10"/>
                </a:lnTo>
                <a:lnTo>
                  <a:pt x="1" y="5"/>
                </a:lnTo>
                <a:lnTo>
                  <a:pt x="0" y="16"/>
                </a:lnTo>
                <a:lnTo>
                  <a:pt x="5" y="16"/>
                </a:lnTo>
                <a:lnTo>
                  <a:pt x="1"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3" name="Freeform 745"/>
          <p:cNvSpPr>
            <a:spLocks/>
          </p:cNvSpPr>
          <p:nvPr/>
        </p:nvSpPr>
        <p:spPr bwMode="auto">
          <a:xfrm>
            <a:off x="1835150" y="3738563"/>
            <a:ext cx="26988" cy="46037"/>
          </a:xfrm>
          <a:custGeom>
            <a:avLst/>
            <a:gdLst/>
            <a:ahLst/>
            <a:cxnLst>
              <a:cxn ang="0">
                <a:pos x="8" y="0"/>
              </a:cxn>
              <a:cxn ang="0">
                <a:pos x="7" y="3"/>
              </a:cxn>
              <a:cxn ang="0">
                <a:pos x="6" y="6"/>
              </a:cxn>
              <a:cxn ang="0">
                <a:pos x="5" y="10"/>
              </a:cxn>
              <a:cxn ang="0">
                <a:pos x="4" y="13"/>
              </a:cxn>
              <a:cxn ang="0">
                <a:pos x="3" y="17"/>
              </a:cxn>
              <a:cxn ang="0">
                <a:pos x="2" y="20"/>
              </a:cxn>
              <a:cxn ang="0">
                <a:pos x="0" y="24"/>
              </a:cxn>
              <a:cxn ang="0">
                <a:pos x="0" y="27"/>
              </a:cxn>
              <a:cxn ang="0">
                <a:pos x="8" y="30"/>
              </a:cxn>
              <a:cxn ang="0">
                <a:pos x="8" y="26"/>
              </a:cxn>
              <a:cxn ang="0">
                <a:pos x="10" y="22"/>
              </a:cxn>
              <a:cxn ang="0">
                <a:pos x="11" y="19"/>
              </a:cxn>
              <a:cxn ang="0">
                <a:pos x="12" y="15"/>
              </a:cxn>
              <a:cxn ang="0">
                <a:pos x="13" y="12"/>
              </a:cxn>
              <a:cxn ang="0">
                <a:pos x="14" y="8"/>
              </a:cxn>
              <a:cxn ang="0">
                <a:pos x="15" y="5"/>
              </a:cxn>
              <a:cxn ang="0">
                <a:pos x="17" y="2"/>
              </a:cxn>
              <a:cxn ang="0">
                <a:pos x="8" y="0"/>
              </a:cxn>
            </a:cxnLst>
            <a:rect l="0" t="0" r="r" b="b"/>
            <a:pathLst>
              <a:path w="18" h="31">
                <a:moveTo>
                  <a:pt x="8" y="0"/>
                </a:moveTo>
                <a:lnTo>
                  <a:pt x="7" y="3"/>
                </a:lnTo>
                <a:lnTo>
                  <a:pt x="6" y="6"/>
                </a:lnTo>
                <a:lnTo>
                  <a:pt x="5" y="10"/>
                </a:lnTo>
                <a:lnTo>
                  <a:pt x="4" y="13"/>
                </a:lnTo>
                <a:lnTo>
                  <a:pt x="3" y="17"/>
                </a:lnTo>
                <a:lnTo>
                  <a:pt x="2" y="20"/>
                </a:lnTo>
                <a:lnTo>
                  <a:pt x="0" y="24"/>
                </a:lnTo>
                <a:lnTo>
                  <a:pt x="0" y="27"/>
                </a:lnTo>
                <a:lnTo>
                  <a:pt x="8" y="30"/>
                </a:lnTo>
                <a:lnTo>
                  <a:pt x="8" y="26"/>
                </a:lnTo>
                <a:lnTo>
                  <a:pt x="10" y="22"/>
                </a:lnTo>
                <a:lnTo>
                  <a:pt x="11" y="19"/>
                </a:lnTo>
                <a:lnTo>
                  <a:pt x="12" y="15"/>
                </a:lnTo>
                <a:lnTo>
                  <a:pt x="13" y="12"/>
                </a:lnTo>
                <a:lnTo>
                  <a:pt x="14" y="8"/>
                </a:lnTo>
                <a:lnTo>
                  <a:pt x="15" y="5"/>
                </a:lnTo>
                <a:lnTo>
                  <a:pt x="17" y="2"/>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4" name="Freeform 746"/>
          <p:cNvSpPr>
            <a:spLocks/>
          </p:cNvSpPr>
          <p:nvPr/>
        </p:nvSpPr>
        <p:spPr bwMode="auto">
          <a:xfrm>
            <a:off x="1849438" y="3692525"/>
            <a:ext cx="25400" cy="50800"/>
          </a:xfrm>
          <a:custGeom>
            <a:avLst/>
            <a:gdLst/>
            <a:ahLst/>
            <a:cxnLst>
              <a:cxn ang="0">
                <a:pos x="12" y="0"/>
              </a:cxn>
              <a:cxn ang="0">
                <a:pos x="8" y="3"/>
              </a:cxn>
              <a:cxn ang="0">
                <a:pos x="7" y="6"/>
              </a:cxn>
              <a:cxn ang="0">
                <a:pos x="6" y="9"/>
              </a:cxn>
              <a:cxn ang="0">
                <a:pos x="4" y="13"/>
              </a:cxn>
              <a:cxn ang="0">
                <a:pos x="4" y="16"/>
              </a:cxn>
              <a:cxn ang="0">
                <a:pos x="3" y="20"/>
              </a:cxn>
              <a:cxn ang="0">
                <a:pos x="1" y="23"/>
              </a:cxn>
              <a:cxn ang="0">
                <a:pos x="0" y="27"/>
              </a:cxn>
              <a:cxn ang="0">
                <a:pos x="0" y="30"/>
              </a:cxn>
              <a:cxn ang="0">
                <a:pos x="8" y="33"/>
              </a:cxn>
              <a:cxn ang="0">
                <a:pos x="8" y="29"/>
              </a:cxn>
              <a:cxn ang="0">
                <a:pos x="9" y="25"/>
              </a:cxn>
              <a:cxn ang="0">
                <a:pos x="11" y="22"/>
              </a:cxn>
              <a:cxn ang="0">
                <a:pos x="12" y="18"/>
              </a:cxn>
              <a:cxn ang="0">
                <a:pos x="12" y="15"/>
              </a:cxn>
              <a:cxn ang="0">
                <a:pos x="13" y="11"/>
              </a:cxn>
              <a:cxn ang="0">
                <a:pos x="14" y="8"/>
              </a:cxn>
              <a:cxn ang="0">
                <a:pos x="16" y="4"/>
              </a:cxn>
              <a:cxn ang="0">
                <a:pos x="12" y="7"/>
              </a:cxn>
              <a:cxn ang="0">
                <a:pos x="12" y="0"/>
              </a:cxn>
              <a:cxn ang="0">
                <a:pos x="8" y="0"/>
              </a:cxn>
              <a:cxn ang="0">
                <a:pos x="8" y="3"/>
              </a:cxn>
              <a:cxn ang="0">
                <a:pos x="12" y="0"/>
              </a:cxn>
            </a:cxnLst>
            <a:rect l="0" t="0" r="r" b="b"/>
            <a:pathLst>
              <a:path w="17" h="34">
                <a:moveTo>
                  <a:pt x="12" y="0"/>
                </a:moveTo>
                <a:lnTo>
                  <a:pt x="8" y="3"/>
                </a:lnTo>
                <a:lnTo>
                  <a:pt x="7" y="6"/>
                </a:lnTo>
                <a:lnTo>
                  <a:pt x="6" y="9"/>
                </a:lnTo>
                <a:lnTo>
                  <a:pt x="4" y="13"/>
                </a:lnTo>
                <a:lnTo>
                  <a:pt x="4" y="16"/>
                </a:lnTo>
                <a:lnTo>
                  <a:pt x="3" y="20"/>
                </a:lnTo>
                <a:lnTo>
                  <a:pt x="1" y="23"/>
                </a:lnTo>
                <a:lnTo>
                  <a:pt x="0" y="27"/>
                </a:lnTo>
                <a:lnTo>
                  <a:pt x="0" y="30"/>
                </a:lnTo>
                <a:lnTo>
                  <a:pt x="8" y="33"/>
                </a:lnTo>
                <a:lnTo>
                  <a:pt x="8" y="29"/>
                </a:lnTo>
                <a:lnTo>
                  <a:pt x="9" y="25"/>
                </a:lnTo>
                <a:lnTo>
                  <a:pt x="11" y="22"/>
                </a:lnTo>
                <a:lnTo>
                  <a:pt x="12" y="18"/>
                </a:lnTo>
                <a:lnTo>
                  <a:pt x="12" y="15"/>
                </a:lnTo>
                <a:lnTo>
                  <a:pt x="13" y="11"/>
                </a:lnTo>
                <a:lnTo>
                  <a:pt x="14" y="8"/>
                </a:lnTo>
                <a:lnTo>
                  <a:pt x="16" y="4"/>
                </a:lnTo>
                <a:lnTo>
                  <a:pt x="12" y="7"/>
                </a:lnTo>
                <a:lnTo>
                  <a:pt x="12" y="0"/>
                </a:lnTo>
                <a:lnTo>
                  <a:pt x="8" y="0"/>
                </a:lnTo>
                <a:lnTo>
                  <a:pt x="8" y="3"/>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5" name="Line 747"/>
          <p:cNvSpPr>
            <a:spLocks noChangeShapeType="1"/>
          </p:cNvSpPr>
          <p:nvPr/>
        </p:nvSpPr>
        <p:spPr bwMode="auto">
          <a:xfrm flipH="1">
            <a:off x="1890713" y="3708400"/>
            <a:ext cx="7937" cy="841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6" name="Line 748"/>
          <p:cNvSpPr>
            <a:spLocks noChangeShapeType="1"/>
          </p:cNvSpPr>
          <p:nvPr/>
        </p:nvSpPr>
        <p:spPr bwMode="auto">
          <a:xfrm>
            <a:off x="1912938" y="3708400"/>
            <a:ext cx="7937"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7" name="Line 749"/>
          <p:cNvSpPr>
            <a:spLocks noChangeShapeType="1"/>
          </p:cNvSpPr>
          <p:nvPr/>
        </p:nvSpPr>
        <p:spPr bwMode="auto">
          <a:xfrm flipH="1">
            <a:off x="1870075" y="3711575"/>
            <a:ext cx="15875" cy="80963"/>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8" name="Line 750"/>
          <p:cNvSpPr>
            <a:spLocks noChangeShapeType="1"/>
          </p:cNvSpPr>
          <p:nvPr/>
        </p:nvSpPr>
        <p:spPr bwMode="auto">
          <a:xfrm>
            <a:off x="1924050" y="3711575"/>
            <a:ext cx="15875" cy="80963"/>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39" name="Line 751"/>
          <p:cNvSpPr>
            <a:spLocks noChangeShapeType="1"/>
          </p:cNvSpPr>
          <p:nvPr/>
        </p:nvSpPr>
        <p:spPr bwMode="auto">
          <a:xfrm flipH="1">
            <a:off x="1852613" y="3711575"/>
            <a:ext cx="22225"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0" name="Line 752"/>
          <p:cNvSpPr>
            <a:spLocks noChangeShapeType="1"/>
          </p:cNvSpPr>
          <p:nvPr/>
        </p:nvSpPr>
        <p:spPr bwMode="auto">
          <a:xfrm>
            <a:off x="1936750" y="3709988"/>
            <a:ext cx="22225"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1" name="Freeform 753"/>
          <p:cNvSpPr>
            <a:spLocks/>
          </p:cNvSpPr>
          <p:nvPr/>
        </p:nvSpPr>
        <p:spPr bwMode="auto">
          <a:xfrm>
            <a:off x="2857500" y="3705225"/>
            <a:ext cx="130175" cy="84138"/>
          </a:xfrm>
          <a:custGeom>
            <a:avLst/>
            <a:gdLst/>
            <a:ahLst/>
            <a:cxnLst>
              <a:cxn ang="0">
                <a:pos x="20" y="0"/>
              </a:cxn>
              <a:cxn ang="0">
                <a:pos x="26" y="0"/>
              </a:cxn>
              <a:cxn ang="0">
                <a:pos x="33" y="0"/>
              </a:cxn>
              <a:cxn ang="0">
                <a:pos x="39" y="0"/>
              </a:cxn>
              <a:cxn ang="0">
                <a:pos x="45" y="0"/>
              </a:cxn>
              <a:cxn ang="0">
                <a:pos x="52" y="0"/>
              </a:cxn>
              <a:cxn ang="0">
                <a:pos x="58" y="0"/>
              </a:cxn>
              <a:cxn ang="0">
                <a:pos x="64" y="0"/>
              </a:cxn>
              <a:cxn ang="0">
                <a:pos x="69" y="3"/>
              </a:cxn>
              <a:cxn ang="0">
                <a:pos x="71" y="10"/>
              </a:cxn>
              <a:cxn ang="0">
                <a:pos x="74" y="17"/>
              </a:cxn>
              <a:cxn ang="0">
                <a:pos x="75" y="24"/>
              </a:cxn>
              <a:cxn ang="0">
                <a:pos x="78" y="30"/>
              </a:cxn>
              <a:cxn ang="0">
                <a:pos x="80" y="37"/>
              </a:cxn>
              <a:cxn ang="0">
                <a:pos x="82" y="44"/>
              </a:cxn>
              <a:cxn ang="0">
                <a:pos x="85" y="51"/>
              </a:cxn>
              <a:cxn ang="0">
                <a:pos x="81" y="55"/>
              </a:cxn>
              <a:cxn ang="0">
                <a:pos x="70" y="55"/>
              </a:cxn>
              <a:cxn ang="0">
                <a:pos x="59" y="55"/>
              </a:cxn>
              <a:cxn ang="0">
                <a:pos x="48" y="55"/>
              </a:cxn>
              <a:cxn ang="0">
                <a:pos x="37" y="55"/>
              </a:cxn>
              <a:cxn ang="0">
                <a:pos x="26" y="55"/>
              </a:cxn>
              <a:cxn ang="0">
                <a:pos x="16" y="55"/>
              </a:cxn>
              <a:cxn ang="0">
                <a:pos x="5" y="55"/>
              </a:cxn>
              <a:cxn ang="0">
                <a:pos x="1" y="51"/>
              </a:cxn>
              <a:cxn ang="0">
                <a:pos x="3" y="44"/>
              </a:cxn>
              <a:cxn ang="0">
                <a:pos x="5" y="37"/>
              </a:cxn>
              <a:cxn ang="0">
                <a:pos x="7" y="30"/>
              </a:cxn>
              <a:cxn ang="0">
                <a:pos x="10" y="24"/>
              </a:cxn>
              <a:cxn ang="0">
                <a:pos x="11" y="17"/>
              </a:cxn>
              <a:cxn ang="0">
                <a:pos x="14" y="10"/>
              </a:cxn>
              <a:cxn ang="0">
                <a:pos x="15" y="3"/>
              </a:cxn>
            </a:cxnLst>
            <a:rect l="0" t="0" r="r" b="b"/>
            <a:pathLst>
              <a:path w="87" h="56">
                <a:moveTo>
                  <a:pt x="17" y="0"/>
                </a:moveTo>
                <a:lnTo>
                  <a:pt x="20" y="0"/>
                </a:lnTo>
                <a:lnTo>
                  <a:pt x="23" y="0"/>
                </a:lnTo>
                <a:lnTo>
                  <a:pt x="26" y="0"/>
                </a:lnTo>
                <a:lnTo>
                  <a:pt x="29" y="0"/>
                </a:lnTo>
                <a:lnTo>
                  <a:pt x="33" y="0"/>
                </a:lnTo>
                <a:lnTo>
                  <a:pt x="36" y="0"/>
                </a:lnTo>
                <a:lnTo>
                  <a:pt x="39" y="0"/>
                </a:lnTo>
                <a:lnTo>
                  <a:pt x="42" y="0"/>
                </a:lnTo>
                <a:lnTo>
                  <a:pt x="45" y="0"/>
                </a:lnTo>
                <a:lnTo>
                  <a:pt x="48" y="0"/>
                </a:lnTo>
                <a:lnTo>
                  <a:pt x="52" y="0"/>
                </a:lnTo>
                <a:lnTo>
                  <a:pt x="55" y="0"/>
                </a:lnTo>
                <a:lnTo>
                  <a:pt x="58" y="0"/>
                </a:lnTo>
                <a:lnTo>
                  <a:pt x="61" y="0"/>
                </a:lnTo>
                <a:lnTo>
                  <a:pt x="64" y="0"/>
                </a:lnTo>
                <a:lnTo>
                  <a:pt x="67" y="0"/>
                </a:lnTo>
                <a:lnTo>
                  <a:pt x="69" y="3"/>
                </a:lnTo>
                <a:lnTo>
                  <a:pt x="70" y="6"/>
                </a:lnTo>
                <a:lnTo>
                  <a:pt x="71" y="10"/>
                </a:lnTo>
                <a:lnTo>
                  <a:pt x="72" y="13"/>
                </a:lnTo>
                <a:lnTo>
                  <a:pt x="74" y="17"/>
                </a:lnTo>
                <a:lnTo>
                  <a:pt x="74" y="20"/>
                </a:lnTo>
                <a:lnTo>
                  <a:pt x="75" y="24"/>
                </a:lnTo>
                <a:lnTo>
                  <a:pt x="77" y="27"/>
                </a:lnTo>
                <a:lnTo>
                  <a:pt x="78" y="30"/>
                </a:lnTo>
                <a:lnTo>
                  <a:pt x="79" y="34"/>
                </a:lnTo>
                <a:lnTo>
                  <a:pt x="80" y="37"/>
                </a:lnTo>
                <a:lnTo>
                  <a:pt x="81" y="41"/>
                </a:lnTo>
                <a:lnTo>
                  <a:pt x="82" y="44"/>
                </a:lnTo>
                <a:lnTo>
                  <a:pt x="83" y="48"/>
                </a:lnTo>
                <a:lnTo>
                  <a:pt x="85" y="51"/>
                </a:lnTo>
                <a:lnTo>
                  <a:pt x="86" y="55"/>
                </a:lnTo>
                <a:lnTo>
                  <a:pt x="81" y="55"/>
                </a:lnTo>
                <a:lnTo>
                  <a:pt x="75" y="55"/>
                </a:lnTo>
                <a:lnTo>
                  <a:pt x="70" y="55"/>
                </a:lnTo>
                <a:lnTo>
                  <a:pt x="64" y="55"/>
                </a:lnTo>
                <a:lnTo>
                  <a:pt x="59" y="55"/>
                </a:lnTo>
                <a:lnTo>
                  <a:pt x="53" y="55"/>
                </a:lnTo>
                <a:lnTo>
                  <a:pt x="48" y="55"/>
                </a:lnTo>
                <a:lnTo>
                  <a:pt x="43" y="55"/>
                </a:lnTo>
                <a:lnTo>
                  <a:pt x="37" y="55"/>
                </a:lnTo>
                <a:lnTo>
                  <a:pt x="32" y="55"/>
                </a:lnTo>
                <a:lnTo>
                  <a:pt x="26" y="55"/>
                </a:lnTo>
                <a:lnTo>
                  <a:pt x="22" y="55"/>
                </a:lnTo>
                <a:lnTo>
                  <a:pt x="16" y="55"/>
                </a:lnTo>
                <a:lnTo>
                  <a:pt x="11" y="55"/>
                </a:lnTo>
                <a:lnTo>
                  <a:pt x="5" y="55"/>
                </a:lnTo>
                <a:lnTo>
                  <a:pt x="0" y="55"/>
                </a:lnTo>
                <a:lnTo>
                  <a:pt x="1" y="51"/>
                </a:lnTo>
                <a:lnTo>
                  <a:pt x="2" y="48"/>
                </a:lnTo>
                <a:lnTo>
                  <a:pt x="3" y="44"/>
                </a:lnTo>
                <a:lnTo>
                  <a:pt x="4" y="41"/>
                </a:lnTo>
                <a:lnTo>
                  <a:pt x="5" y="37"/>
                </a:lnTo>
                <a:lnTo>
                  <a:pt x="7" y="34"/>
                </a:lnTo>
                <a:lnTo>
                  <a:pt x="7" y="30"/>
                </a:lnTo>
                <a:lnTo>
                  <a:pt x="8" y="27"/>
                </a:lnTo>
                <a:lnTo>
                  <a:pt x="10" y="24"/>
                </a:lnTo>
                <a:lnTo>
                  <a:pt x="11" y="20"/>
                </a:lnTo>
                <a:lnTo>
                  <a:pt x="11" y="17"/>
                </a:lnTo>
                <a:lnTo>
                  <a:pt x="13" y="13"/>
                </a:lnTo>
                <a:lnTo>
                  <a:pt x="14" y="10"/>
                </a:lnTo>
                <a:lnTo>
                  <a:pt x="14" y="6"/>
                </a:lnTo>
                <a:lnTo>
                  <a:pt x="15" y="3"/>
                </a:lnTo>
                <a:lnTo>
                  <a:pt x="17"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2" name="Freeform 754"/>
          <p:cNvSpPr>
            <a:spLocks/>
          </p:cNvSpPr>
          <p:nvPr/>
        </p:nvSpPr>
        <p:spPr bwMode="auto">
          <a:xfrm>
            <a:off x="2882900" y="3697288"/>
            <a:ext cx="39688" cy="25400"/>
          </a:xfrm>
          <a:custGeom>
            <a:avLst/>
            <a:gdLst/>
            <a:ahLst/>
            <a:cxnLst>
              <a:cxn ang="0">
                <a:pos x="26" y="1"/>
              </a:cxn>
              <a:cxn ang="0">
                <a:pos x="22" y="1"/>
              </a:cxn>
              <a:cxn ang="0">
                <a:pos x="19" y="1"/>
              </a:cxn>
              <a:cxn ang="0">
                <a:pos x="16" y="1"/>
              </a:cxn>
              <a:cxn ang="0">
                <a:pos x="13" y="1"/>
              </a:cxn>
              <a:cxn ang="0">
                <a:pos x="9" y="0"/>
              </a:cxn>
              <a:cxn ang="0">
                <a:pos x="6" y="0"/>
              </a:cxn>
              <a:cxn ang="0">
                <a:pos x="3" y="0"/>
              </a:cxn>
              <a:cxn ang="0">
                <a:pos x="0" y="0"/>
              </a:cxn>
              <a:cxn ang="0">
                <a:pos x="0" y="14"/>
              </a:cxn>
              <a:cxn ang="0">
                <a:pos x="3" y="14"/>
              </a:cxn>
              <a:cxn ang="0">
                <a:pos x="6" y="14"/>
              </a:cxn>
              <a:cxn ang="0">
                <a:pos x="9" y="14"/>
              </a:cxn>
              <a:cxn ang="0">
                <a:pos x="12" y="14"/>
              </a:cxn>
              <a:cxn ang="0">
                <a:pos x="15" y="16"/>
              </a:cxn>
              <a:cxn ang="0">
                <a:pos x="19" y="16"/>
              </a:cxn>
              <a:cxn ang="0">
                <a:pos x="22" y="16"/>
              </a:cxn>
              <a:cxn ang="0">
                <a:pos x="26" y="16"/>
              </a:cxn>
              <a:cxn ang="0">
                <a:pos x="26" y="1"/>
              </a:cxn>
            </a:cxnLst>
            <a:rect l="0" t="0" r="r" b="b"/>
            <a:pathLst>
              <a:path w="27" h="17">
                <a:moveTo>
                  <a:pt x="26" y="1"/>
                </a:moveTo>
                <a:lnTo>
                  <a:pt x="22" y="1"/>
                </a:lnTo>
                <a:lnTo>
                  <a:pt x="19" y="1"/>
                </a:lnTo>
                <a:lnTo>
                  <a:pt x="16" y="1"/>
                </a:lnTo>
                <a:lnTo>
                  <a:pt x="13" y="1"/>
                </a:lnTo>
                <a:lnTo>
                  <a:pt x="9" y="0"/>
                </a:lnTo>
                <a:lnTo>
                  <a:pt x="6" y="0"/>
                </a:lnTo>
                <a:lnTo>
                  <a:pt x="3" y="0"/>
                </a:lnTo>
                <a:lnTo>
                  <a:pt x="0" y="0"/>
                </a:lnTo>
                <a:lnTo>
                  <a:pt x="0" y="14"/>
                </a:lnTo>
                <a:lnTo>
                  <a:pt x="3" y="14"/>
                </a:lnTo>
                <a:lnTo>
                  <a:pt x="6" y="14"/>
                </a:lnTo>
                <a:lnTo>
                  <a:pt x="9" y="14"/>
                </a:lnTo>
                <a:lnTo>
                  <a:pt x="12" y="14"/>
                </a:lnTo>
                <a:lnTo>
                  <a:pt x="15" y="16"/>
                </a:lnTo>
                <a:lnTo>
                  <a:pt x="19" y="16"/>
                </a:lnTo>
                <a:lnTo>
                  <a:pt x="22" y="16"/>
                </a:lnTo>
                <a:lnTo>
                  <a:pt x="26" y="16"/>
                </a:lnTo>
                <a:lnTo>
                  <a:pt x="26"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3" name="Freeform 755"/>
          <p:cNvSpPr>
            <a:spLocks/>
          </p:cNvSpPr>
          <p:nvPr/>
        </p:nvSpPr>
        <p:spPr bwMode="auto">
          <a:xfrm>
            <a:off x="2921000" y="3698875"/>
            <a:ext cx="44450" cy="25400"/>
          </a:xfrm>
          <a:custGeom>
            <a:avLst/>
            <a:gdLst/>
            <a:ahLst/>
            <a:cxnLst>
              <a:cxn ang="0">
                <a:pos x="29" y="5"/>
              </a:cxn>
              <a:cxn ang="0">
                <a:pos x="25" y="1"/>
              </a:cxn>
              <a:cxn ang="0">
                <a:pos x="22" y="1"/>
              </a:cxn>
              <a:cxn ang="0">
                <a:pos x="19" y="0"/>
              </a:cxn>
              <a:cxn ang="0">
                <a:pos x="15" y="0"/>
              </a:cxn>
              <a:cxn ang="0">
                <a:pos x="12" y="0"/>
              </a:cxn>
              <a:cxn ang="0">
                <a:pos x="9" y="0"/>
              </a:cxn>
              <a:cxn ang="0">
                <a:pos x="6" y="0"/>
              </a:cxn>
              <a:cxn ang="0">
                <a:pos x="3" y="0"/>
              </a:cxn>
              <a:cxn ang="0">
                <a:pos x="0" y="0"/>
              </a:cxn>
              <a:cxn ang="0">
                <a:pos x="0" y="16"/>
              </a:cxn>
              <a:cxn ang="0">
                <a:pos x="3" y="16"/>
              </a:cxn>
              <a:cxn ang="0">
                <a:pos x="6" y="16"/>
              </a:cxn>
              <a:cxn ang="0">
                <a:pos x="9" y="16"/>
              </a:cxn>
              <a:cxn ang="0">
                <a:pos x="12" y="16"/>
              </a:cxn>
              <a:cxn ang="0">
                <a:pos x="15" y="16"/>
              </a:cxn>
              <a:cxn ang="0">
                <a:pos x="18" y="16"/>
              </a:cxn>
              <a:cxn ang="0">
                <a:pos x="21" y="16"/>
              </a:cxn>
              <a:cxn ang="0">
                <a:pos x="25" y="16"/>
              </a:cxn>
              <a:cxn ang="0">
                <a:pos x="21" y="10"/>
              </a:cxn>
              <a:cxn ang="0">
                <a:pos x="29" y="5"/>
              </a:cxn>
              <a:cxn ang="0">
                <a:pos x="28" y="1"/>
              </a:cxn>
              <a:cxn ang="0">
                <a:pos x="25" y="0"/>
              </a:cxn>
              <a:cxn ang="0">
                <a:pos x="29" y="5"/>
              </a:cxn>
            </a:cxnLst>
            <a:rect l="0" t="0" r="r" b="b"/>
            <a:pathLst>
              <a:path w="30" h="17">
                <a:moveTo>
                  <a:pt x="29" y="5"/>
                </a:moveTo>
                <a:lnTo>
                  <a:pt x="25" y="1"/>
                </a:lnTo>
                <a:lnTo>
                  <a:pt x="22" y="1"/>
                </a:lnTo>
                <a:lnTo>
                  <a:pt x="19" y="0"/>
                </a:lnTo>
                <a:lnTo>
                  <a:pt x="15" y="0"/>
                </a:lnTo>
                <a:lnTo>
                  <a:pt x="12" y="0"/>
                </a:lnTo>
                <a:lnTo>
                  <a:pt x="9" y="0"/>
                </a:lnTo>
                <a:lnTo>
                  <a:pt x="6" y="0"/>
                </a:lnTo>
                <a:lnTo>
                  <a:pt x="3" y="0"/>
                </a:lnTo>
                <a:lnTo>
                  <a:pt x="0" y="0"/>
                </a:lnTo>
                <a:lnTo>
                  <a:pt x="0" y="16"/>
                </a:lnTo>
                <a:lnTo>
                  <a:pt x="3" y="16"/>
                </a:lnTo>
                <a:lnTo>
                  <a:pt x="6" y="16"/>
                </a:lnTo>
                <a:lnTo>
                  <a:pt x="9" y="16"/>
                </a:lnTo>
                <a:lnTo>
                  <a:pt x="12" y="16"/>
                </a:lnTo>
                <a:lnTo>
                  <a:pt x="15" y="16"/>
                </a:lnTo>
                <a:lnTo>
                  <a:pt x="18" y="16"/>
                </a:lnTo>
                <a:lnTo>
                  <a:pt x="21" y="16"/>
                </a:lnTo>
                <a:lnTo>
                  <a:pt x="25" y="16"/>
                </a:lnTo>
                <a:lnTo>
                  <a:pt x="21" y="10"/>
                </a:lnTo>
                <a:lnTo>
                  <a:pt x="29" y="5"/>
                </a:lnTo>
                <a:lnTo>
                  <a:pt x="28" y="1"/>
                </a:lnTo>
                <a:lnTo>
                  <a:pt x="25" y="0"/>
                </a:lnTo>
                <a:lnTo>
                  <a:pt x="29"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4" name="Freeform 756"/>
          <p:cNvSpPr>
            <a:spLocks/>
          </p:cNvSpPr>
          <p:nvPr/>
        </p:nvSpPr>
        <p:spPr bwMode="auto">
          <a:xfrm>
            <a:off x="2952750" y="3703638"/>
            <a:ext cx="26988" cy="44450"/>
          </a:xfrm>
          <a:custGeom>
            <a:avLst/>
            <a:gdLst/>
            <a:ahLst/>
            <a:cxnLst>
              <a:cxn ang="0">
                <a:pos x="17" y="26"/>
              </a:cxn>
              <a:cxn ang="0">
                <a:pos x="15" y="23"/>
              </a:cxn>
              <a:cxn ang="0">
                <a:pos x="14" y="20"/>
              </a:cxn>
              <a:cxn ang="0">
                <a:pos x="13" y="16"/>
              </a:cxn>
              <a:cxn ang="0">
                <a:pos x="12" y="13"/>
              </a:cxn>
              <a:cxn ang="0">
                <a:pos x="11" y="9"/>
              </a:cxn>
              <a:cxn ang="0">
                <a:pos x="10" y="6"/>
              </a:cxn>
              <a:cxn ang="0">
                <a:pos x="9" y="3"/>
              </a:cxn>
              <a:cxn ang="0">
                <a:pos x="7" y="0"/>
              </a:cxn>
              <a:cxn ang="0">
                <a:pos x="0" y="2"/>
              </a:cxn>
              <a:cxn ang="0">
                <a:pos x="1" y="6"/>
              </a:cxn>
              <a:cxn ang="0">
                <a:pos x="2" y="9"/>
              </a:cxn>
              <a:cxn ang="0">
                <a:pos x="3" y="12"/>
              </a:cxn>
              <a:cxn ang="0">
                <a:pos x="4" y="16"/>
              </a:cxn>
              <a:cxn ang="0">
                <a:pos x="6" y="19"/>
              </a:cxn>
              <a:cxn ang="0">
                <a:pos x="6" y="22"/>
              </a:cxn>
              <a:cxn ang="0">
                <a:pos x="7" y="25"/>
              </a:cxn>
              <a:cxn ang="0">
                <a:pos x="9" y="29"/>
              </a:cxn>
              <a:cxn ang="0">
                <a:pos x="17" y="26"/>
              </a:cxn>
            </a:cxnLst>
            <a:rect l="0" t="0" r="r" b="b"/>
            <a:pathLst>
              <a:path w="18" h="30">
                <a:moveTo>
                  <a:pt x="17" y="26"/>
                </a:moveTo>
                <a:lnTo>
                  <a:pt x="15" y="23"/>
                </a:lnTo>
                <a:lnTo>
                  <a:pt x="14" y="20"/>
                </a:lnTo>
                <a:lnTo>
                  <a:pt x="13" y="16"/>
                </a:lnTo>
                <a:lnTo>
                  <a:pt x="12" y="13"/>
                </a:lnTo>
                <a:lnTo>
                  <a:pt x="11" y="9"/>
                </a:lnTo>
                <a:lnTo>
                  <a:pt x="10" y="6"/>
                </a:lnTo>
                <a:lnTo>
                  <a:pt x="9" y="3"/>
                </a:lnTo>
                <a:lnTo>
                  <a:pt x="7" y="0"/>
                </a:lnTo>
                <a:lnTo>
                  <a:pt x="0" y="2"/>
                </a:lnTo>
                <a:lnTo>
                  <a:pt x="1" y="6"/>
                </a:lnTo>
                <a:lnTo>
                  <a:pt x="2" y="9"/>
                </a:lnTo>
                <a:lnTo>
                  <a:pt x="3" y="12"/>
                </a:lnTo>
                <a:lnTo>
                  <a:pt x="4" y="16"/>
                </a:lnTo>
                <a:lnTo>
                  <a:pt x="6" y="19"/>
                </a:lnTo>
                <a:lnTo>
                  <a:pt x="6" y="22"/>
                </a:lnTo>
                <a:lnTo>
                  <a:pt x="7" y="25"/>
                </a:lnTo>
                <a:lnTo>
                  <a:pt x="9" y="29"/>
                </a:lnTo>
                <a:lnTo>
                  <a:pt x="17" y="2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5" name="Freeform 757"/>
          <p:cNvSpPr>
            <a:spLocks/>
          </p:cNvSpPr>
          <p:nvPr/>
        </p:nvSpPr>
        <p:spPr bwMode="auto">
          <a:xfrm>
            <a:off x="2967038" y="3743325"/>
            <a:ext cx="28575" cy="50800"/>
          </a:xfrm>
          <a:custGeom>
            <a:avLst/>
            <a:gdLst/>
            <a:ahLst/>
            <a:cxnLst>
              <a:cxn ang="0">
                <a:pos x="12" y="33"/>
              </a:cxn>
              <a:cxn ang="0">
                <a:pos x="16" y="27"/>
              </a:cxn>
              <a:cxn ang="0">
                <a:pos x="15" y="24"/>
              </a:cxn>
              <a:cxn ang="0">
                <a:pos x="14" y="20"/>
              </a:cxn>
              <a:cxn ang="0">
                <a:pos x="13" y="17"/>
              </a:cxn>
              <a:cxn ang="0">
                <a:pos x="11" y="13"/>
              </a:cxn>
              <a:cxn ang="0">
                <a:pos x="10" y="10"/>
              </a:cxn>
              <a:cxn ang="0">
                <a:pos x="9" y="7"/>
              </a:cxn>
              <a:cxn ang="0">
                <a:pos x="8" y="3"/>
              </a:cxn>
              <a:cxn ang="0">
                <a:pos x="7" y="0"/>
              </a:cxn>
              <a:cxn ang="0">
                <a:pos x="0" y="2"/>
              </a:cxn>
              <a:cxn ang="0">
                <a:pos x="0" y="5"/>
              </a:cxn>
              <a:cxn ang="0">
                <a:pos x="2" y="9"/>
              </a:cxn>
              <a:cxn ang="0">
                <a:pos x="3" y="12"/>
              </a:cxn>
              <a:cxn ang="0">
                <a:pos x="4" y="15"/>
              </a:cxn>
              <a:cxn ang="0">
                <a:pos x="5" y="19"/>
              </a:cxn>
              <a:cxn ang="0">
                <a:pos x="7" y="22"/>
              </a:cxn>
              <a:cxn ang="0">
                <a:pos x="7" y="26"/>
              </a:cxn>
              <a:cxn ang="0">
                <a:pos x="8" y="29"/>
              </a:cxn>
              <a:cxn ang="0">
                <a:pos x="12" y="24"/>
              </a:cxn>
              <a:cxn ang="0">
                <a:pos x="12" y="33"/>
              </a:cxn>
              <a:cxn ang="0">
                <a:pos x="18" y="33"/>
              </a:cxn>
              <a:cxn ang="0">
                <a:pos x="16" y="27"/>
              </a:cxn>
              <a:cxn ang="0">
                <a:pos x="12" y="33"/>
              </a:cxn>
            </a:cxnLst>
            <a:rect l="0" t="0" r="r" b="b"/>
            <a:pathLst>
              <a:path w="19" h="34">
                <a:moveTo>
                  <a:pt x="12" y="33"/>
                </a:moveTo>
                <a:lnTo>
                  <a:pt x="16" y="27"/>
                </a:lnTo>
                <a:lnTo>
                  <a:pt x="15" y="24"/>
                </a:lnTo>
                <a:lnTo>
                  <a:pt x="14" y="20"/>
                </a:lnTo>
                <a:lnTo>
                  <a:pt x="13" y="17"/>
                </a:lnTo>
                <a:lnTo>
                  <a:pt x="11" y="13"/>
                </a:lnTo>
                <a:lnTo>
                  <a:pt x="10" y="10"/>
                </a:lnTo>
                <a:lnTo>
                  <a:pt x="9" y="7"/>
                </a:lnTo>
                <a:lnTo>
                  <a:pt x="8" y="3"/>
                </a:lnTo>
                <a:lnTo>
                  <a:pt x="7" y="0"/>
                </a:lnTo>
                <a:lnTo>
                  <a:pt x="0" y="2"/>
                </a:lnTo>
                <a:lnTo>
                  <a:pt x="0" y="5"/>
                </a:lnTo>
                <a:lnTo>
                  <a:pt x="2" y="9"/>
                </a:lnTo>
                <a:lnTo>
                  <a:pt x="3" y="12"/>
                </a:lnTo>
                <a:lnTo>
                  <a:pt x="4" y="15"/>
                </a:lnTo>
                <a:lnTo>
                  <a:pt x="5" y="19"/>
                </a:lnTo>
                <a:lnTo>
                  <a:pt x="7" y="22"/>
                </a:lnTo>
                <a:lnTo>
                  <a:pt x="7" y="26"/>
                </a:lnTo>
                <a:lnTo>
                  <a:pt x="8" y="29"/>
                </a:lnTo>
                <a:lnTo>
                  <a:pt x="12" y="24"/>
                </a:lnTo>
                <a:lnTo>
                  <a:pt x="12" y="33"/>
                </a:lnTo>
                <a:lnTo>
                  <a:pt x="18" y="33"/>
                </a:lnTo>
                <a:lnTo>
                  <a:pt x="16" y="27"/>
                </a:lnTo>
                <a:lnTo>
                  <a:pt x="12" y="3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6" name="Freeform 758"/>
          <p:cNvSpPr>
            <a:spLocks/>
          </p:cNvSpPr>
          <p:nvPr/>
        </p:nvSpPr>
        <p:spPr bwMode="auto">
          <a:xfrm>
            <a:off x="2922588" y="3779838"/>
            <a:ext cx="65087" cy="25400"/>
          </a:xfrm>
          <a:custGeom>
            <a:avLst/>
            <a:gdLst/>
            <a:ahLst/>
            <a:cxnLst>
              <a:cxn ang="0">
                <a:pos x="0" y="16"/>
              </a:cxn>
              <a:cxn ang="0">
                <a:pos x="5" y="16"/>
              </a:cxn>
              <a:cxn ang="0">
                <a:pos x="10" y="16"/>
              </a:cxn>
              <a:cxn ang="0">
                <a:pos x="15" y="16"/>
              </a:cxn>
              <a:cxn ang="0">
                <a:pos x="21" y="16"/>
              </a:cxn>
              <a:cxn ang="0">
                <a:pos x="26" y="16"/>
              </a:cxn>
              <a:cxn ang="0">
                <a:pos x="31" y="16"/>
              </a:cxn>
              <a:cxn ang="0">
                <a:pos x="37" y="16"/>
              </a:cxn>
              <a:cxn ang="0">
                <a:pos x="42" y="16"/>
              </a:cxn>
              <a:cxn ang="0">
                <a:pos x="42" y="0"/>
              </a:cxn>
              <a:cxn ang="0">
                <a:pos x="37" y="0"/>
              </a:cxn>
              <a:cxn ang="0">
                <a:pos x="31" y="0"/>
              </a:cxn>
              <a:cxn ang="0">
                <a:pos x="26" y="0"/>
              </a:cxn>
              <a:cxn ang="0">
                <a:pos x="21" y="0"/>
              </a:cxn>
              <a:cxn ang="0">
                <a:pos x="15" y="0"/>
              </a:cxn>
              <a:cxn ang="0">
                <a:pos x="10" y="0"/>
              </a:cxn>
              <a:cxn ang="0">
                <a:pos x="5" y="0"/>
              </a:cxn>
              <a:cxn ang="0">
                <a:pos x="0" y="0"/>
              </a:cxn>
              <a:cxn ang="0">
                <a:pos x="0" y="16"/>
              </a:cxn>
            </a:cxnLst>
            <a:rect l="0" t="0" r="r" b="b"/>
            <a:pathLst>
              <a:path w="43" h="17">
                <a:moveTo>
                  <a:pt x="0" y="16"/>
                </a:moveTo>
                <a:lnTo>
                  <a:pt x="5" y="16"/>
                </a:lnTo>
                <a:lnTo>
                  <a:pt x="10" y="16"/>
                </a:lnTo>
                <a:lnTo>
                  <a:pt x="15" y="16"/>
                </a:lnTo>
                <a:lnTo>
                  <a:pt x="21" y="16"/>
                </a:lnTo>
                <a:lnTo>
                  <a:pt x="26" y="16"/>
                </a:lnTo>
                <a:lnTo>
                  <a:pt x="31" y="16"/>
                </a:lnTo>
                <a:lnTo>
                  <a:pt x="37" y="16"/>
                </a:lnTo>
                <a:lnTo>
                  <a:pt x="42" y="16"/>
                </a:lnTo>
                <a:lnTo>
                  <a:pt x="42" y="0"/>
                </a:lnTo>
                <a:lnTo>
                  <a:pt x="37" y="0"/>
                </a:lnTo>
                <a:lnTo>
                  <a:pt x="31" y="0"/>
                </a:lnTo>
                <a:lnTo>
                  <a:pt x="26" y="0"/>
                </a:lnTo>
                <a:lnTo>
                  <a:pt x="21" y="0"/>
                </a:lnTo>
                <a:lnTo>
                  <a:pt x="15" y="0"/>
                </a:lnTo>
                <a:lnTo>
                  <a:pt x="10"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7" name="Freeform 759"/>
          <p:cNvSpPr>
            <a:spLocks/>
          </p:cNvSpPr>
          <p:nvPr/>
        </p:nvSpPr>
        <p:spPr bwMode="auto">
          <a:xfrm>
            <a:off x="2847975" y="3779838"/>
            <a:ext cx="76200" cy="25400"/>
          </a:xfrm>
          <a:custGeom>
            <a:avLst/>
            <a:gdLst/>
            <a:ahLst/>
            <a:cxnLst>
              <a:cxn ang="0">
                <a:pos x="1" y="5"/>
              </a:cxn>
              <a:cxn ang="0">
                <a:pos x="5" y="16"/>
              </a:cxn>
              <a:cxn ang="0">
                <a:pos x="11" y="16"/>
              </a:cxn>
              <a:cxn ang="0">
                <a:pos x="16" y="16"/>
              </a:cxn>
              <a:cxn ang="0">
                <a:pos x="22" y="16"/>
              </a:cxn>
              <a:cxn ang="0">
                <a:pos x="28" y="16"/>
              </a:cxn>
              <a:cxn ang="0">
                <a:pos x="33" y="16"/>
              </a:cxn>
              <a:cxn ang="0">
                <a:pos x="38" y="16"/>
              </a:cxn>
              <a:cxn ang="0">
                <a:pos x="44" y="16"/>
              </a:cxn>
              <a:cxn ang="0">
                <a:pos x="50" y="16"/>
              </a:cxn>
              <a:cxn ang="0">
                <a:pos x="50" y="0"/>
              </a:cxn>
              <a:cxn ang="0">
                <a:pos x="44" y="0"/>
              </a:cxn>
              <a:cxn ang="0">
                <a:pos x="38" y="0"/>
              </a:cxn>
              <a:cxn ang="0">
                <a:pos x="33" y="0"/>
              </a:cxn>
              <a:cxn ang="0">
                <a:pos x="28" y="0"/>
              </a:cxn>
              <a:cxn ang="0">
                <a:pos x="22" y="0"/>
              </a:cxn>
              <a:cxn ang="0">
                <a:pos x="16" y="0"/>
              </a:cxn>
              <a:cxn ang="0">
                <a:pos x="11" y="0"/>
              </a:cxn>
              <a:cxn ang="0">
                <a:pos x="5" y="0"/>
              </a:cxn>
              <a:cxn ang="0">
                <a:pos x="9" y="10"/>
              </a:cxn>
              <a:cxn ang="0">
                <a:pos x="1" y="5"/>
              </a:cxn>
              <a:cxn ang="0">
                <a:pos x="0" y="16"/>
              </a:cxn>
              <a:cxn ang="0">
                <a:pos x="5" y="16"/>
              </a:cxn>
              <a:cxn ang="0">
                <a:pos x="1" y="5"/>
              </a:cxn>
            </a:cxnLst>
            <a:rect l="0" t="0" r="r" b="b"/>
            <a:pathLst>
              <a:path w="51" h="17">
                <a:moveTo>
                  <a:pt x="1" y="5"/>
                </a:moveTo>
                <a:lnTo>
                  <a:pt x="5" y="16"/>
                </a:lnTo>
                <a:lnTo>
                  <a:pt x="11" y="16"/>
                </a:lnTo>
                <a:lnTo>
                  <a:pt x="16" y="16"/>
                </a:lnTo>
                <a:lnTo>
                  <a:pt x="22" y="16"/>
                </a:lnTo>
                <a:lnTo>
                  <a:pt x="28" y="16"/>
                </a:lnTo>
                <a:lnTo>
                  <a:pt x="33" y="16"/>
                </a:lnTo>
                <a:lnTo>
                  <a:pt x="38" y="16"/>
                </a:lnTo>
                <a:lnTo>
                  <a:pt x="44" y="16"/>
                </a:lnTo>
                <a:lnTo>
                  <a:pt x="50" y="16"/>
                </a:lnTo>
                <a:lnTo>
                  <a:pt x="50" y="0"/>
                </a:lnTo>
                <a:lnTo>
                  <a:pt x="44" y="0"/>
                </a:lnTo>
                <a:lnTo>
                  <a:pt x="38" y="0"/>
                </a:lnTo>
                <a:lnTo>
                  <a:pt x="33" y="0"/>
                </a:lnTo>
                <a:lnTo>
                  <a:pt x="28" y="0"/>
                </a:lnTo>
                <a:lnTo>
                  <a:pt x="22" y="0"/>
                </a:lnTo>
                <a:lnTo>
                  <a:pt x="16" y="0"/>
                </a:lnTo>
                <a:lnTo>
                  <a:pt x="11" y="0"/>
                </a:lnTo>
                <a:lnTo>
                  <a:pt x="5" y="0"/>
                </a:lnTo>
                <a:lnTo>
                  <a:pt x="9" y="10"/>
                </a:lnTo>
                <a:lnTo>
                  <a:pt x="1" y="5"/>
                </a:lnTo>
                <a:lnTo>
                  <a:pt x="0" y="16"/>
                </a:lnTo>
                <a:lnTo>
                  <a:pt x="5" y="16"/>
                </a:lnTo>
                <a:lnTo>
                  <a:pt x="1"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8" name="Freeform 760"/>
          <p:cNvSpPr>
            <a:spLocks/>
          </p:cNvSpPr>
          <p:nvPr/>
        </p:nvSpPr>
        <p:spPr bwMode="auto">
          <a:xfrm>
            <a:off x="2851150" y="3743325"/>
            <a:ext cx="26988" cy="46038"/>
          </a:xfrm>
          <a:custGeom>
            <a:avLst/>
            <a:gdLst/>
            <a:ahLst/>
            <a:cxnLst>
              <a:cxn ang="0">
                <a:pos x="8" y="0"/>
              </a:cxn>
              <a:cxn ang="0">
                <a:pos x="8" y="3"/>
              </a:cxn>
              <a:cxn ang="0">
                <a:pos x="7" y="6"/>
              </a:cxn>
              <a:cxn ang="0">
                <a:pos x="5" y="9"/>
              </a:cxn>
              <a:cxn ang="0">
                <a:pos x="4" y="12"/>
              </a:cxn>
              <a:cxn ang="0">
                <a:pos x="4" y="16"/>
              </a:cxn>
              <a:cxn ang="0">
                <a:pos x="2" y="19"/>
              </a:cxn>
              <a:cxn ang="0">
                <a:pos x="1" y="23"/>
              </a:cxn>
              <a:cxn ang="0">
                <a:pos x="0" y="26"/>
              </a:cxn>
              <a:cxn ang="0">
                <a:pos x="8" y="29"/>
              </a:cxn>
              <a:cxn ang="0">
                <a:pos x="9" y="25"/>
              </a:cxn>
              <a:cxn ang="0">
                <a:pos x="10" y="22"/>
              </a:cxn>
              <a:cxn ang="0">
                <a:pos x="12" y="19"/>
              </a:cxn>
              <a:cxn ang="0">
                <a:pos x="12" y="15"/>
              </a:cxn>
              <a:cxn ang="0">
                <a:pos x="13" y="12"/>
              </a:cxn>
              <a:cxn ang="0">
                <a:pos x="15" y="8"/>
              </a:cxn>
              <a:cxn ang="0">
                <a:pos x="16" y="5"/>
              </a:cxn>
              <a:cxn ang="0">
                <a:pos x="17" y="2"/>
              </a:cxn>
              <a:cxn ang="0">
                <a:pos x="8" y="0"/>
              </a:cxn>
            </a:cxnLst>
            <a:rect l="0" t="0" r="r" b="b"/>
            <a:pathLst>
              <a:path w="18" h="30">
                <a:moveTo>
                  <a:pt x="8" y="0"/>
                </a:moveTo>
                <a:lnTo>
                  <a:pt x="8" y="3"/>
                </a:lnTo>
                <a:lnTo>
                  <a:pt x="7" y="6"/>
                </a:lnTo>
                <a:lnTo>
                  <a:pt x="5" y="9"/>
                </a:lnTo>
                <a:lnTo>
                  <a:pt x="4" y="12"/>
                </a:lnTo>
                <a:lnTo>
                  <a:pt x="4" y="16"/>
                </a:lnTo>
                <a:lnTo>
                  <a:pt x="2" y="19"/>
                </a:lnTo>
                <a:lnTo>
                  <a:pt x="1" y="23"/>
                </a:lnTo>
                <a:lnTo>
                  <a:pt x="0" y="26"/>
                </a:lnTo>
                <a:lnTo>
                  <a:pt x="8" y="29"/>
                </a:lnTo>
                <a:lnTo>
                  <a:pt x="9" y="25"/>
                </a:lnTo>
                <a:lnTo>
                  <a:pt x="10" y="22"/>
                </a:lnTo>
                <a:lnTo>
                  <a:pt x="12" y="19"/>
                </a:lnTo>
                <a:lnTo>
                  <a:pt x="12" y="15"/>
                </a:lnTo>
                <a:lnTo>
                  <a:pt x="13" y="12"/>
                </a:lnTo>
                <a:lnTo>
                  <a:pt x="15" y="8"/>
                </a:lnTo>
                <a:lnTo>
                  <a:pt x="16" y="5"/>
                </a:lnTo>
                <a:lnTo>
                  <a:pt x="17" y="2"/>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49" name="Freeform 761"/>
          <p:cNvSpPr>
            <a:spLocks/>
          </p:cNvSpPr>
          <p:nvPr/>
        </p:nvSpPr>
        <p:spPr bwMode="auto">
          <a:xfrm>
            <a:off x="2863850" y="3697288"/>
            <a:ext cx="25400" cy="50800"/>
          </a:xfrm>
          <a:custGeom>
            <a:avLst/>
            <a:gdLst/>
            <a:ahLst/>
            <a:cxnLst>
              <a:cxn ang="0">
                <a:pos x="12" y="0"/>
              </a:cxn>
              <a:cxn ang="0">
                <a:pos x="8" y="3"/>
              </a:cxn>
              <a:cxn ang="0">
                <a:pos x="6" y="6"/>
              </a:cxn>
              <a:cxn ang="0">
                <a:pos x="6" y="9"/>
              </a:cxn>
              <a:cxn ang="0">
                <a:pos x="5" y="13"/>
              </a:cxn>
              <a:cxn ang="0">
                <a:pos x="4" y="16"/>
              </a:cxn>
              <a:cxn ang="0">
                <a:pos x="3" y="20"/>
              </a:cxn>
              <a:cxn ang="0">
                <a:pos x="2" y="23"/>
              </a:cxn>
              <a:cxn ang="0">
                <a:pos x="1" y="27"/>
              </a:cxn>
              <a:cxn ang="0">
                <a:pos x="0" y="30"/>
              </a:cxn>
              <a:cxn ang="0">
                <a:pos x="7" y="33"/>
              </a:cxn>
              <a:cxn ang="0">
                <a:pos x="9" y="29"/>
              </a:cxn>
              <a:cxn ang="0">
                <a:pos x="9" y="26"/>
              </a:cxn>
              <a:cxn ang="0">
                <a:pos x="10" y="23"/>
              </a:cxn>
              <a:cxn ang="0">
                <a:pos x="12" y="19"/>
              </a:cxn>
              <a:cxn ang="0">
                <a:pos x="12" y="16"/>
              </a:cxn>
              <a:cxn ang="0">
                <a:pos x="13" y="12"/>
              </a:cxn>
              <a:cxn ang="0">
                <a:pos x="14" y="9"/>
              </a:cxn>
              <a:cxn ang="0">
                <a:pos x="16" y="5"/>
              </a:cxn>
              <a:cxn ang="0">
                <a:pos x="12" y="8"/>
              </a:cxn>
              <a:cxn ang="0">
                <a:pos x="12" y="0"/>
              </a:cxn>
              <a:cxn ang="0">
                <a:pos x="9" y="0"/>
              </a:cxn>
              <a:cxn ang="0">
                <a:pos x="8" y="3"/>
              </a:cxn>
              <a:cxn ang="0">
                <a:pos x="12" y="0"/>
              </a:cxn>
            </a:cxnLst>
            <a:rect l="0" t="0" r="r" b="b"/>
            <a:pathLst>
              <a:path w="17" h="34">
                <a:moveTo>
                  <a:pt x="12" y="0"/>
                </a:moveTo>
                <a:lnTo>
                  <a:pt x="8" y="3"/>
                </a:lnTo>
                <a:lnTo>
                  <a:pt x="6" y="6"/>
                </a:lnTo>
                <a:lnTo>
                  <a:pt x="6" y="9"/>
                </a:lnTo>
                <a:lnTo>
                  <a:pt x="5" y="13"/>
                </a:lnTo>
                <a:lnTo>
                  <a:pt x="4" y="16"/>
                </a:lnTo>
                <a:lnTo>
                  <a:pt x="3" y="20"/>
                </a:lnTo>
                <a:lnTo>
                  <a:pt x="2" y="23"/>
                </a:lnTo>
                <a:lnTo>
                  <a:pt x="1" y="27"/>
                </a:lnTo>
                <a:lnTo>
                  <a:pt x="0" y="30"/>
                </a:lnTo>
                <a:lnTo>
                  <a:pt x="7" y="33"/>
                </a:lnTo>
                <a:lnTo>
                  <a:pt x="9" y="29"/>
                </a:lnTo>
                <a:lnTo>
                  <a:pt x="9" y="26"/>
                </a:lnTo>
                <a:lnTo>
                  <a:pt x="10" y="23"/>
                </a:lnTo>
                <a:lnTo>
                  <a:pt x="12" y="19"/>
                </a:lnTo>
                <a:lnTo>
                  <a:pt x="12" y="16"/>
                </a:lnTo>
                <a:lnTo>
                  <a:pt x="13" y="12"/>
                </a:lnTo>
                <a:lnTo>
                  <a:pt x="14" y="9"/>
                </a:lnTo>
                <a:lnTo>
                  <a:pt x="16" y="5"/>
                </a:lnTo>
                <a:lnTo>
                  <a:pt x="12" y="8"/>
                </a:lnTo>
                <a:lnTo>
                  <a:pt x="12" y="0"/>
                </a:lnTo>
                <a:lnTo>
                  <a:pt x="9" y="0"/>
                </a:lnTo>
                <a:lnTo>
                  <a:pt x="8" y="3"/>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0" name="Line 762"/>
          <p:cNvSpPr>
            <a:spLocks noChangeShapeType="1"/>
          </p:cNvSpPr>
          <p:nvPr/>
        </p:nvSpPr>
        <p:spPr bwMode="auto">
          <a:xfrm flipH="1">
            <a:off x="2909888" y="3698875"/>
            <a:ext cx="6350" cy="841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1" name="Line 763"/>
          <p:cNvSpPr>
            <a:spLocks noChangeShapeType="1"/>
          </p:cNvSpPr>
          <p:nvPr/>
        </p:nvSpPr>
        <p:spPr bwMode="auto">
          <a:xfrm>
            <a:off x="2932113" y="3698875"/>
            <a:ext cx="6350"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2" name="Line 764"/>
          <p:cNvSpPr>
            <a:spLocks noChangeShapeType="1"/>
          </p:cNvSpPr>
          <p:nvPr/>
        </p:nvSpPr>
        <p:spPr bwMode="auto">
          <a:xfrm flipH="1">
            <a:off x="2889250" y="3700463"/>
            <a:ext cx="1587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3" name="Line 765"/>
          <p:cNvSpPr>
            <a:spLocks noChangeShapeType="1"/>
          </p:cNvSpPr>
          <p:nvPr/>
        </p:nvSpPr>
        <p:spPr bwMode="auto">
          <a:xfrm>
            <a:off x="2941638" y="3700463"/>
            <a:ext cx="17462"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4" name="Line 766"/>
          <p:cNvSpPr>
            <a:spLocks noChangeShapeType="1"/>
          </p:cNvSpPr>
          <p:nvPr/>
        </p:nvSpPr>
        <p:spPr bwMode="auto">
          <a:xfrm flipH="1">
            <a:off x="2870200" y="3700463"/>
            <a:ext cx="2222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5" name="Line 767"/>
          <p:cNvSpPr>
            <a:spLocks noChangeShapeType="1"/>
          </p:cNvSpPr>
          <p:nvPr/>
        </p:nvSpPr>
        <p:spPr bwMode="auto">
          <a:xfrm>
            <a:off x="2955925" y="3700463"/>
            <a:ext cx="20638"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6" name="Freeform 768"/>
          <p:cNvSpPr>
            <a:spLocks/>
          </p:cNvSpPr>
          <p:nvPr/>
        </p:nvSpPr>
        <p:spPr bwMode="auto">
          <a:xfrm>
            <a:off x="2333625" y="3702050"/>
            <a:ext cx="130175" cy="84138"/>
          </a:xfrm>
          <a:custGeom>
            <a:avLst/>
            <a:gdLst/>
            <a:ahLst/>
            <a:cxnLst>
              <a:cxn ang="0">
                <a:pos x="19" y="0"/>
              </a:cxn>
              <a:cxn ang="0">
                <a:pos x="26" y="0"/>
              </a:cxn>
              <a:cxn ang="0">
                <a:pos x="32" y="0"/>
              </a:cxn>
              <a:cxn ang="0">
                <a:pos x="39" y="0"/>
              </a:cxn>
              <a:cxn ang="0">
                <a:pos x="45" y="0"/>
              </a:cxn>
              <a:cxn ang="0">
                <a:pos x="51" y="0"/>
              </a:cxn>
              <a:cxn ang="0">
                <a:pos x="57" y="0"/>
              </a:cxn>
              <a:cxn ang="0">
                <a:pos x="64" y="0"/>
              </a:cxn>
              <a:cxn ang="0">
                <a:pos x="68" y="4"/>
              </a:cxn>
              <a:cxn ang="0">
                <a:pos x="71" y="10"/>
              </a:cxn>
              <a:cxn ang="0">
                <a:pos x="73" y="17"/>
              </a:cxn>
              <a:cxn ang="0">
                <a:pos x="74" y="24"/>
              </a:cxn>
              <a:cxn ang="0">
                <a:pos x="77" y="30"/>
              </a:cxn>
              <a:cxn ang="0">
                <a:pos x="79" y="37"/>
              </a:cxn>
              <a:cxn ang="0">
                <a:pos x="82" y="44"/>
              </a:cxn>
              <a:cxn ang="0">
                <a:pos x="84" y="51"/>
              </a:cxn>
              <a:cxn ang="0">
                <a:pos x="80" y="55"/>
              </a:cxn>
              <a:cxn ang="0">
                <a:pos x="69" y="55"/>
              </a:cxn>
              <a:cxn ang="0">
                <a:pos x="59" y="55"/>
              </a:cxn>
              <a:cxn ang="0">
                <a:pos x="48" y="55"/>
              </a:cxn>
              <a:cxn ang="0">
                <a:pos x="37" y="55"/>
              </a:cxn>
              <a:cxn ang="0">
                <a:pos x="26" y="55"/>
              </a:cxn>
              <a:cxn ang="0">
                <a:pos x="15" y="55"/>
              </a:cxn>
              <a:cxn ang="0">
                <a:pos x="5" y="55"/>
              </a:cxn>
              <a:cxn ang="0">
                <a:pos x="0" y="51"/>
              </a:cxn>
              <a:cxn ang="0">
                <a:pos x="3" y="44"/>
              </a:cxn>
              <a:cxn ang="0">
                <a:pos x="5" y="37"/>
              </a:cxn>
              <a:cxn ang="0">
                <a:pos x="7" y="30"/>
              </a:cxn>
              <a:cxn ang="0">
                <a:pos x="9" y="24"/>
              </a:cxn>
              <a:cxn ang="0">
                <a:pos x="11" y="17"/>
              </a:cxn>
              <a:cxn ang="0">
                <a:pos x="13" y="10"/>
              </a:cxn>
              <a:cxn ang="0">
                <a:pos x="15" y="3"/>
              </a:cxn>
            </a:cxnLst>
            <a:rect l="0" t="0" r="r" b="b"/>
            <a:pathLst>
              <a:path w="87" h="56">
                <a:moveTo>
                  <a:pt x="16" y="0"/>
                </a:moveTo>
                <a:lnTo>
                  <a:pt x="19" y="0"/>
                </a:lnTo>
                <a:lnTo>
                  <a:pt x="22" y="0"/>
                </a:lnTo>
                <a:lnTo>
                  <a:pt x="26" y="0"/>
                </a:lnTo>
                <a:lnTo>
                  <a:pt x="29" y="0"/>
                </a:lnTo>
                <a:lnTo>
                  <a:pt x="32" y="0"/>
                </a:lnTo>
                <a:lnTo>
                  <a:pt x="36" y="0"/>
                </a:lnTo>
                <a:lnTo>
                  <a:pt x="39" y="0"/>
                </a:lnTo>
                <a:lnTo>
                  <a:pt x="42" y="0"/>
                </a:lnTo>
                <a:lnTo>
                  <a:pt x="45" y="0"/>
                </a:lnTo>
                <a:lnTo>
                  <a:pt x="48" y="0"/>
                </a:lnTo>
                <a:lnTo>
                  <a:pt x="51" y="0"/>
                </a:lnTo>
                <a:lnTo>
                  <a:pt x="54" y="0"/>
                </a:lnTo>
                <a:lnTo>
                  <a:pt x="57" y="0"/>
                </a:lnTo>
                <a:lnTo>
                  <a:pt x="61" y="0"/>
                </a:lnTo>
                <a:lnTo>
                  <a:pt x="64" y="0"/>
                </a:lnTo>
                <a:lnTo>
                  <a:pt x="67" y="0"/>
                </a:lnTo>
                <a:lnTo>
                  <a:pt x="68" y="4"/>
                </a:lnTo>
                <a:lnTo>
                  <a:pt x="70" y="7"/>
                </a:lnTo>
                <a:lnTo>
                  <a:pt x="71" y="10"/>
                </a:lnTo>
                <a:lnTo>
                  <a:pt x="72" y="14"/>
                </a:lnTo>
                <a:lnTo>
                  <a:pt x="73" y="17"/>
                </a:lnTo>
                <a:lnTo>
                  <a:pt x="74" y="21"/>
                </a:lnTo>
                <a:lnTo>
                  <a:pt x="74" y="24"/>
                </a:lnTo>
                <a:lnTo>
                  <a:pt x="76" y="27"/>
                </a:lnTo>
                <a:lnTo>
                  <a:pt x="77" y="30"/>
                </a:lnTo>
                <a:lnTo>
                  <a:pt x="78" y="34"/>
                </a:lnTo>
                <a:lnTo>
                  <a:pt x="79" y="37"/>
                </a:lnTo>
                <a:lnTo>
                  <a:pt x="81" y="41"/>
                </a:lnTo>
                <a:lnTo>
                  <a:pt x="82" y="44"/>
                </a:lnTo>
                <a:lnTo>
                  <a:pt x="83" y="48"/>
                </a:lnTo>
                <a:lnTo>
                  <a:pt x="84" y="51"/>
                </a:lnTo>
                <a:lnTo>
                  <a:pt x="86" y="55"/>
                </a:lnTo>
                <a:lnTo>
                  <a:pt x="80" y="55"/>
                </a:lnTo>
                <a:lnTo>
                  <a:pt x="74" y="55"/>
                </a:lnTo>
                <a:lnTo>
                  <a:pt x="69" y="55"/>
                </a:lnTo>
                <a:lnTo>
                  <a:pt x="64" y="55"/>
                </a:lnTo>
                <a:lnTo>
                  <a:pt x="59" y="55"/>
                </a:lnTo>
                <a:lnTo>
                  <a:pt x="53" y="55"/>
                </a:lnTo>
                <a:lnTo>
                  <a:pt x="48" y="55"/>
                </a:lnTo>
                <a:lnTo>
                  <a:pt x="43" y="55"/>
                </a:lnTo>
                <a:lnTo>
                  <a:pt x="37" y="55"/>
                </a:lnTo>
                <a:lnTo>
                  <a:pt x="32" y="55"/>
                </a:lnTo>
                <a:lnTo>
                  <a:pt x="26" y="55"/>
                </a:lnTo>
                <a:lnTo>
                  <a:pt x="21" y="55"/>
                </a:lnTo>
                <a:lnTo>
                  <a:pt x="15" y="55"/>
                </a:lnTo>
                <a:lnTo>
                  <a:pt x="11" y="55"/>
                </a:lnTo>
                <a:lnTo>
                  <a:pt x="5" y="55"/>
                </a:lnTo>
                <a:lnTo>
                  <a:pt x="0" y="55"/>
                </a:lnTo>
                <a:lnTo>
                  <a:pt x="0" y="51"/>
                </a:lnTo>
                <a:lnTo>
                  <a:pt x="2" y="48"/>
                </a:lnTo>
                <a:lnTo>
                  <a:pt x="3" y="44"/>
                </a:lnTo>
                <a:lnTo>
                  <a:pt x="3" y="41"/>
                </a:lnTo>
                <a:lnTo>
                  <a:pt x="5" y="37"/>
                </a:lnTo>
                <a:lnTo>
                  <a:pt x="6" y="34"/>
                </a:lnTo>
                <a:lnTo>
                  <a:pt x="7" y="30"/>
                </a:lnTo>
                <a:lnTo>
                  <a:pt x="8" y="27"/>
                </a:lnTo>
                <a:lnTo>
                  <a:pt x="9" y="24"/>
                </a:lnTo>
                <a:lnTo>
                  <a:pt x="10" y="20"/>
                </a:lnTo>
                <a:lnTo>
                  <a:pt x="11" y="17"/>
                </a:lnTo>
                <a:lnTo>
                  <a:pt x="12" y="13"/>
                </a:lnTo>
                <a:lnTo>
                  <a:pt x="13" y="10"/>
                </a:lnTo>
                <a:lnTo>
                  <a:pt x="14" y="6"/>
                </a:lnTo>
                <a:lnTo>
                  <a:pt x="15" y="3"/>
                </a:lnTo>
                <a:lnTo>
                  <a:pt x="16"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7" name="Freeform 769"/>
          <p:cNvSpPr>
            <a:spLocks/>
          </p:cNvSpPr>
          <p:nvPr/>
        </p:nvSpPr>
        <p:spPr bwMode="auto">
          <a:xfrm>
            <a:off x="2357438" y="3695700"/>
            <a:ext cx="39687" cy="25400"/>
          </a:xfrm>
          <a:custGeom>
            <a:avLst/>
            <a:gdLst/>
            <a:ahLst/>
            <a:cxnLst>
              <a:cxn ang="0">
                <a:pos x="26" y="1"/>
              </a:cxn>
              <a:cxn ang="0">
                <a:pos x="22" y="1"/>
              </a:cxn>
              <a:cxn ang="0">
                <a:pos x="19" y="1"/>
              </a:cxn>
              <a:cxn ang="0">
                <a:pos x="16" y="1"/>
              </a:cxn>
              <a:cxn ang="0">
                <a:pos x="13" y="1"/>
              </a:cxn>
              <a:cxn ang="0">
                <a:pos x="9" y="0"/>
              </a:cxn>
              <a:cxn ang="0">
                <a:pos x="6" y="0"/>
              </a:cxn>
              <a:cxn ang="0">
                <a:pos x="3" y="0"/>
              </a:cxn>
              <a:cxn ang="0">
                <a:pos x="0" y="0"/>
              </a:cxn>
              <a:cxn ang="0">
                <a:pos x="0" y="16"/>
              </a:cxn>
              <a:cxn ang="0">
                <a:pos x="3" y="16"/>
              </a:cxn>
              <a:cxn ang="0">
                <a:pos x="6" y="16"/>
              </a:cxn>
              <a:cxn ang="0">
                <a:pos x="9" y="16"/>
              </a:cxn>
              <a:cxn ang="0">
                <a:pos x="12" y="14"/>
              </a:cxn>
              <a:cxn ang="0">
                <a:pos x="15" y="16"/>
              </a:cxn>
              <a:cxn ang="0">
                <a:pos x="19" y="16"/>
              </a:cxn>
              <a:cxn ang="0">
                <a:pos x="22" y="16"/>
              </a:cxn>
              <a:cxn ang="0">
                <a:pos x="26" y="16"/>
              </a:cxn>
              <a:cxn ang="0">
                <a:pos x="26" y="1"/>
              </a:cxn>
            </a:cxnLst>
            <a:rect l="0" t="0" r="r" b="b"/>
            <a:pathLst>
              <a:path w="27" h="17">
                <a:moveTo>
                  <a:pt x="26" y="1"/>
                </a:moveTo>
                <a:lnTo>
                  <a:pt x="22" y="1"/>
                </a:lnTo>
                <a:lnTo>
                  <a:pt x="19" y="1"/>
                </a:lnTo>
                <a:lnTo>
                  <a:pt x="16" y="1"/>
                </a:lnTo>
                <a:lnTo>
                  <a:pt x="13" y="1"/>
                </a:lnTo>
                <a:lnTo>
                  <a:pt x="9" y="0"/>
                </a:lnTo>
                <a:lnTo>
                  <a:pt x="6" y="0"/>
                </a:lnTo>
                <a:lnTo>
                  <a:pt x="3" y="0"/>
                </a:lnTo>
                <a:lnTo>
                  <a:pt x="0" y="0"/>
                </a:lnTo>
                <a:lnTo>
                  <a:pt x="0" y="16"/>
                </a:lnTo>
                <a:lnTo>
                  <a:pt x="3" y="16"/>
                </a:lnTo>
                <a:lnTo>
                  <a:pt x="6" y="16"/>
                </a:lnTo>
                <a:lnTo>
                  <a:pt x="9" y="16"/>
                </a:lnTo>
                <a:lnTo>
                  <a:pt x="12" y="14"/>
                </a:lnTo>
                <a:lnTo>
                  <a:pt x="15" y="16"/>
                </a:lnTo>
                <a:lnTo>
                  <a:pt x="19" y="16"/>
                </a:lnTo>
                <a:lnTo>
                  <a:pt x="22" y="16"/>
                </a:lnTo>
                <a:lnTo>
                  <a:pt x="26" y="16"/>
                </a:lnTo>
                <a:lnTo>
                  <a:pt x="26"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8" name="Freeform 770"/>
          <p:cNvSpPr>
            <a:spLocks/>
          </p:cNvSpPr>
          <p:nvPr/>
        </p:nvSpPr>
        <p:spPr bwMode="auto">
          <a:xfrm>
            <a:off x="2397125" y="3697288"/>
            <a:ext cx="46038" cy="25400"/>
          </a:xfrm>
          <a:custGeom>
            <a:avLst/>
            <a:gdLst/>
            <a:ahLst/>
            <a:cxnLst>
              <a:cxn ang="0">
                <a:pos x="30" y="6"/>
              </a:cxn>
              <a:cxn ang="0">
                <a:pos x="25" y="0"/>
              </a:cxn>
              <a:cxn ang="0">
                <a:pos x="22" y="0"/>
              </a:cxn>
              <a:cxn ang="0">
                <a:pos x="19" y="0"/>
              </a:cxn>
              <a:cxn ang="0">
                <a:pos x="15" y="0"/>
              </a:cxn>
              <a:cxn ang="0">
                <a:pos x="12" y="0"/>
              </a:cxn>
              <a:cxn ang="0">
                <a:pos x="8" y="0"/>
              </a:cxn>
              <a:cxn ang="0">
                <a:pos x="5" y="0"/>
              </a:cxn>
              <a:cxn ang="0">
                <a:pos x="3" y="0"/>
              </a:cxn>
              <a:cxn ang="0">
                <a:pos x="0" y="0"/>
              </a:cxn>
              <a:cxn ang="0">
                <a:pos x="0" y="16"/>
              </a:cxn>
              <a:cxn ang="0">
                <a:pos x="3" y="16"/>
              </a:cxn>
              <a:cxn ang="0">
                <a:pos x="5" y="16"/>
              </a:cxn>
              <a:cxn ang="0">
                <a:pos x="8" y="16"/>
              </a:cxn>
              <a:cxn ang="0">
                <a:pos x="12" y="16"/>
              </a:cxn>
              <a:cxn ang="0">
                <a:pos x="15" y="16"/>
              </a:cxn>
              <a:cxn ang="0">
                <a:pos x="18" y="16"/>
              </a:cxn>
              <a:cxn ang="0">
                <a:pos x="21" y="16"/>
              </a:cxn>
              <a:cxn ang="0">
                <a:pos x="25" y="16"/>
              </a:cxn>
              <a:cxn ang="0">
                <a:pos x="21" y="11"/>
              </a:cxn>
              <a:cxn ang="0">
                <a:pos x="30" y="6"/>
              </a:cxn>
              <a:cxn ang="0">
                <a:pos x="29" y="0"/>
              </a:cxn>
              <a:cxn ang="0">
                <a:pos x="25" y="0"/>
              </a:cxn>
              <a:cxn ang="0">
                <a:pos x="30" y="6"/>
              </a:cxn>
            </a:cxnLst>
            <a:rect l="0" t="0" r="r" b="b"/>
            <a:pathLst>
              <a:path w="31" h="17">
                <a:moveTo>
                  <a:pt x="30" y="6"/>
                </a:moveTo>
                <a:lnTo>
                  <a:pt x="25" y="0"/>
                </a:lnTo>
                <a:lnTo>
                  <a:pt x="22" y="0"/>
                </a:lnTo>
                <a:lnTo>
                  <a:pt x="19" y="0"/>
                </a:lnTo>
                <a:lnTo>
                  <a:pt x="15" y="0"/>
                </a:lnTo>
                <a:lnTo>
                  <a:pt x="12" y="0"/>
                </a:lnTo>
                <a:lnTo>
                  <a:pt x="8" y="0"/>
                </a:lnTo>
                <a:lnTo>
                  <a:pt x="5" y="0"/>
                </a:lnTo>
                <a:lnTo>
                  <a:pt x="3" y="0"/>
                </a:lnTo>
                <a:lnTo>
                  <a:pt x="0" y="0"/>
                </a:lnTo>
                <a:lnTo>
                  <a:pt x="0" y="16"/>
                </a:lnTo>
                <a:lnTo>
                  <a:pt x="3" y="16"/>
                </a:lnTo>
                <a:lnTo>
                  <a:pt x="5" y="16"/>
                </a:lnTo>
                <a:lnTo>
                  <a:pt x="8" y="16"/>
                </a:lnTo>
                <a:lnTo>
                  <a:pt x="12" y="16"/>
                </a:lnTo>
                <a:lnTo>
                  <a:pt x="15" y="16"/>
                </a:lnTo>
                <a:lnTo>
                  <a:pt x="18" y="16"/>
                </a:lnTo>
                <a:lnTo>
                  <a:pt x="21" y="16"/>
                </a:lnTo>
                <a:lnTo>
                  <a:pt x="25" y="16"/>
                </a:lnTo>
                <a:lnTo>
                  <a:pt x="21" y="11"/>
                </a:lnTo>
                <a:lnTo>
                  <a:pt x="30" y="6"/>
                </a:lnTo>
                <a:lnTo>
                  <a:pt x="29" y="0"/>
                </a:lnTo>
                <a:lnTo>
                  <a:pt x="25" y="0"/>
                </a:lnTo>
                <a:lnTo>
                  <a:pt x="30"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59" name="Freeform 771"/>
          <p:cNvSpPr>
            <a:spLocks/>
          </p:cNvSpPr>
          <p:nvPr/>
        </p:nvSpPr>
        <p:spPr bwMode="auto">
          <a:xfrm>
            <a:off x="2428875" y="3702050"/>
            <a:ext cx="25400" cy="44450"/>
          </a:xfrm>
          <a:custGeom>
            <a:avLst/>
            <a:gdLst/>
            <a:ahLst/>
            <a:cxnLst>
              <a:cxn ang="0">
                <a:pos x="16" y="27"/>
              </a:cxn>
              <a:cxn ang="0">
                <a:pos x="14" y="23"/>
              </a:cxn>
              <a:cxn ang="0">
                <a:pos x="13" y="20"/>
              </a:cxn>
              <a:cxn ang="0">
                <a:pos x="12" y="17"/>
              </a:cxn>
              <a:cxn ang="0">
                <a:pos x="11" y="13"/>
              </a:cxn>
              <a:cxn ang="0">
                <a:pos x="10" y="10"/>
              </a:cxn>
              <a:cxn ang="0">
                <a:pos x="9" y="6"/>
              </a:cxn>
              <a:cxn ang="0">
                <a:pos x="8" y="3"/>
              </a:cxn>
              <a:cxn ang="0">
                <a:pos x="7" y="0"/>
              </a:cxn>
              <a:cxn ang="0">
                <a:pos x="0" y="2"/>
              </a:cxn>
              <a:cxn ang="0">
                <a:pos x="0" y="5"/>
              </a:cxn>
              <a:cxn ang="0">
                <a:pos x="2" y="8"/>
              </a:cxn>
              <a:cxn ang="0">
                <a:pos x="3" y="12"/>
              </a:cxn>
              <a:cxn ang="0">
                <a:pos x="4" y="15"/>
              </a:cxn>
              <a:cxn ang="0">
                <a:pos x="5" y="19"/>
              </a:cxn>
              <a:cxn ang="0">
                <a:pos x="6" y="22"/>
              </a:cxn>
              <a:cxn ang="0">
                <a:pos x="7" y="25"/>
              </a:cxn>
              <a:cxn ang="0">
                <a:pos x="8" y="29"/>
              </a:cxn>
              <a:cxn ang="0">
                <a:pos x="16" y="27"/>
              </a:cxn>
            </a:cxnLst>
            <a:rect l="0" t="0" r="r" b="b"/>
            <a:pathLst>
              <a:path w="17" h="30">
                <a:moveTo>
                  <a:pt x="16" y="27"/>
                </a:moveTo>
                <a:lnTo>
                  <a:pt x="14" y="23"/>
                </a:lnTo>
                <a:lnTo>
                  <a:pt x="13" y="20"/>
                </a:lnTo>
                <a:lnTo>
                  <a:pt x="12" y="17"/>
                </a:lnTo>
                <a:lnTo>
                  <a:pt x="11" y="13"/>
                </a:lnTo>
                <a:lnTo>
                  <a:pt x="10" y="10"/>
                </a:lnTo>
                <a:lnTo>
                  <a:pt x="9" y="6"/>
                </a:lnTo>
                <a:lnTo>
                  <a:pt x="8" y="3"/>
                </a:lnTo>
                <a:lnTo>
                  <a:pt x="7" y="0"/>
                </a:lnTo>
                <a:lnTo>
                  <a:pt x="0" y="2"/>
                </a:lnTo>
                <a:lnTo>
                  <a:pt x="0" y="5"/>
                </a:lnTo>
                <a:lnTo>
                  <a:pt x="2" y="8"/>
                </a:lnTo>
                <a:lnTo>
                  <a:pt x="3" y="12"/>
                </a:lnTo>
                <a:lnTo>
                  <a:pt x="4" y="15"/>
                </a:lnTo>
                <a:lnTo>
                  <a:pt x="5" y="19"/>
                </a:lnTo>
                <a:lnTo>
                  <a:pt x="6" y="22"/>
                </a:lnTo>
                <a:lnTo>
                  <a:pt x="7" y="25"/>
                </a:lnTo>
                <a:lnTo>
                  <a:pt x="8" y="29"/>
                </a:lnTo>
                <a:lnTo>
                  <a:pt x="16" y="2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60" name="Freeform 772"/>
          <p:cNvSpPr>
            <a:spLocks/>
          </p:cNvSpPr>
          <p:nvPr/>
        </p:nvSpPr>
        <p:spPr bwMode="auto">
          <a:xfrm>
            <a:off x="2441575" y="3741738"/>
            <a:ext cx="30163" cy="50800"/>
          </a:xfrm>
          <a:custGeom>
            <a:avLst/>
            <a:gdLst/>
            <a:ahLst/>
            <a:cxnLst>
              <a:cxn ang="0">
                <a:pos x="13" y="32"/>
              </a:cxn>
              <a:cxn ang="0">
                <a:pos x="17" y="27"/>
              </a:cxn>
              <a:cxn ang="0">
                <a:pos x="15" y="23"/>
              </a:cxn>
              <a:cxn ang="0">
                <a:pos x="15" y="20"/>
              </a:cxn>
              <a:cxn ang="0">
                <a:pos x="13" y="16"/>
              </a:cxn>
              <a:cxn ang="0">
                <a:pos x="12" y="13"/>
              </a:cxn>
              <a:cxn ang="0">
                <a:pos x="11" y="10"/>
              </a:cxn>
              <a:cxn ang="0">
                <a:pos x="10" y="6"/>
              </a:cxn>
              <a:cxn ang="0">
                <a:pos x="8" y="3"/>
              </a:cxn>
              <a:cxn ang="0">
                <a:pos x="7" y="0"/>
              </a:cxn>
              <a:cxn ang="0">
                <a:pos x="0" y="1"/>
              </a:cxn>
              <a:cxn ang="0">
                <a:pos x="1" y="5"/>
              </a:cxn>
              <a:cxn ang="0">
                <a:pos x="2" y="8"/>
              </a:cxn>
              <a:cxn ang="0">
                <a:pos x="3" y="12"/>
              </a:cxn>
              <a:cxn ang="0">
                <a:pos x="4" y="15"/>
              </a:cxn>
              <a:cxn ang="0">
                <a:pos x="5" y="18"/>
              </a:cxn>
              <a:cxn ang="0">
                <a:pos x="7" y="22"/>
              </a:cxn>
              <a:cxn ang="0">
                <a:pos x="7" y="25"/>
              </a:cxn>
              <a:cxn ang="0">
                <a:pos x="9" y="29"/>
              </a:cxn>
              <a:cxn ang="0">
                <a:pos x="13" y="24"/>
              </a:cxn>
              <a:cxn ang="0">
                <a:pos x="13" y="32"/>
              </a:cxn>
              <a:cxn ang="0">
                <a:pos x="19" y="32"/>
              </a:cxn>
              <a:cxn ang="0">
                <a:pos x="17" y="27"/>
              </a:cxn>
              <a:cxn ang="0">
                <a:pos x="13" y="32"/>
              </a:cxn>
            </a:cxnLst>
            <a:rect l="0" t="0" r="r" b="b"/>
            <a:pathLst>
              <a:path w="20" h="33">
                <a:moveTo>
                  <a:pt x="13" y="32"/>
                </a:moveTo>
                <a:lnTo>
                  <a:pt x="17" y="27"/>
                </a:lnTo>
                <a:lnTo>
                  <a:pt x="15" y="23"/>
                </a:lnTo>
                <a:lnTo>
                  <a:pt x="15" y="20"/>
                </a:lnTo>
                <a:lnTo>
                  <a:pt x="13" y="16"/>
                </a:lnTo>
                <a:lnTo>
                  <a:pt x="12" y="13"/>
                </a:lnTo>
                <a:lnTo>
                  <a:pt x="11" y="10"/>
                </a:lnTo>
                <a:lnTo>
                  <a:pt x="10" y="6"/>
                </a:lnTo>
                <a:lnTo>
                  <a:pt x="8" y="3"/>
                </a:lnTo>
                <a:lnTo>
                  <a:pt x="7" y="0"/>
                </a:lnTo>
                <a:lnTo>
                  <a:pt x="0" y="1"/>
                </a:lnTo>
                <a:lnTo>
                  <a:pt x="1" y="5"/>
                </a:lnTo>
                <a:lnTo>
                  <a:pt x="2" y="8"/>
                </a:lnTo>
                <a:lnTo>
                  <a:pt x="3" y="12"/>
                </a:lnTo>
                <a:lnTo>
                  <a:pt x="4" y="15"/>
                </a:lnTo>
                <a:lnTo>
                  <a:pt x="5" y="18"/>
                </a:lnTo>
                <a:lnTo>
                  <a:pt x="7" y="22"/>
                </a:lnTo>
                <a:lnTo>
                  <a:pt x="7" y="25"/>
                </a:lnTo>
                <a:lnTo>
                  <a:pt x="9" y="29"/>
                </a:lnTo>
                <a:lnTo>
                  <a:pt x="13" y="24"/>
                </a:lnTo>
                <a:lnTo>
                  <a:pt x="13" y="32"/>
                </a:lnTo>
                <a:lnTo>
                  <a:pt x="19" y="32"/>
                </a:lnTo>
                <a:lnTo>
                  <a:pt x="17" y="27"/>
                </a:lnTo>
                <a:lnTo>
                  <a:pt x="13" y="3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61" name="Freeform 773"/>
          <p:cNvSpPr>
            <a:spLocks/>
          </p:cNvSpPr>
          <p:nvPr/>
        </p:nvSpPr>
        <p:spPr bwMode="auto">
          <a:xfrm>
            <a:off x="2397125" y="3778250"/>
            <a:ext cx="66675" cy="25400"/>
          </a:xfrm>
          <a:custGeom>
            <a:avLst/>
            <a:gdLst/>
            <a:ahLst/>
            <a:cxnLst>
              <a:cxn ang="0">
                <a:pos x="0" y="16"/>
              </a:cxn>
              <a:cxn ang="0">
                <a:pos x="4" y="16"/>
              </a:cxn>
              <a:cxn ang="0">
                <a:pos x="10" y="16"/>
              </a:cxn>
              <a:cxn ang="0">
                <a:pos x="15" y="16"/>
              </a:cxn>
              <a:cxn ang="0">
                <a:pos x="21" y="16"/>
              </a:cxn>
              <a:cxn ang="0">
                <a:pos x="26" y="16"/>
              </a:cxn>
              <a:cxn ang="0">
                <a:pos x="31" y="16"/>
              </a:cxn>
              <a:cxn ang="0">
                <a:pos x="37" y="16"/>
              </a:cxn>
              <a:cxn ang="0">
                <a:pos x="43" y="16"/>
              </a:cxn>
              <a:cxn ang="0">
                <a:pos x="43" y="0"/>
              </a:cxn>
              <a:cxn ang="0">
                <a:pos x="37" y="0"/>
              </a:cxn>
              <a:cxn ang="0">
                <a:pos x="31" y="0"/>
              </a:cxn>
              <a:cxn ang="0">
                <a:pos x="26" y="0"/>
              </a:cxn>
              <a:cxn ang="0">
                <a:pos x="21" y="0"/>
              </a:cxn>
              <a:cxn ang="0">
                <a:pos x="15" y="0"/>
              </a:cxn>
              <a:cxn ang="0">
                <a:pos x="10" y="0"/>
              </a:cxn>
              <a:cxn ang="0">
                <a:pos x="4" y="0"/>
              </a:cxn>
              <a:cxn ang="0">
                <a:pos x="0" y="0"/>
              </a:cxn>
              <a:cxn ang="0">
                <a:pos x="0" y="16"/>
              </a:cxn>
            </a:cxnLst>
            <a:rect l="0" t="0" r="r" b="b"/>
            <a:pathLst>
              <a:path w="44" h="17">
                <a:moveTo>
                  <a:pt x="0" y="16"/>
                </a:moveTo>
                <a:lnTo>
                  <a:pt x="4" y="16"/>
                </a:lnTo>
                <a:lnTo>
                  <a:pt x="10" y="16"/>
                </a:lnTo>
                <a:lnTo>
                  <a:pt x="15" y="16"/>
                </a:lnTo>
                <a:lnTo>
                  <a:pt x="21" y="16"/>
                </a:lnTo>
                <a:lnTo>
                  <a:pt x="26" y="16"/>
                </a:lnTo>
                <a:lnTo>
                  <a:pt x="31" y="16"/>
                </a:lnTo>
                <a:lnTo>
                  <a:pt x="37" y="16"/>
                </a:lnTo>
                <a:lnTo>
                  <a:pt x="43" y="16"/>
                </a:lnTo>
                <a:lnTo>
                  <a:pt x="43" y="0"/>
                </a:lnTo>
                <a:lnTo>
                  <a:pt x="37" y="0"/>
                </a:lnTo>
                <a:lnTo>
                  <a:pt x="31" y="0"/>
                </a:lnTo>
                <a:lnTo>
                  <a:pt x="26" y="0"/>
                </a:lnTo>
                <a:lnTo>
                  <a:pt x="21" y="0"/>
                </a:lnTo>
                <a:lnTo>
                  <a:pt x="15" y="0"/>
                </a:lnTo>
                <a:lnTo>
                  <a:pt x="10" y="0"/>
                </a:lnTo>
                <a:lnTo>
                  <a:pt x="4"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62" name="Freeform 774"/>
          <p:cNvSpPr>
            <a:spLocks/>
          </p:cNvSpPr>
          <p:nvPr/>
        </p:nvSpPr>
        <p:spPr bwMode="auto">
          <a:xfrm>
            <a:off x="2324100" y="3778250"/>
            <a:ext cx="74613" cy="25400"/>
          </a:xfrm>
          <a:custGeom>
            <a:avLst/>
            <a:gdLst/>
            <a:ahLst/>
            <a:cxnLst>
              <a:cxn ang="0">
                <a:pos x="1" y="6"/>
              </a:cxn>
              <a:cxn ang="0">
                <a:pos x="5" y="16"/>
              </a:cxn>
              <a:cxn ang="0">
                <a:pos x="11" y="16"/>
              </a:cxn>
              <a:cxn ang="0">
                <a:pos x="16" y="16"/>
              </a:cxn>
              <a:cxn ang="0">
                <a:pos x="21" y="16"/>
              </a:cxn>
              <a:cxn ang="0">
                <a:pos x="26" y="16"/>
              </a:cxn>
              <a:cxn ang="0">
                <a:pos x="32" y="16"/>
              </a:cxn>
              <a:cxn ang="0">
                <a:pos x="37" y="16"/>
              </a:cxn>
              <a:cxn ang="0">
                <a:pos x="43" y="16"/>
              </a:cxn>
              <a:cxn ang="0">
                <a:pos x="49" y="16"/>
              </a:cxn>
              <a:cxn ang="0">
                <a:pos x="49" y="0"/>
              </a:cxn>
              <a:cxn ang="0">
                <a:pos x="43" y="0"/>
              </a:cxn>
              <a:cxn ang="0">
                <a:pos x="37" y="0"/>
              </a:cxn>
              <a:cxn ang="0">
                <a:pos x="32" y="0"/>
              </a:cxn>
              <a:cxn ang="0">
                <a:pos x="26" y="0"/>
              </a:cxn>
              <a:cxn ang="0">
                <a:pos x="21" y="0"/>
              </a:cxn>
              <a:cxn ang="0">
                <a:pos x="16" y="0"/>
              </a:cxn>
              <a:cxn ang="0">
                <a:pos x="11" y="0"/>
              </a:cxn>
              <a:cxn ang="0">
                <a:pos x="5" y="0"/>
              </a:cxn>
              <a:cxn ang="0">
                <a:pos x="9" y="11"/>
              </a:cxn>
              <a:cxn ang="0">
                <a:pos x="1" y="6"/>
              </a:cxn>
              <a:cxn ang="0">
                <a:pos x="0" y="16"/>
              </a:cxn>
              <a:cxn ang="0">
                <a:pos x="5" y="16"/>
              </a:cxn>
              <a:cxn ang="0">
                <a:pos x="1" y="6"/>
              </a:cxn>
            </a:cxnLst>
            <a:rect l="0" t="0" r="r" b="b"/>
            <a:pathLst>
              <a:path w="50" h="17">
                <a:moveTo>
                  <a:pt x="1" y="6"/>
                </a:moveTo>
                <a:lnTo>
                  <a:pt x="5" y="16"/>
                </a:lnTo>
                <a:lnTo>
                  <a:pt x="11" y="16"/>
                </a:lnTo>
                <a:lnTo>
                  <a:pt x="16" y="16"/>
                </a:lnTo>
                <a:lnTo>
                  <a:pt x="21" y="16"/>
                </a:lnTo>
                <a:lnTo>
                  <a:pt x="26" y="16"/>
                </a:lnTo>
                <a:lnTo>
                  <a:pt x="32" y="16"/>
                </a:lnTo>
                <a:lnTo>
                  <a:pt x="37" y="16"/>
                </a:lnTo>
                <a:lnTo>
                  <a:pt x="43" y="16"/>
                </a:lnTo>
                <a:lnTo>
                  <a:pt x="49" y="16"/>
                </a:lnTo>
                <a:lnTo>
                  <a:pt x="49" y="0"/>
                </a:lnTo>
                <a:lnTo>
                  <a:pt x="43" y="0"/>
                </a:lnTo>
                <a:lnTo>
                  <a:pt x="37" y="0"/>
                </a:lnTo>
                <a:lnTo>
                  <a:pt x="32" y="0"/>
                </a:lnTo>
                <a:lnTo>
                  <a:pt x="26" y="0"/>
                </a:lnTo>
                <a:lnTo>
                  <a:pt x="21" y="0"/>
                </a:lnTo>
                <a:lnTo>
                  <a:pt x="16" y="0"/>
                </a:lnTo>
                <a:lnTo>
                  <a:pt x="11" y="0"/>
                </a:lnTo>
                <a:lnTo>
                  <a:pt x="5" y="0"/>
                </a:lnTo>
                <a:lnTo>
                  <a:pt x="9" y="11"/>
                </a:lnTo>
                <a:lnTo>
                  <a:pt x="1" y="6"/>
                </a:lnTo>
                <a:lnTo>
                  <a:pt x="0" y="16"/>
                </a:lnTo>
                <a:lnTo>
                  <a:pt x="5" y="16"/>
                </a:lnTo>
                <a:lnTo>
                  <a:pt x="1"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63" name="Freeform 775"/>
          <p:cNvSpPr>
            <a:spLocks/>
          </p:cNvSpPr>
          <p:nvPr/>
        </p:nvSpPr>
        <p:spPr bwMode="auto">
          <a:xfrm>
            <a:off x="2327275" y="3741738"/>
            <a:ext cx="25400" cy="47625"/>
          </a:xfrm>
          <a:custGeom>
            <a:avLst/>
            <a:gdLst/>
            <a:ahLst/>
            <a:cxnLst>
              <a:cxn ang="0">
                <a:pos x="8" y="0"/>
              </a:cxn>
              <a:cxn ang="0">
                <a:pos x="6" y="3"/>
              </a:cxn>
              <a:cxn ang="0">
                <a:pos x="6" y="6"/>
              </a:cxn>
              <a:cxn ang="0">
                <a:pos x="5" y="9"/>
              </a:cxn>
              <a:cxn ang="0">
                <a:pos x="3" y="13"/>
              </a:cxn>
              <a:cxn ang="0">
                <a:pos x="3" y="16"/>
              </a:cxn>
              <a:cxn ang="0">
                <a:pos x="2" y="20"/>
              </a:cxn>
              <a:cxn ang="0">
                <a:pos x="0" y="23"/>
              </a:cxn>
              <a:cxn ang="0">
                <a:pos x="0" y="27"/>
              </a:cxn>
              <a:cxn ang="0">
                <a:pos x="7" y="30"/>
              </a:cxn>
              <a:cxn ang="0">
                <a:pos x="8" y="26"/>
              </a:cxn>
              <a:cxn ang="0">
                <a:pos x="9" y="22"/>
              </a:cxn>
              <a:cxn ang="0">
                <a:pos x="10" y="18"/>
              </a:cxn>
              <a:cxn ang="0">
                <a:pos x="11" y="15"/>
              </a:cxn>
              <a:cxn ang="0">
                <a:pos x="12" y="11"/>
              </a:cxn>
              <a:cxn ang="0">
                <a:pos x="13" y="8"/>
              </a:cxn>
              <a:cxn ang="0">
                <a:pos x="14" y="5"/>
              </a:cxn>
              <a:cxn ang="0">
                <a:pos x="16" y="1"/>
              </a:cxn>
              <a:cxn ang="0">
                <a:pos x="8" y="0"/>
              </a:cxn>
            </a:cxnLst>
            <a:rect l="0" t="0" r="r" b="b"/>
            <a:pathLst>
              <a:path w="17" h="31">
                <a:moveTo>
                  <a:pt x="8" y="0"/>
                </a:moveTo>
                <a:lnTo>
                  <a:pt x="6" y="3"/>
                </a:lnTo>
                <a:lnTo>
                  <a:pt x="6" y="6"/>
                </a:lnTo>
                <a:lnTo>
                  <a:pt x="5" y="9"/>
                </a:lnTo>
                <a:lnTo>
                  <a:pt x="3" y="13"/>
                </a:lnTo>
                <a:lnTo>
                  <a:pt x="3" y="16"/>
                </a:lnTo>
                <a:lnTo>
                  <a:pt x="2" y="20"/>
                </a:lnTo>
                <a:lnTo>
                  <a:pt x="0" y="23"/>
                </a:lnTo>
                <a:lnTo>
                  <a:pt x="0" y="27"/>
                </a:lnTo>
                <a:lnTo>
                  <a:pt x="7" y="30"/>
                </a:lnTo>
                <a:lnTo>
                  <a:pt x="8" y="26"/>
                </a:lnTo>
                <a:lnTo>
                  <a:pt x="9" y="22"/>
                </a:lnTo>
                <a:lnTo>
                  <a:pt x="10" y="18"/>
                </a:lnTo>
                <a:lnTo>
                  <a:pt x="11" y="15"/>
                </a:lnTo>
                <a:lnTo>
                  <a:pt x="12" y="11"/>
                </a:lnTo>
                <a:lnTo>
                  <a:pt x="13" y="8"/>
                </a:lnTo>
                <a:lnTo>
                  <a:pt x="14" y="5"/>
                </a:lnTo>
                <a:lnTo>
                  <a:pt x="16" y="1"/>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64" name="Freeform 776"/>
          <p:cNvSpPr>
            <a:spLocks/>
          </p:cNvSpPr>
          <p:nvPr/>
        </p:nvSpPr>
        <p:spPr bwMode="auto">
          <a:xfrm>
            <a:off x="2339975" y="3695700"/>
            <a:ext cx="25400" cy="50800"/>
          </a:xfrm>
          <a:custGeom>
            <a:avLst/>
            <a:gdLst/>
            <a:ahLst/>
            <a:cxnLst>
              <a:cxn ang="0">
                <a:pos x="12" y="0"/>
              </a:cxn>
              <a:cxn ang="0">
                <a:pos x="8" y="3"/>
              </a:cxn>
              <a:cxn ang="0">
                <a:pos x="7" y="6"/>
              </a:cxn>
              <a:cxn ang="0">
                <a:pos x="6" y="10"/>
              </a:cxn>
              <a:cxn ang="0">
                <a:pos x="4" y="13"/>
              </a:cxn>
              <a:cxn ang="0">
                <a:pos x="4" y="17"/>
              </a:cxn>
              <a:cxn ang="0">
                <a:pos x="3" y="20"/>
              </a:cxn>
              <a:cxn ang="0">
                <a:pos x="1" y="24"/>
              </a:cxn>
              <a:cxn ang="0">
                <a:pos x="0" y="27"/>
              </a:cxn>
              <a:cxn ang="0">
                <a:pos x="0" y="31"/>
              </a:cxn>
              <a:cxn ang="0">
                <a:pos x="8" y="33"/>
              </a:cxn>
              <a:cxn ang="0">
                <a:pos x="8" y="29"/>
              </a:cxn>
              <a:cxn ang="0">
                <a:pos x="9" y="26"/>
              </a:cxn>
              <a:cxn ang="0">
                <a:pos x="11" y="22"/>
              </a:cxn>
              <a:cxn ang="0">
                <a:pos x="12" y="19"/>
              </a:cxn>
              <a:cxn ang="0">
                <a:pos x="12" y="15"/>
              </a:cxn>
              <a:cxn ang="0">
                <a:pos x="13" y="12"/>
              </a:cxn>
              <a:cxn ang="0">
                <a:pos x="14" y="8"/>
              </a:cxn>
              <a:cxn ang="0">
                <a:pos x="16" y="5"/>
              </a:cxn>
              <a:cxn ang="0">
                <a:pos x="12" y="8"/>
              </a:cxn>
              <a:cxn ang="0">
                <a:pos x="12" y="0"/>
              </a:cxn>
              <a:cxn ang="0">
                <a:pos x="8" y="0"/>
              </a:cxn>
              <a:cxn ang="0">
                <a:pos x="8" y="3"/>
              </a:cxn>
              <a:cxn ang="0">
                <a:pos x="12" y="0"/>
              </a:cxn>
            </a:cxnLst>
            <a:rect l="0" t="0" r="r" b="b"/>
            <a:pathLst>
              <a:path w="17" h="34">
                <a:moveTo>
                  <a:pt x="12" y="0"/>
                </a:moveTo>
                <a:lnTo>
                  <a:pt x="8" y="3"/>
                </a:lnTo>
                <a:lnTo>
                  <a:pt x="7" y="6"/>
                </a:lnTo>
                <a:lnTo>
                  <a:pt x="6" y="10"/>
                </a:lnTo>
                <a:lnTo>
                  <a:pt x="4" y="13"/>
                </a:lnTo>
                <a:lnTo>
                  <a:pt x="4" y="17"/>
                </a:lnTo>
                <a:lnTo>
                  <a:pt x="3" y="20"/>
                </a:lnTo>
                <a:lnTo>
                  <a:pt x="1" y="24"/>
                </a:lnTo>
                <a:lnTo>
                  <a:pt x="0" y="27"/>
                </a:lnTo>
                <a:lnTo>
                  <a:pt x="0" y="31"/>
                </a:lnTo>
                <a:lnTo>
                  <a:pt x="8" y="33"/>
                </a:lnTo>
                <a:lnTo>
                  <a:pt x="8" y="29"/>
                </a:lnTo>
                <a:lnTo>
                  <a:pt x="9" y="26"/>
                </a:lnTo>
                <a:lnTo>
                  <a:pt x="11" y="22"/>
                </a:lnTo>
                <a:lnTo>
                  <a:pt x="12" y="19"/>
                </a:lnTo>
                <a:lnTo>
                  <a:pt x="12" y="15"/>
                </a:lnTo>
                <a:lnTo>
                  <a:pt x="13" y="12"/>
                </a:lnTo>
                <a:lnTo>
                  <a:pt x="14" y="8"/>
                </a:lnTo>
                <a:lnTo>
                  <a:pt x="16" y="5"/>
                </a:lnTo>
                <a:lnTo>
                  <a:pt x="12" y="8"/>
                </a:lnTo>
                <a:lnTo>
                  <a:pt x="12" y="0"/>
                </a:lnTo>
                <a:lnTo>
                  <a:pt x="8" y="0"/>
                </a:lnTo>
                <a:lnTo>
                  <a:pt x="8" y="3"/>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65" name="Line 777"/>
          <p:cNvSpPr>
            <a:spLocks noChangeShapeType="1"/>
          </p:cNvSpPr>
          <p:nvPr/>
        </p:nvSpPr>
        <p:spPr bwMode="auto">
          <a:xfrm flipH="1">
            <a:off x="2381250" y="3702050"/>
            <a:ext cx="7938" cy="841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66" name="Line 778"/>
          <p:cNvSpPr>
            <a:spLocks noChangeShapeType="1"/>
          </p:cNvSpPr>
          <p:nvPr/>
        </p:nvSpPr>
        <p:spPr bwMode="auto">
          <a:xfrm>
            <a:off x="2403475" y="3700463"/>
            <a:ext cx="7938"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67" name="Line 779"/>
          <p:cNvSpPr>
            <a:spLocks noChangeShapeType="1"/>
          </p:cNvSpPr>
          <p:nvPr/>
        </p:nvSpPr>
        <p:spPr bwMode="auto">
          <a:xfrm flipH="1">
            <a:off x="2362200" y="3705225"/>
            <a:ext cx="1587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68" name="Line 780"/>
          <p:cNvSpPr>
            <a:spLocks noChangeShapeType="1"/>
          </p:cNvSpPr>
          <p:nvPr/>
        </p:nvSpPr>
        <p:spPr bwMode="auto">
          <a:xfrm>
            <a:off x="2414588" y="3703638"/>
            <a:ext cx="1587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0" name="Line 782"/>
          <p:cNvSpPr>
            <a:spLocks noChangeShapeType="1"/>
          </p:cNvSpPr>
          <p:nvPr/>
        </p:nvSpPr>
        <p:spPr bwMode="auto">
          <a:xfrm>
            <a:off x="2427288" y="3703638"/>
            <a:ext cx="22225"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1" name="Freeform 783"/>
          <p:cNvSpPr>
            <a:spLocks/>
          </p:cNvSpPr>
          <p:nvPr/>
        </p:nvSpPr>
        <p:spPr bwMode="auto">
          <a:xfrm>
            <a:off x="3351213" y="3702050"/>
            <a:ext cx="130175" cy="84138"/>
          </a:xfrm>
          <a:custGeom>
            <a:avLst/>
            <a:gdLst/>
            <a:ahLst/>
            <a:cxnLst>
              <a:cxn ang="0">
                <a:pos x="19" y="0"/>
              </a:cxn>
              <a:cxn ang="0">
                <a:pos x="26" y="0"/>
              </a:cxn>
              <a:cxn ang="0">
                <a:pos x="32" y="0"/>
              </a:cxn>
              <a:cxn ang="0">
                <a:pos x="39" y="0"/>
              </a:cxn>
              <a:cxn ang="0">
                <a:pos x="45" y="0"/>
              </a:cxn>
              <a:cxn ang="0">
                <a:pos x="51" y="0"/>
              </a:cxn>
              <a:cxn ang="0">
                <a:pos x="57" y="0"/>
              </a:cxn>
              <a:cxn ang="0">
                <a:pos x="64" y="0"/>
              </a:cxn>
              <a:cxn ang="0">
                <a:pos x="68" y="4"/>
              </a:cxn>
              <a:cxn ang="0">
                <a:pos x="71" y="10"/>
              </a:cxn>
              <a:cxn ang="0">
                <a:pos x="73" y="17"/>
              </a:cxn>
              <a:cxn ang="0">
                <a:pos x="75" y="24"/>
              </a:cxn>
              <a:cxn ang="0">
                <a:pos x="78" y="30"/>
              </a:cxn>
              <a:cxn ang="0">
                <a:pos x="79" y="37"/>
              </a:cxn>
              <a:cxn ang="0">
                <a:pos x="82" y="44"/>
              </a:cxn>
              <a:cxn ang="0">
                <a:pos x="84" y="51"/>
              </a:cxn>
              <a:cxn ang="0">
                <a:pos x="80" y="55"/>
              </a:cxn>
              <a:cxn ang="0">
                <a:pos x="69" y="55"/>
              </a:cxn>
              <a:cxn ang="0">
                <a:pos x="59" y="55"/>
              </a:cxn>
              <a:cxn ang="0">
                <a:pos x="48" y="55"/>
              </a:cxn>
              <a:cxn ang="0">
                <a:pos x="37" y="55"/>
              </a:cxn>
              <a:cxn ang="0">
                <a:pos x="26" y="55"/>
              </a:cxn>
              <a:cxn ang="0">
                <a:pos x="16" y="55"/>
              </a:cxn>
              <a:cxn ang="0">
                <a:pos x="5" y="55"/>
              </a:cxn>
              <a:cxn ang="0">
                <a:pos x="0" y="51"/>
              </a:cxn>
              <a:cxn ang="0">
                <a:pos x="3" y="44"/>
              </a:cxn>
              <a:cxn ang="0">
                <a:pos x="5" y="37"/>
              </a:cxn>
              <a:cxn ang="0">
                <a:pos x="7" y="30"/>
              </a:cxn>
              <a:cxn ang="0">
                <a:pos x="9" y="24"/>
              </a:cxn>
              <a:cxn ang="0">
                <a:pos x="11" y="17"/>
              </a:cxn>
              <a:cxn ang="0">
                <a:pos x="13" y="10"/>
              </a:cxn>
              <a:cxn ang="0">
                <a:pos x="15" y="3"/>
              </a:cxn>
            </a:cxnLst>
            <a:rect l="0" t="0" r="r" b="b"/>
            <a:pathLst>
              <a:path w="87" h="56">
                <a:moveTo>
                  <a:pt x="16" y="0"/>
                </a:moveTo>
                <a:lnTo>
                  <a:pt x="19" y="0"/>
                </a:lnTo>
                <a:lnTo>
                  <a:pt x="22" y="0"/>
                </a:lnTo>
                <a:lnTo>
                  <a:pt x="26" y="0"/>
                </a:lnTo>
                <a:lnTo>
                  <a:pt x="29" y="0"/>
                </a:lnTo>
                <a:lnTo>
                  <a:pt x="32" y="0"/>
                </a:lnTo>
                <a:lnTo>
                  <a:pt x="36" y="0"/>
                </a:lnTo>
                <a:lnTo>
                  <a:pt x="39" y="0"/>
                </a:lnTo>
                <a:lnTo>
                  <a:pt x="42" y="0"/>
                </a:lnTo>
                <a:lnTo>
                  <a:pt x="45" y="0"/>
                </a:lnTo>
                <a:lnTo>
                  <a:pt x="48" y="0"/>
                </a:lnTo>
                <a:lnTo>
                  <a:pt x="51" y="0"/>
                </a:lnTo>
                <a:lnTo>
                  <a:pt x="54" y="0"/>
                </a:lnTo>
                <a:lnTo>
                  <a:pt x="57" y="0"/>
                </a:lnTo>
                <a:lnTo>
                  <a:pt x="61" y="0"/>
                </a:lnTo>
                <a:lnTo>
                  <a:pt x="64" y="0"/>
                </a:lnTo>
                <a:lnTo>
                  <a:pt x="67" y="0"/>
                </a:lnTo>
                <a:lnTo>
                  <a:pt x="68" y="4"/>
                </a:lnTo>
                <a:lnTo>
                  <a:pt x="70" y="7"/>
                </a:lnTo>
                <a:lnTo>
                  <a:pt x="71" y="10"/>
                </a:lnTo>
                <a:lnTo>
                  <a:pt x="72" y="14"/>
                </a:lnTo>
                <a:lnTo>
                  <a:pt x="73" y="17"/>
                </a:lnTo>
                <a:lnTo>
                  <a:pt x="74" y="21"/>
                </a:lnTo>
                <a:lnTo>
                  <a:pt x="75" y="24"/>
                </a:lnTo>
                <a:lnTo>
                  <a:pt x="76" y="27"/>
                </a:lnTo>
                <a:lnTo>
                  <a:pt x="78" y="30"/>
                </a:lnTo>
                <a:lnTo>
                  <a:pt x="78" y="34"/>
                </a:lnTo>
                <a:lnTo>
                  <a:pt x="79" y="37"/>
                </a:lnTo>
                <a:lnTo>
                  <a:pt x="81" y="41"/>
                </a:lnTo>
                <a:lnTo>
                  <a:pt x="82" y="44"/>
                </a:lnTo>
                <a:lnTo>
                  <a:pt x="83" y="48"/>
                </a:lnTo>
                <a:lnTo>
                  <a:pt x="84" y="51"/>
                </a:lnTo>
                <a:lnTo>
                  <a:pt x="86" y="55"/>
                </a:lnTo>
                <a:lnTo>
                  <a:pt x="80" y="55"/>
                </a:lnTo>
                <a:lnTo>
                  <a:pt x="74" y="55"/>
                </a:lnTo>
                <a:lnTo>
                  <a:pt x="69" y="55"/>
                </a:lnTo>
                <a:lnTo>
                  <a:pt x="64" y="55"/>
                </a:lnTo>
                <a:lnTo>
                  <a:pt x="59" y="55"/>
                </a:lnTo>
                <a:lnTo>
                  <a:pt x="53" y="55"/>
                </a:lnTo>
                <a:lnTo>
                  <a:pt x="48" y="55"/>
                </a:lnTo>
                <a:lnTo>
                  <a:pt x="43" y="55"/>
                </a:lnTo>
                <a:lnTo>
                  <a:pt x="37" y="55"/>
                </a:lnTo>
                <a:lnTo>
                  <a:pt x="32" y="55"/>
                </a:lnTo>
                <a:lnTo>
                  <a:pt x="26" y="55"/>
                </a:lnTo>
                <a:lnTo>
                  <a:pt x="21" y="55"/>
                </a:lnTo>
                <a:lnTo>
                  <a:pt x="16" y="55"/>
                </a:lnTo>
                <a:lnTo>
                  <a:pt x="11" y="55"/>
                </a:lnTo>
                <a:lnTo>
                  <a:pt x="5" y="55"/>
                </a:lnTo>
                <a:lnTo>
                  <a:pt x="0" y="55"/>
                </a:lnTo>
                <a:lnTo>
                  <a:pt x="0" y="51"/>
                </a:lnTo>
                <a:lnTo>
                  <a:pt x="2" y="48"/>
                </a:lnTo>
                <a:lnTo>
                  <a:pt x="3" y="44"/>
                </a:lnTo>
                <a:lnTo>
                  <a:pt x="3" y="41"/>
                </a:lnTo>
                <a:lnTo>
                  <a:pt x="5" y="37"/>
                </a:lnTo>
                <a:lnTo>
                  <a:pt x="6" y="34"/>
                </a:lnTo>
                <a:lnTo>
                  <a:pt x="7" y="30"/>
                </a:lnTo>
                <a:lnTo>
                  <a:pt x="8" y="27"/>
                </a:lnTo>
                <a:lnTo>
                  <a:pt x="9" y="24"/>
                </a:lnTo>
                <a:lnTo>
                  <a:pt x="10" y="20"/>
                </a:lnTo>
                <a:lnTo>
                  <a:pt x="11" y="17"/>
                </a:lnTo>
                <a:lnTo>
                  <a:pt x="12" y="13"/>
                </a:lnTo>
                <a:lnTo>
                  <a:pt x="13" y="10"/>
                </a:lnTo>
                <a:lnTo>
                  <a:pt x="14" y="6"/>
                </a:lnTo>
                <a:lnTo>
                  <a:pt x="15" y="3"/>
                </a:lnTo>
                <a:lnTo>
                  <a:pt x="16"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2" name="Freeform 784"/>
          <p:cNvSpPr>
            <a:spLocks/>
          </p:cNvSpPr>
          <p:nvPr/>
        </p:nvSpPr>
        <p:spPr bwMode="auto">
          <a:xfrm>
            <a:off x="3376613" y="3695700"/>
            <a:ext cx="39687" cy="25400"/>
          </a:xfrm>
          <a:custGeom>
            <a:avLst/>
            <a:gdLst/>
            <a:ahLst/>
            <a:cxnLst>
              <a:cxn ang="0">
                <a:pos x="26" y="1"/>
              </a:cxn>
              <a:cxn ang="0">
                <a:pos x="22" y="1"/>
              </a:cxn>
              <a:cxn ang="0">
                <a:pos x="19" y="1"/>
              </a:cxn>
              <a:cxn ang="0">
                <a:pos x="16" y="1"/>
              </a:cxn>
              <a:cxn ang="0">
                <a:pos x="13" y="1"/>
              </a:cxn>
              <a:cxn ang="0">
                <a:pos x="9" y="0"/>
              </a:cxn>
              <a:cxn ang="0">
                <a:pos x="6" y="0"/>
              </a:cxn>
              <a:cxn ang="0">
                <a:pos x="3" y="0"/>
              </a:cxn>
              <a:cxn ang="0">
                <a:pos x="0" y="0"/>
              </a:cxn>
              <a:cxn ang="0">
                <a:pos x="0" y="16"/>
              </a:cxn>
              <a:cxn ang="0">
                <a:pos x="3" y="16"/>
              </a:cxn>
              <a:cxn ang="0">
                <a:pos x="6" y="16"/>
              </a:cxn>
              <a:cxn ang="0">
                <a:pos x="9" y="16"/>
              </a:cxn>
              <a:cxn ang="0">
                <a:pos x="12" y="14"/>
              </a:cxn>
              <a:cxn ang="0">
                <a:pos x="15" y="16"/>
              </a:cxn>
              <a:cxn ang="0">
                <a:pos x="19" y="16"/>
              </a:cxn>
              <a:cxn ang="0">
                <a:pos x="22" y="16"/>
              </a:cxn>
              <a:cxn ang="0">
                <a:pos x="26" y="16"/>
              </a:cxn>
              <a:cxn ang="0">
                <a:pos x="26" y="1"/>
              </a:cxn>
            </a:cxnLst>
            <a:rect l="0" t="0" r="r" b="b"/>
            <a:pathLst>
              <a:path w="27" h="17">
                <a:moveTo>
                  <a:pt x="26" y="1"/>
                </a:moveTo>
                <a:lnTo>
                  <a:pt x="22" y="1"/>
                </a:lnTo>
                <a:lnTo>
                  <a:pt x="19" y="1"/>
                </a:lnTo>
                <a:lnTo>
                  <a:pt x="16" y="1"/>
                </a:lnTo>
                <a:lnTo>
                  <a:pt x="13" y="1"/>
                </a:lnTo>
                <a:lnTo>
                  <a:pt x="9" y="0"/>
                </a:lnTo>
                <a:lnTo>
                  <a:pt x="6" y="0"/>
                </a:lnTo>
                <a:lnTo>
                  <a:pt x="3" y="0"/>
                </a:lnTo>
                <a:lnTo>
                  <a:pt x="0" y="0"/>
                </a:lnTo>
                <a:lnTo>
                  <a:pt x="0" y="16"/>
                </a:lnTo>
                <a:lnTo>
                  <a:pt x="3" y="16"/>
                </a:lnTo>
                <a:lnTo>
                  <a:pt x="6" y="16"/>
                </a:lnTo>
                <a:lnTo>
                  <a:pt x="9" y="16"/>
                </a:lnTo>
                <a:lnTo>
                  <a:pt x="12" y="14"/>
                </a:lnTo>
                <a:lnTo>
                  <a:pt x="15" y="16"/>
                </a:lnTo>
                <a:lnTo>
                  <a:pt x="19" y="16"/>
                </a:lnTo>
                <a:lnTo>
                  <a:pt x="22" y="16"/>
                </a:lnTo>
                <a:lnTo>
                  <a:pt x="26" y="16"/>
                </a:lnTo>
                <a:lnTo>
                  <a:pt x="26"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3" name="Freeform 785"/>
          <p:cNvSpPr>
            <a:spLocks/>
          </p:cNvSpPr>
          <p:nvPr/>
        </p:nvSpPr>
        <p:spPr bwMode="auto">
          <a:xfrm>
            <a:off x="3414713" y="3697288"/>
            <a:ext cx="46037" cy="25400"/>
          </a:xfrm>
          <a:custGeom>
            <a:avLst/>
            <a:gdLst/>
            <a:ahLst/>
            <a:cxnLst>
              <a:cxn ang="0">
                <a:pos x="30" y="6"/>
              </a:cxn>
              <a:cxn ang="0">
                <a:pos x="25" y="0"/>
              </a:cxn>
              <a:cxn ang="0">
                <a:pos x="22" y="0"/>
              </a:cxn>
              <a:cxn ang="0">
                <a:pos x="19" y="0"/>
              </a:cxn>
              <a:cxn ang="0">
                <a:pos x="15" y="0"/>
              </a:cxn>
              <a:cxn ang="0">
                <a:pos x="12" y="0"/>
              </a:cxn>
              <a:cxn ang="0">
                <a:pos x="8" y="0"/>
              </a:cxn>
              <a:cxn ang="0">
                <a:pos x="5" y="0"/>
              </a:cxn>
              <a:cxn ang="0">
                <a:pos x="3" y="0"/>
              </a:cxn>
              <a:cxn ang="0">
                <a:pos x="0" y="0"/>
              </a:cxn>
              <a:cxn ang="0">
                <a:pos x="0" y="16"/>
              </a:cxn>
              <a:cxn ang="0">
                <a:pos x="3" y="16"/>
              </a:cxn>
              <a:cxn ang="0">
                <a:pos x="5" y="16"/>
              </a:cxn>
              <a:cxn ang="0">
                <a:pos x="8" y="16"/>
              </a:cxn>
              <a:cxn ang="0">
                <a:pos x="12" y="16"/>
              </a:cxn>
              <a:cxn ang="0">
                <a:pos x="15" y="16"/>
              </a:cxn>
              <a:cxn ang="0">
                <a:pos x="18" y="16"/>
              </a:cxn>
              <a:cxn ang="0">
                <a:pos x="21" y="16"/>
              </a:cxn>
              <a:cxn ang="0">
                <a:pos x="25" y="16"/>
              </a:cxn>
              <a:cxn ang="0">
                <a:pos x="21" y="11"/>
              </a:cxn>
              <a:cxn ang="0">
                <a:pos x="30" y="6"/>
              </a:cxn>
              <a:cxn ang="0">
                <a:pos x="29" y="0"/>
              </a:cxn>
              <a:cxn ang="0">
                <a:pos x="25" y="0"/>
              </a:cxn>
              <a:cxn ang="0">
                <a:pos x="30" y="6"/>
              </a:cxn>
            </a:cxnLst>
            <a:rect l="0" t="0" r="r" b="b"/>
            <a:pathLst>
              <a:path w="31" h="17">
                <a:moveTo>
                  <a:pt x="30" y="6"/>
                </a:moveTo>
                <a:lnTo>
                  <a:pt x="25" y="0"/>
                </a:lnTo>
                <a:lnTo>
                  <a:pt x="22" y="0"/>
                </a:lnTo>
                <a:lnTo>
                  <a:pt x="19" y="0"/>
                </a:lnTo>
                <a:lnTo>
                  <a:pt x="15" y="0"/>
                </a:lnTo>
                <a:lnTo>
                  <a:pt x="12" y="0"/>
                </a:lnTo>
                <a:lnTo>
                  <a:pt x="8" y="0"/>
                </a:lnTo>
                <a:lnTo>
                  <a:pt x="5" y="0"/>
                </a:lnTo>
                <a:lnTo>
                  <a:pt x="3" y="0"/>
                </a:lnTo>
                <a:lnTo>
                  <a:pt x="0" y="0"/>
                </a:lnTo>
                <a:lnTo>
                  <a:pt x="0" y="16"/>
                </a:lnTo>
                <a:lnTo>
                  <a:pt x="3" y="16"/>
                </a:lnTo>
                <a:lnTo>
                  <a:pt x="5" y="16"/>
                </a:lnTo>
                <a:lnTo>
                  <a:pt x="8" y="16"/>
                </a:lnTo>
                <a:lnTo>
                  <a:pt x="12" y="16"/>
                </a:lnTo>
                <a:lnTo>
                  <a:pt x="15" y="16"/>
                </a:lnTo>
                <a:lnTo>
                  <a:pt x="18" y="16"/>
                </a:lnTo>
                <a:lnTo>
                  <a:pt x="21" y="16"/>
                </a:lnTo>
                <a:lnTo>
                  <a:pt x="25" y="16"/>
                </a:lnTo>
                <a:lnTo>
                  <a:pt x="21" y="11"/>
                </a:lnTo>
                <a:lnTo>
                  <a:pt x="30" y="6"/>
                </a:lnTo>
                <a:lnTo>
                  <a:pt x="29" y="0"/>
                </a:lnTo>
                <a:lnTo>
                  <a:pt x="25" y="0"/>
                </a:lnTo>
                <a:lnTo>
                  <a:pt x="30"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4" name="Freeform 786"/>
          <p:cNvSpPr>
            <a:spLocks/>
          </p:cNvSpPr>
          <p:nvPr/>
        </p:nvSpPr>
        <p:spPr bwMode="auto">
          <a:xfrm>
            <a:off x="3448050" y="3702050"/>
            <a:ext cx="25400" cy="44450"/>
          </a:xfrm>
          <a:custGeom>
            <a:avLst/>
            <a:gdLst/>
            <a:ahLst/>
            <a:cxnLst>
              <a:cxn ang="0">
                <a:pos x="16" y="27"/>
              </a:cxn>
              <a:cxn ang="0">
                <a:pos x="14" y="23"/>
              </a:cxn>
              <a:cxn ang="0">
                <a:pos x="13" y="20"/>
              </a:cxn>
              <a:cxn ang="0">
                <a:pos x="12" y="17"/>
              </a:cxn>
              <a:cxn ang="0">
                <a:pos x="12" y="13"/>
              </a:cxn>
              <a:cxn ang="0">
                <a:pos x="10" y="10"/>
              </a:cxn>
              <a:cxn ang="0">
                <a:pos x="9" y="6"/>
              </a:cxn>
              <a:cxn ang="0">
                <a:pos x="8" y="3"/>
              </a:cxn>
              <a:cxn ang="0">
                <a:pos x="7" y="0"/>
              </a:cxn>
              <a:cxn ang="0">
                <a:pos x="0" y="2"/>
              </a:cxn>
              <a:cxn ang="0">
                <a:pos x="0" y="5"/>
              </a:cxn>
              <a:cxn ang="0">
                <a:pos x="2" y="8"/>
              </a:cxn>
              <a:cxn ang="0">
                <a:pos x="3" y="12"/>
              </a:cxn>
              <a:cxn ang="0">
                <a:pos x="4" y="15"/>
              </a:cxn>
              <a:cxn ang="0">
                <a:pos x="5" y="19"/>
              </a:cxn>
              <a:cxn ang="0">
                <a:pos x="6" y="22"/>
              </a:cxn>
              <a:cxn ang="0">
                <a:pos x="7" y="25"/>
              </a:cxn>
              <a:cxn ang="0">
                <a:pos x="8" y="29"/>
              </a:cxn>
              <a:cxn ang="0">
                <a:pos x="16" y="27"/>
              </a:cxn>
            </a:cxnLst>
            <a:rect l="0" t="0" r="r" b="b"/>
            <a:pathLst>
              <a:path w="17" h="30">
                <a:moveTo>
                  <a:pt x="16" y="27"/>
                </a:moveTo>
                <a:lnTo>
                  <a:pt x="14" y="23"/>
                </a:lnTo>
                <a:lnTo>
                  <a:pt x="13" y="20"/>
                </a:lnTo>
                <a:lnTo>
                  <a:pt x="12" y="17"/>
                </a:lnTo>
                <a:lnTo>
                  <a:pt x="12" y="13"/>
                </a:lnTo>
                <a:lnTo>
                  <a:pt x="10" y="10"/>
                </a:lnTo>
                <a:lnTo>
                  <a:pt x="9" y="6"/>
                </a:lnTo>
                <a:lnTo>
                  <a:pt x="8" y="3"/>
                </a:lnTo>
                <a:lnTo>
                  <a:pt x="7" y="0"/>
                </a:lnTo>
                <a:lnTo>
                  <a:pt x="0" y="2"/>
                </a:lnTo>
                <a:lnTo>
                  <a:pt x="0" y="5"/>
                </a:lnTo>
                <a:lnTo>
                  <a:pt x="2" y="8"/>
                </a:lnTo>
                <a:lnTo>
                  <a:pt x="3" y="12"/>
                </a:lnTo>
                <a:lnTo>
                  <a:pt x="4" y="15"/>
                </a:lnTo>
                <a:lnTo>
                  <a:pt x="5" y="19"/>
                </a:lnTo>
                <a:lnTo>
                  <a:pt x="6" y="22"/>
                </a:lnTo>
                <a:lnTo>
                  <a:pt x="7" y="25"/>
                </a:lnTo>
                <a:lnTo>
                  <a:pt x="8" y="29"/>
                </a:lnTo>
                <a:lnTo>
                  <a:pt x="16" y="2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5" name="Freeform 787"/>
          <p:cNvSpPr>
            <a:spLocks/>
          </p:cNvSpPr>
          <p:nvPr/>
        </p:nvSpPr>
        <p:spPr bwMode="auto">
          <a:xfrm>
            <a:off x="3459163" y="3741738"/>
            <a:ext cx="30162" cy="50800"/>
          </a:xfrm>
          <a:custGeom>
            <a:avLst/>
            <a:gdLst/>
            <a:ahLst/>
            <a:cxnLst>
              <a:cxn ang="0">
                <a:pos x="13" y="32"/>
              </a:cxn>
              <a:cxn ang="0">
                <a:pos x="17" y="27"/>
              </a:cxn>
              <a:cxn ang="0">
                <a:pos x="15" y="23"/>
              </a:cxn>
              <a:cxn ang="0">
                <a:pos x="15" y="20"/>
              </a:cxn>
              <a:cxn ang="0">
                <a:pos x="13" y="16"/>
              </a:cxn>
              <a:cxn ang="0">
                <a:pos x="12" y="13"/>
              </a:cxn>
              <a:cxn ang="0">
                <a:pos x="11" y="10"/>
              </a:cxn>
              <a:cxn ang="0">
                <a:pos x="10" y="6"/>
              </a:cxn>
              <a:cxn ang="0">
                <a:pos x="8" y="3"/>
              </a:cxn>
              <a:cxn ang="0">
                <a:pos x="7" y="0"/>
              </a:cxn>
              <a:cxn ang="0">
                <a:pos x="0" y="1"/>
              </a:cxn>
              <a:cxn ang="0">
                <a:pos x="1" y="5"/>
              </a:cxn>
              <a:cxn ang="0">
                <a:pos x="2" y="8"/>
              </a:cxn>
              <a:cxn ang="0">
                <a:pos x="3" y="12"/>
              </a:cxn>
              <a:cxn ang="0">
                <a:pos x="4" y="15"/>
              </a:cxn>
              <a:cxn ang="0">
                <a:pos x="5" y="18"/>
              </a:cxn>
              <a:cxn ang="0">
                <a:pos x="7" y="22"/>
              </a:cxn>
              <a:cxn ang="0">
                <a:pos x="7" y="25"/>
              </a:cxn>
              <a:cxn ang="0">
                <a:pos x="9" y="29"/>
              </a:cxn>
              <a:cxn ang="0">
                <a:pos x="13" y="24"/>
              </a:cxn>
              <a:cxn ang="0">
                <a:pos x="13" y="32"/>
              </a:cxn>
              <a:cxn ang="0">
                <a:pos x="19" y="32"/>
              </a:cxn>
              <a:cxn ang="0">
                <a:pos x="17" y="27"/>
              </a:cxn>
              <a:cxn ang="0">
                <a:pos x="13" y="32"/>
              </a:cxn>
            </a:cxnLst>
            <a:rect l="0" t="0" r="r" b="b"/>
            <a:pathLst>
              <a:path w="20" h="33">
                <a:moveTo>
                  <a:pt x="13" y="32"/>
                </a:moveTo>
                <a:lnTo>
                  <a:pt x="17" y="27"/>
                </a:lnTo>
                <a:lnTo>
                  <a:pt x="15" y="23"/>
                </a:lnTo>
                <a:lnTo>
                  <a:pt x="15" y="20"/>
                </a:lnTo>
                <a:lnTo>
                  <a:pt x="13" y="16"/>
                </a:lnTo>
                <a:lnTo>
                  <a:pt x="12" y="13"/>
                </a:lnTo>
                <a:lnTo>
                  <a:pt x="11" y="10"/>
                </a:lnTo>
                <a:lnTo>
                  <a:pt x="10" y="6"/>
                </a:lnTo>
                <a:lnTo>
                  <a:pt x="8" y="3"/>
                </a:lnTo>
                <a:lnTo>
                  <a:pt x="7" y="0"/>
                </a:lnTo>
                <a:lnTo>
                  <a:pt x="0" y="1"/>
                </a:lnTo>
                <a:lnTo>
                  <a:pt x="1" y="5"/>
                </a:lnTo>
                <a:lnTo>
                  <a:pt x="2" y="8"/>
                </a:lnTo>
                <a:lnTo>
                  <a:pt x="3" y="12"/>
                </a:lnTo>
                <a:lnTo>
                  <a:pt x="4" y="15"/>
                </a:lnTo>
                <a:lnTo>
                  <a:pt x="5" y="18"/>
                </a:lnTo>
                <a:lnTo>
                  <a:pt x="7" y="22"/>
                </a:lnTo>
                <a:lnTo>
                  <a:pt x="7" y="25"/>
                </a:lnTo>
                <a:lnTo>
                  <a:pt x="9" y="29"/>
                </a:lnTo>
                <a:lnTo>
                  <a:pt x="13" y="24"/>
                </a:lnTo>
                <a:lnTo>
                  <a:pt x="13" y="32"/>
                </a:lnTo>
                <a:lnTo>
                  <a:pt x="19" y="32"/>
                </a:lnTo>
                <a:lnTo>
                  <a:pt x="17" y="27"/>
                </a:lnTo>
                <a:lnTo>
                  <a:pt x="13" y="3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6" name="Freeform 788"/>
          <p:cNvSpPr>
            <a:spLocks/>
          </p:cNvSpPr>
          <p:nvPr/>
        </p:nvSpPr>
        <p:spPr bwMode="auto">
          <a:xfrm>
            <a:off x="3416300" y="3778250"/>
            <a:ext cx="65088" cy="25400"/>
          </a:xfrm>
          <a:custGeom>
            <a:avLst/>
            <a:gdLst/>
            <a:ahLst/>
            <a:cxnLst>
              <a:cxn ang="0">
                <a:pos x="0" y="16"/>
              </a:cxn>
              <a:cxn ang="0">
                <a:pos x="4" y="16"/>
              </a:cxn>
              <a:cxn ang="0">
                <a:pos x="10" y="16"/>
              </a:cxn>
              <a:cxn ang="0">
                <a:pos x="15" y="16"/>
              </a:cxn>
              <a:cxn ang="0">
                <a:pos x="21" y="16"/>
              </a:cxn>
              <a:cxn ang="0">
                <a:pos x="26" y="16"/>
              </a:cxn>
              <a:cxn ang="0">
                <a:pos x="31" y="16"/>
              </a:cxn>
              <a:cxn ang="0">
                <a:pos x="37" y="16"/>
              </a:cxn>
              <a:cxn ang="0">
                <a:pos x="43" y="16"/>
              </a:cxn>
              <a:cxn ang="0">
                <a:pos x="43" y="0"/>
              </a:cxn>
              <a:cxn ang="0">
                <a:pos x="37" y="0"/>
              </a:cxn>
              <a:cxn ang="0">
                <a:pos x="31" y="0"/>
              </a:cxn>
              <a:cxn ang="0">
                <a:pos x="26" y="0"/>
              </a:cxn>
              <a:cxn ang="0">
                <a:pos x="21" y="0"/>
              </a:cxn>
              <a:cxn ang="0">
                <a:pos x="15" y="0"/>
              </a:cxn>
              <a:cxn ang="0">
                <a:pos x="10" y="0"/>
              </a:cxn>
              <a:cxn ang="0">
                <a:pos x="4" y="0"/>
              </a:cxn>
              <a:cxn ang="0">
                <a:pos x="0" y="0"/>
              </a:cxn>
              <a:cxn ang="0">
                <a:pos x="0" y="16"/>
              </a:cxn>
            </a:cxnLst>
            <a:rect l="0" t="0" r="r" b="b"/>
            <a:pathLst>
              <a:path w="44" h="17">
                <a:moveTo>
                  <a:pt x="0" y="16"/>
                </a:moveTo>
                <a:lnTo>
                  <a:pt x="4" y="16"/>
                </a:lnTo>
                <a:lnTo>
                  <a:pt x="10" y="16"/>
                </a:lnTo>
                <a:lnTo>
                  <a:pt x="15" y="16"/>
                </a:lnTo>
                <a:lnTo>
                  <a:pt x="21" y="16"/>
                </a:lnTo>
                <a:lnTo>
                  <a:pt x="26" y="16"/>
                </a:lnTo>
                <a:lnTo>
                  <a:pt x="31" y="16"/>
                </a:lnTo>
                <a:lnTo>
                  <a:pt x="37" y="16"/>
                </a:lnTo>
                <a:lnTo>
                  <a:pt x="43" y="16"/>
                </a:lnTo>
                <a:lnTo>
                  <a:pt x="43" y="0"/>
                </a:lnTo>
                <a:lnTo>
                  <a:pt x="37" y="0"/>
                </a:lnTo>
                <a:lnTo>
                  <a:pt x="31" y="0"/>
                </a:lnTo>
                <a:lnTo>
                  <a:pt x="26" y="0"/>
                </a:lnTo>
                <a:lnTo>
                  <a:pt x="21" y="0"/>
                </a:lnTo>
                <a:lnTo>
                  <a:pt x="15" y="0"/>
                </a:lnTo>
                <a:lnTo>
                  <a:pt x="10" y="0"/>
                </a:lnTo>
                <a:lnTo>
                  <a:pt x="4"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7" name="Freeform 789"/>
          <p:cNvSpPr>
            <a:spLocks/>
          </p:cNvSpPr>
          <p:nvPr/>
        </p:nvSpPr>
        <p:spPr bwMode="auto">
          <a:xfrm>
            <a:off x="3343275" y="3778250"/>
            <a:ext cx="74613" cy="25400"/>
          </a:xfrm>
          <a:custGeom>
            <a:avLst/>
            <a:gdLst/>
            <a:ahLst/>
            <a:cxnLst>
              <a:cxn ang="0">
                <a:pos x="1" y="6"/>
              </a:cxn>
              <a:cxn ang="0">
                <a:pos x="5" y="16"/>
              </a:cxn>
              <a:cxn ang="0">
                <a:pos x="11" y="16"/>
              </a:cxn>
              <a:cxn ang="0">
                <a:pos x="16" y="16"/>
              </a:cxn>
              <a:cxn ang="0">
                <a:pos x="22" y="16"/>
              </a:cxn>
              <a:cxn ang="0">
                <a:pos x="26" y="16"/>
              </a:cxn>
              <a:cxn ang="0">
                <a:pos x="32" y="16"/>
              </a:cxn>
              <a:cxn ang="0">
                <a:pos x="37" y="16"/>
              </a:cxn>
              <a:cxn ang="0">
                <a:pos x="43" y="16"/>
              </a:cxn>
              <a:cxn ang="0">
                <a:pos x="49" y="16"/>
              </a:cxn>
              <a:cxn ang="0">
                <a:pos x="49" y="0"/>
              </a:cxn>
              <a:cxn ang="0">
                <a:pos x="43" y="0"/>
              </a:cxn>
              <a:cxn ang="0">
                <a:pos x="37" y="0"/>
              </a:cxn>
              <a:cxn ang="0">
                <a:pos x="32" y="0"/>
              </a:cxn>
              <a:cxn ang="0">
                <a:pos x="26" y="0"/>
              </a:cxn>
              <a:cxn ang="0">
                <a:pos x="22" y="0"/>
              </a:cxn>
              <a:cxn ang="0">
                <a:pos x="16" y="0"/>
              </a:cxn>
              <a:cxn ang="0">
                <a:pos x="11" y="0"/>
              </a:cxn>
              <a:cxn ang="0">
                <a:pos x="5" y="0"/>
              </a:cxn>
              <a:cxn ang="0">
                <a:pos x="9" y="11"/>
              </a:cxn>
              <a:cxn ang="0">
                <a:pos x="1" y="6"/>
              </a:cxn>
              <a:cxn ang="0">
                <a:pos x="0" y="16"/>
              </a:cxn>
              <a:cxn ang="0">
                <a:pos x="5" y="16"/>
              </a:cxn>
              <a:cxn ang="0">
                <a:pos x="1" y="6"/>
              </a:cxn>
            </a:cxnLst>
            <a:rect l="0" t="0" r="r" b="b"/>
            <a:pathLst>
              <a:path w="50" h="17">
                <a:moveTo>
                  <a:pt x="1" y="6"/>
                </a:moveTo>
                <a:lnTo>
                  <a:pt x="5" y="16"/>
                </a:lnTo>
                <a:lnTo>
                  <a:pt x="11" y="16"/>
                </a:lnTo>
                <a:lnTo>
                  <a:pt x="16" y="16"/>
                </a:lnTo>
                <a:lnTo>
                  <a:pt x="22" y="16"/>
                </a:lnTo>
                <a:lnTo>
                  <a:pt x="26" y="16"/>
                </a:lnTo>
                <a:lnTo>
                  <a:pt x="32" y="16"/>
                </a:lnTo>
                <a:lnTo>
                  <a:pt x="37" y="16"/>
                </a:lnTo>
                <a:lnTo>
                  <a:pt x="43" y="16"/>
                </a:lnTo>
                <a:lnTo>
                  <a:pt x="49" y="16"/>
                </a:lnTo>
                <a:lnTo>
                  <a:pt x="49" y="0"/>
                </a:lnTo>
                <a:lnTo>
                  <a:pt x="43" y="0"/>
                </a:lnTo>
                <a:lnTo>
                  <a:pt x="37" y="0"/>
                </a:lnTo>
                <a:lnTo>
                  <a:pt x="32" y="0"/>
                </a:lnTo>
                <a:lnTo>
                  <a:pt x="26" y="0"/>
                </a:lnTo>
                <a:lnTo>
                  <a:pt x="22" y="0"/>
                </a:lnTo>
                <a:lnTo>
                  <a:pt x="16" y="0"/>
                </a:lnTo>
                <a:lnTo>
                  <a:pt x="11" y="0"/>
                </a:lnTo>
                <a:lnTo>
                  <a:pt x="5" y="0"/>
                </a:lnTo>
                <a:lnTo>
                  <a:pt x="9" y="11"/>
                </a:lnTo>
                <a:lnTo>
                  <a:pt x="1" y="6"/>
                </a:lnTo>
                <a:lnTo>
                  <a:pt x="0" y="16"/>
                </a:lnTo>
                <a:lnTo>
                  <a:pt x="5" y="16"/>
                </a:lnTo>
                <a:lnTo>
                  <a:pt x="1"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8" name="Freeform 790"/>
          <p:cNvSpPr>
            <a:spLocks/>
          </p:cNvSpPr>
          <p:nvPr/>
        </p:nvSpPr>
        <p:spPr bwMode="auto">
          <a:xfrm>
            <a:off x="3346450" y="3741738"/>
            <a:ext cx="25400" cy="47625"/>
          </a:xfrm>
          <a:custGeom>
            <a:avLst/>
            <a:gdLst/>
            <a:ahLst/>
            <a:cxnLst>
              <a:cxn ang="0">
                <a:pos x="8" y="0"/>
              </a:cxn>
              <a:cxn ang="0">
                <a:pos x="6" y="3"/>
              </a:cxn>
              <a:cxn ang="0">
                <a:pos x="6" y="6"/>
              </a:cxn>
              <a:cxn ang="0">
                <a:pos x="5" y="9"/>
              </a:cxn>
              <a:cxn ang="0">
                <a:pos x="3" y="13"/>
              </a:cxn>
              <a:cxn ang="0">
                <a:pos x="3" y="16"/>
              </a:cxn>
              <a:cxn ang="0">
                <a:pos x="2" y="20"/>
              </a:cxn>
              <a:cxn ang="0">
                <a:pos x="0" y="23"/>
              </a:cxn>
              <a:cxn ang="0">
                <a:pos x="0" y="27"/>
              </a:cxn>
              <a:cxn ang="0">
                <a:pos x="7" y="30"/>
              </a:cxn>
              <a:cxn ang="0">
                <a:pos x="8" y="26"/>
              </a:cxn>
              <a:cxn ang="0">
                <a:pos x="9" y="22"/>
              </a:cxn>
              <a:cxn ang="0">
                <a:pos x="10" y="18"/>
              </a:cxn>
              <a:cxn ang="0">
                <a:pos x="11" y="15"/>
              </a:cxn>
              <a:cxn ang="0">
                <a:pos x="12" y="11"/>
              </a:cxn>
              <a:cxn ang="0">
                <a:pos x="13" y="8"/>
              </a:cxn>
              <a:cxn ang="0">
                <a:pos x="14" y="5"/>
              </a:cxn>
              <a:cxn ang="0">
                <a:pos x="16" y="1"/>
              </a:cxn>
              <a:cxn ang="0">
                <a:pos x="8" y="0"/>
              </a:cxn>
            </a:cxnLst>
            <a:rect l="0" t="0" r="r" b="b"/>
            <a:pathLst>
              <a:path w="17" h="31">
                <a:moveTo>
                  <a:pt x="8" y="0"/>
                </a:moveTo>
                <a:lnTo>
                  <a:pt x="6" y="3"/>
                </a:lnTo>
                <a:lnTo>
                  <a:pt x="6" y="6"/>
                </a:lnTo>
                <a:lnTo>
                  <a:pt x="5" y="9"/>
                </a:lnTo>
                <a:lnTo>
                  <a:pt x="3" y="13"/>
                </a:lnTo>
                <a:lnTo>
                  <a:pt x="3" y="16"/>
                </a:lnTo>
                <a:lnTo>
                  <a:pt x="2" y="20"/>
                </a:lnTo>
                <a:lnTo>
                  <a:pt x="0" y="23"/>
                </a:lnTo>
                <a:lnTo>
                  <a:pt x="0" y="27"/>
                </a:lnTo>
                <a:lnTo>
                  <a:pt x="7" y="30"/>
                </a:lnTo>
                <a:lnTo>
                  <a:pt x="8" y="26"/>
                </a:lnTo>
                <a:lnTo>
                  <a:pt x="9" y="22"/>
                </a:lnTo>
                <a:lnTo>
                  <a:pt x="10" y="18"/>
                </a:lnTo>
                <a:lnTo>
                  <a:pt x="11" y="15"/>
                </a:lnTo>
                <a:lnTo>
                  <a:pt x="12" y="11"/>
                </a:lnTo>
                <a:lnTo>
                  <a:pt x="13" y="8"/>
                </a:lnTo>
                <a:lnTo>
                  <a:pt x="14" y="5"/>
                </a:lnTo>
                <a:lnTo>
                  <a:pt x="16" y="1"/>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79" name="Freeform 791"/>
          <p:cNvSpPr>
            <a:spLocks/>
          </p:cNvSpPr>
          <p:nvPr/>
        </p:nvSpPr>
        <p:spPr bwMode="auto">
          <a:xfrm>
            <a:off x="3357563" y="3695700"/>
            <a:ext cx="25400" cy="50800"/>
          </a:xfrm>
          <a:custGeom>
            <a:avLst/>
            <a:gdLst/>
            <a:ahLst/>
            <a:cxnLst>
              <a:cxn ang="0">
                <a:pos x="12" y="0"/>
              </a:cxn>
              <a:cxn ang="0">
                <a:pos x="8" y="3"/>
              </a:cxn>
              <a:cxn ang="0">
                <a:pos x="7" y="6"/>
              </a:cxn>
              <a:cxn ang="0">
                <a:pos x="6" y="10"/>
              </a:cxn>
              <a:cxn ang="0">
                <a:pos x="4" y="13"/>
              </a:cxn>
              <a:cxn ang="0">
                <a:pos x="4" y="17"/>
              </a:cxn>
              <a:cxn ang="0">
                <a:pos x="3" y="20"/>
              </a:cxn>
              <a:cxn ang="0">
                <a:pos x="1" y="24"/>
              </a:cxn>
              <a:cxn ang="0">
                <a:pos x="0" y="27"/>
              </a:cxn>
              <a:cxn ang="0">
                <a:pos x="0" y="31"/>
              </a:cxn>
              <a:cxn ang="0">
                <a:pos x="8" y="33"/>
              </a:cxn>
              <a:cxn ang="0">
                <a:pos x="8" y="29"/>
              </a:cxn>
              <a:cxn ang="0">
                <a:pos x="9" y="26"/>
              </a:cxn>
              <a:cxn ang="0">
                <a:pos x="11" y="22"/>
              </a:cxn>
              <a:cxn ang="0">
                <a:pos x="12" y="19"/>
              </a:cxn>
              <a:cxn ang="0">
                <a:pos x="12" y="15"/>
              </a:cxn>
              <a:cxn ang="0">
                <a:pos x="14" y="12"/>
              </a:cxn>
              <a:cxn ang="0">
                <a:pos x="14" y="8"/>
              </a:cxn>
              <a:cxn ang="0">
                <a:pos x="16" y="5"/>
              </a:cxn>
              <a:cxn ang="0">
                <a:pos x="12" y="8"/>
              </a:cxn>
              <a:cxn ang="0">
                <a:pos x="12" y="0"/>
              </a:cxn>
              <a:cxn ang="0">
                <a:pos x="8" y="0"/>
              </a:cxn>
              <a:cxn ang="0">
                <a:pos x="8" y="3"/>
              </a:cxn>
              <a:cxn ang="0">
                <a:pos x="12" y="0"/>
              </a:cxn>
            </a:cxnLst>
            <a:rect l="0" t="0" r="r" b="b"/>
            <a:pathLst>
              <a:path w="17" h="34">
                <a:moveTo>
                  <a:pt x="12" y="0"/>
                </a:moveTo>
                <a:lnTo>
                  <a:pt x="8" y="3"/>
                </a:lnTo>
                <a:lnTo>
                  <a:pt x="7" y="6"/>
                </a:lnTo>
                <a:lnTo>
                  <a:pt x="6" y="10"/>
                </a:lnTo>
                <a:lnTo>
                  <a:pt x="4" y="13"/>
                </a:lnTo>
                <a:lnTo>
                  <a:pt x="4" y="17"/>
                </a:lnTo>
                <a:lnTo>
                  <a:pt x="3" y="20"/>
                </a:lnTo>
                <a:lnTo>
                  <a:pt x="1" y="24"/>
                </a:lnTo>
                <a:lnTo>
                  <a:pt x="0" y="27"/>
                </a:lnTo>
                <a:lnTo>
                  <a:pt x="0" y="31"/>
                </a:lnTo>
                <a:lnTo>
                  <a:pt x="8" y="33"/>
                </a:lnTo>
                <a:lnTo>
                  <a:pt x="8" y="29"/>
                </a:lnTo>
                <a:lnTo>
                  <a:pt x="9" y="26"/>
                </a:lnTo>
                <a:lnTo>
                  <a:pt x="11" y="22"/>
                </a:lnTo>
                <a:lnTo>
                  <a:pt x="12" y="19"/>
                </a:lnTo>
                <a:lnTo>
                  <a:pt x="12" y="15"/>
                </a:lnTo>
                <a:lnTo>
                  <a:pt x="14" y="12"/>
                </a:lnTo>
                <a:lnTo>
                  <a:pt x="14" y="8"/>
                </a:lnTo>
                <a:lnTo>
                  <a:pt x="16" y="5"/>
                </a:lnTo>
                <a:lnTo>
                  <a:pt x="12" y="8"/>
                </a:lnTo>
                <a:lnTo>
                  <a:pt x="12" y="0"/>
                </a:lnTo>
                <a:lnTo>
                  <a:pt x="8" y="0"/>
                </a:lnTo>
                <a:lnTo>
                  <a:pt x="8" y="3"/>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0" name="Line 792"/>
          <p:cNvSpPr>
            <a:spLocks noChangeShapeType="1"/>
          </p:cNvSpPr>
          <p:nvPr/>
        </p:nvSpPr>
        <p:spPr bwMode="auto">
          <a:xfrm flipH="1">
            <a:off x="3400425" y="3702050"/>
            <a:ext cx="6350" cy="841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1" name="Line 793"/>
          <p:cNvSpPr>
            <a:spLocks noChangeShapeType="1"/>
          </p:cNvSpPr>
          <p:nvPr/>
        </p:nvSpPr>
        <p:spPr bwMode="auto">
          <a:xfrm>
            <a:off x="3422650" y="3700463"/>
            <a:ext cx="6350"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2" name="Line 794"/>
          <p:cNvSpPr>
            <a:spLocks noChangeShapeType="1"/>
          </p:cNvSpPr>
          <p:nvPr/>
        </p:nvSpPr>
        <p:spPr bwMode="auto">
          <a:xfrm flipH="1">
            <a:off x="3379788" y="3705225"/>
            <a:ext cx="17462"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3" name="Line 795"/>
          <p:cNvSpPr>
            <a:spLocks noChangeShapeType="1"/>
          </p:cNvSpPr>
          <p:nvPr/>
        </p:nvSpPr>
        <p:spPr bwMode="auto">
          <a:xfrm>
            <a:off x="3432175" y="3703638"/>
            <a:ext cx="17463"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4" name="Line 796"/>
          <p:cNvSpPr>
            <a:spLocks noChangeShapeType="1"/>
          </p:cNvSpPr>
          <p:nvPr/>
        </p:nvSpPr>
        <p:spPr bwMode="auto">
          <a:xfrm flipH="1">
            <a:off x="3362325" y="3705225"/>
            <a:ext cx="20638"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5" name="Line 797"/>
          <p:cNvSpPr>
            <a:spLocks noChangeShapeType="1"/>
          </p:cNvSpPr>
          <p:nvPr/>
        </p:nvSpPr>
        <p:spPr bwMode="auto">
          <a:xfrm>
            <a:off x="3446463" y="3703638"/>
            <a:ext cx="20637"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6" name="Freeform 798"/>
          <p:cNvSpPr>
            <a:spLocks/>
          </p:cNvSpPr>
          <p:nvPr/>
        </p:nvSpPr>
        <p:spPr bwMode="auto">
          <a:xfrm>
            <a:off x="2587625" y="3705225"/>
            <a:ext cx="131763" cy="84138"/>
          </a:xfrm>
          <a:custGeom>
            <a:avLst/>
            <a:gdLst/>
            <a:ahLst/>
            <a:cxnLst>
              <a:cxn ang="0">
                <a:pos x="20" y="0"/>
              </a:cxn>
              <a:cxn ang="0">
                <a:pos x="27" y="0"/>
              </a:cxn>
              <a:cxn ang="0">
                <a:pos x="33" y="0"/>
              </a:cxn>
              <a:cxn ang="0">
                <a:pos x="39" y="0"/>
              </a:cxn>
              <a:cxn ang="0">
                <a:pos x="46" y="0"/>
              </a:cxn>
              <a:cxn ang="0">
                <a:pos x="52" y="0"/>
              </a:cxn>
              <a:cxn ang="0">
                <a:pos x="59" y="0"/>
              </a:cxn>
              <a:cxn ang="0">
                <a:pos x="65" y="0"/>
              </a:cxn>
              <a:cxn ang="0">
                <a:pos x="70" y="4"/>
              </a:cxn>
              <a:cxn ang="0">
                <a:pos x="72" y="10"/>
              </a:cxn>
              <a:cxn ang="0">
                <a:pos x="75" y="17"/>
              </a:cxn>
              <a:cxn ang="0">
                <a:pos x="76" y="24"/>
              </a:cxn>
              <a:cxn ang="0">
                <a:pos x="79" y="30"/>
              </a:cxn>
              <a:cxn ang="0">
                <a:pos x="81" y="37"/>
              </a:cxn>
              <a:cxn ang="0">
                <a:pos x="83" y="44"/>
              </a:cxn>
              <a:cxn ang="0">
                <a:pos x="86" y="51"/>
              </a:cxn>
              <a:cxn ang="0">
                <a:pos x="82" y="55"/>
              </a:cxn>
              <a:cxn ang="0">
                <a:pos x="71" y="55"/>
              </a:cxn>
              <a:cxn ang="0">
                <a:pos x="59" y="55"/>
              </a:cxn>
              <a:cxn ang="0">
                <a:pos x="49" y="55"/>
              </a:cxn>
              <a:cxn ang="0">
                <a:pos x="38" y="55"/>
              </a:cxn>
              <a:cxn ang="0">
                <a:pos x="27" y="55"/>
              </a:cxn>
              <a:cxn ang="0">
                <a:pos x="16" y="55"/>
              </a:cxn>
              <a:cxn ang="0">
                <a:pos x="5" y="55"/>
              </a:cxn>
              <a:cxn ang="0">
                <a:pos x="1" y="51"/>
              </a:cxn>
              <a:cxn ang="0">
                <a:pos x="3" y="44"/>
              </a:cxn>
              <a:cxn ang="0">
                <a:pos x="5" y="37"/>
              </a:cxn>
              <a:cxn ang="0">
                <a:pos x="7" y="30"/>
              </a:cxn>
              <a:cxn ang="0">
                <a:pos x="10" y="24"/>
              </a:cxn>
              <a:cxn ang="0">
                <a:pos x="11" y="17"/>
              </a:cxn>
              <a:cxn ang="0">
                <a:pos x="14" y="10"/>
              </a:cxn>
              <a:cxn ang="0">
                <a:pos x="15" y="3"/>
              </a:cxn>
            </a:cxnLst>
            <a:rect l="0" t="0" r="r" b="b"/>
            <a:pathLst>
              <a:path w="88" h="56">
                <a:moveTo>
                  <a:pt x="17" y="0"/>
                </a:moveTo>
                <a:lnTo>
                  <a:pt x="20" y="0"/>
                </a:lnTo>
                <a:lnTo>
                  <a:pt x="23" y="0"/>
                </a:lnTo>
                <a:lnTo>
                  <a:pt x="27" y="0"/>
                </a:lnTo>
                <a:lnTo>
                  <a:pt x="30" y="0"/>
                </a:lnTo>
                <a:lnTo>
                  <a:pt x="33" y="0"/>
                </a:lnTo>
                <a:lnTo>
                  <a:pt x="36" y="0"/>
                </a:lnTo>
                <a:lnTo>
                  <a:pt x="39" y="0"/>
                </a:lnTo>
                <a:lnTo>
                  <a:pt x="43" y="0"/>
                </a:lnTo>
                <a:lnTo>
                  <a:pt x="46" y="0"/>
                </a:lnTo>
                <a:lnTo>
                  <a:pt x="49" y="0"/>
                </a:lnTo>
                <a:lnTo>
                  <a:pt x="52" y="0"/>
                </a:lnTo>
                <a:lnTo>
                  <a:pt x="55" y="0"/>
                </a:lnTo>
                <a:lnTo>
                  <a:pt x="59" y="0"/>
                </a:lnTo>
                <a:lnTo>
                  <a:pt x="62" y="0"/>
                </a:lnTo>
                <a:lnTo>
                  <a:pt x="65" y="0"/>
                </a:lnTo>
                <a:lnTo>
                  <a:pt x="68" y="0"/>
                </a:lnTo>
                <a:lnTo>
                  <a:pt x="70" y="4"/>
                </a:lnTo>
                <a:lnTo>
                  <a:pt x="71" y="7"/>
                </a:lnTo>
                <a:lnTo>
                  <a:pt x="72" y="10"/>
                </a:lnTo>
                <a:lnTo>
                  <a:pt x="73" y="14"/>
                </a:lnTo>
                <a:lnTo>
                  <a:pt x="75" y="17"/>
                </a:lnTo>
                <a:lnTo>
                  <a:pt x="75" y="21"/>
                </a:lnTo>
                <a:lnTo>
                  <a:pt x="76" y="24"/>
                </a:lnTo>
                <a:lnTo>
                  <a:pt x="78" y="27"/>
                </a:lnTo>
                <a:lnTo>
                  <a:pt x="79" y="30"/>
                </a:lnTo>
                <a:lnTo>
                  <a:pt x="80" y="34"/>
                </a:lnTo>
                <a:lnTo>
                  <a:pt x="81" y="37"/>
                </a:lnTo>
                <a:lnTo>
                  <a:pt x="83" y="41"/>
                </a:lnTo>
                <a:lnTo>
                  <a:pt x="83" y="44"/>
                </a:lnTo>
                <a:lnTo>
                  <a:pt x="84" y="48"/>
                </a:lnTo>
                <a:lnTo>
                  <a:pt x="86" y="51"/>
                </a:lnTo>
                <a:lnTo>
                  <a:pt x="87" y="55"/>
                </a:lnTo>
                <a:lnTo>
                  <a:pt x="82" y="55"/>
                </a:lnTo>
                <a:lnTo>
                  <a:pt x="76" y="55"/>
                </a:lnTo>
                <a:lnTo>
                  <a:pt x="71" y="55"/>
                </a:lnTo>
                <a:lnTo>
                  <a:pt x="65" y="55"/>
                </a:lnTo>
                <a:lnTo>
                  <a:pt x="59" y="55"/>
                </a:lnTo>
                <a:lnTo>
                  <a:pt x="54" y="55"/>
                </a:lnTo>
                <a:lnTo>
                  <a:pt x="49" y="55"/>
                </a:lnTo>
                <a:lnTo>
                  <a:pt x="43" y="55"/>
                </a:lnTo>
                <a:lnTo>
                  <a:pt x="38" y="55"/>
                </a:lnTo>
                <a:lnTo>
                  <a:pt x="32" y="55"/>
                </a:lnTo>
                <a:lnTo>
                  <a:pt x="27" y="55"/>
                </a:lnTo>
                <a:lnTo>
                  <a:pt x="22" y="55"/>
                </a:lnTo>
                <a:lnTo>
                  <a:pt x="16" y="55"/>
                </a:lnTo>
                <a:lnTo>
                  <a:pt x="11" y="55"/>
                </a:lnTo>
                <a:lnTo>
                  <a:pt x="5" y="55"/>
                </a:lnTo>
                <a:lnTo>
                  <a:pt x="0" y="55"/>
                </a:lnTo>
                <a:lnTo>
                  <a:pt x="1" y="51"/>
                </a:lnTo>
                <a:lnTo>
                  <a:pt x="2" y="48"/>
                </a:lnTo>
                <a:lnTo>
                  <a:pt x="3" y="44"/>
                </a:lnTo>
                <a:lnTo>
                  <a:pt x="4" y="41"/>
                </a:lnTo>
                <a:lnTo>
                  <a:pt x="5" y="37"/>
                </a:lnTo>
                <a:lnTo>
                  <a:pt x="7" y="34"/>
                </a:lnTo>
                <a:lnTo>
                  <a:pt x="7" y="30"/>
                </a:lnTo>
                <a:lnTo>
                  <a:pt x="8" y="27"/>
                </a:lnTo>
                <a:lnTo>
                  <a:pt x="10" y="24"/>
                </a:lnTo>
                <a:lnTo>
                  <a:pt x="11" y="20"/>
                </a:lnTo>
                <a:lnTo>
                  <a:pt x="11" y="17"/>
                </a:lnTo>
                <a:lnTo>
                  <a:pt x="13" y="13"/>
                </a:lnTo>
                <a:lnTo>
                  <a:pt x="14" y="10"/>
                </a:lnTo>
                <a:lnTo>
                  <a:pt x="15" y="6"/>
                </a:lnTo>
                <a:lnTo>
                  <a:pt x="15" y="3"/>
                </a:lnTo>
                <a:lnTo>
                  <a:pt x="17"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7" name="Freeform 799"/>
          <p:cNvSpPr>
            <a:spLocks/>
          </p:cNvSpPr>
          <p:nvPr/>
        </p:nvSpPr>
        <p:spPr bwMode="auto">
          <a:xfrm>
            <a:off x="2614613" y="3698875"/>
            <a:ext cx="39687" cy="25400"/>
          </a:xfrm>
          <a:custGeom>
            <a:avLst/>
            <a:gdLst/>
            <a:ahLst/>
            <a:cxnLst>
              <a:cxn ang="0">
                <a:pos x="25" y="0"/>
              </a:cxn>
              <a:cxn ang="0">
                <a:pos x="21" y="0"/>
              </a:cxn>
              <a:cxn ang="0">
                <a:pos x="18" y="0"/>
              </a:cxn>
              <a:cxn ang="0">
                <a:pos x="15" y="0"/>
              </a:cxn>
              <a:cxn ang="0">
                <a:pos x="12" y="0"/>
              </a:cxn>
              <a:cxn ang="0">
                <a:pos x="9" y="0"/>
              </a:cxn>
              <a:cxn ang="0">
                <a:pos x="6" y="0"/>
              </a:cxn>
              <a:cxn ang="0">
                <a:pos x="3" y="0"/>
              </a:cxn>
              <a:cxn ang="0">
                <a:pos x="0" y="0"/>
              </a:cxn>
              <a:cxn ang="0">
                <a:pos x="0" y="16"/>
              </a:cxn>
              <a:cxn ang="0">
                <a:pos x="3" y="16"/>
              </a:cxn>
              <a:cxn ang="0">
                <a:pos x="6" y="16"/>
              </a:cxn>
              <a:cxn ang="0">
                <a:pos x="9" y="16"/>
              </a:cxn>
              <a:cxn ang="0">
                <a:pos x="11" y="14"/>
              </a:cxn>
              <a:cxn ang="0">
                <a:pos x="14" y="16"/>
              </a:cxn>
              <a:cxn ang="0">
                <a:pos x="18" y="16"/>
              </a:cxn>
              <a:cxn ang="0">
                <a:pos x="21" y="16"/>
              </a:cxn>
              <a:cxn ang="0">
                <a:pos x="25" y="16"/>
              </a:cxn>
              <a:cxn ang="0">
                <a:pos x="25" y="0"/>
              </a:cxn>
            </a:cxnLst>
            <a:rect l="0" t="0" r="r" b="b"/>
            <a:pathLst>
              <a:path w="26" h="17">
                <a:moveTo>
                  <a:pt x="25" y="0"/>
                </a:moveTo>
                <a:lnTo>
                  <a:pt x="21" y="0"/>
                </a:lnTo>
                <a:lnTo>
                  <a:pt x="18" y="0"/>
                </a:lnTo>
                <a:lnTo>
                  <a:pt x="15" y="0"/>
                </a:lnTo>
                <a:lnTo>
                  <a:pt x="12" y="0"/>
                </a:lnTo>
                <a:lnTo>
                  <a:pt x="9" y="0"/>
                </a:lnTo>
                <a:lnTo>
                  <a:pt x="6" y="0"/>
                </a:lnTo>
                <a:lnTo>
                  <a:pt x="3" y="0"/>
                </a:lnTo>
                <a:lnTo>
                  <a:pt x="0" y="0"/>
                </a:lnTo>
                <a:lnTo>
                  <a:pt x="0" y="16"/>
                </a:lnTo>
                <a:lnTo>
                  <a:pt x="3" y="16"/>
                </a:lnTo>
                <a:lnTo>
                  <a:pt x="6" y="16"/>
                </a:lnTo>
                <a:lnTo>
                  <a:pt x="9" y="16"/>
                </a:lnTo>
                <a:lnTo>
                  <a:pt x="11" y="14"/>
                </a:lnTo>
                <a:lnTo>
                  <a:pt x="14" y="16"/>
                </a:lnTo>
                <a:lnTo>
                  <a:pt x="18" y="16"/>
                </a:lnTo>
                <a:lnTo>
                  <a:pt x="21" y="16"/>
                </a:lnTo>
                <a:lnTo>
                  <a:pt x="25" y="16"/>
                </a:lnTo>
                <a:lnTo>
                  <a:pt x="25"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8" name="Freeform 800"/>
          <p:cNvSpPr>
            <a:spLocks/>
          </p:cNvSpPr>
          <p:nvPr/>
        </p:nvSpPr>
        <p:spPr bwMode="auto">
          <a:xfrm>
            <a:off x="2652713" y="3698875"/>
            <a:ext cx="44450" cy="25400"/>
          </a:xfrm>
          <a:custGeom>
            <a:avLst/>
            <a:gdLst/>
            <a:ahLst/>
            <a:cxnLst>
              <a:cxn ang="0">
                <a:pos x="29" y="7"/>
              </a:cxn>
              <a:cxn ang="0">
                <a:pos x="25" y="1"/>
              </a:cxn>
              <a:cxn ang="0">
                <a:pos x="22" y="1"/>
              </a:cxn>
              <a:cxn ang="0">
                <a:pos x="19" y="0"/>
              </a:cxn>
              <a:cxn ang="0">
                <a:pos x="15" y="0"/>
              </a:cxn>
              <a:cxn ang="0">
                <a:pos x="12" y="0"/>
              </a:cxn>
              <a:cxn ang="0">
                <a:pos x="9" y="0"/>
              </a:cxn>
              <a:cxn ang="0">
                <a:pos x="6" y="0"/>
              </a:cxn>
              <a:cxn ang="0">
                <a:pos x="3" y="0"/>
              </a:cxn>
              <a:cxn ang="0">
                <a:pos x="0" y="0"/>
              </a:cxn>
              <a:cxn ang="0">
                <a:pos x="0" y="16"/>
              </a:cxn>
              <a:cxn ang="0">
                <a:pos x="3" y="16"/>
              </a:cxn>
              <a:cxn ang="0">
                <a:pos x="6" y="16"/>
              </a:cxn>
              <a:cxn ang="0">
                <a:pos x="9" y="16"/>
              </a:cxn>
              <a:cxn ang="0">
                <a:pos x="12" y="16"/>
              </a:cxn>
              <a:cxn ang="0">
                <a:pos x="15" y="16"/>
              </a:cxn>
              <a:cxn ang="0">
                <a:pos x="18" y="16"/>
              </a:cxn>
              <a:cxn ang="0">
                <a:pos x="21" y="16"/>
              </a:cxn>
              <a:cxn ang="0">
                <a:pos x="25" y="16"/>
              </a:cxn>
              <a:cxn ang="0">
                <a:pos x="21" y="11"/>
              </a:cxn>
              <a:cxn ang="0">
                <a:pos x="29" y="7"/>
              </a:cxn>
              <a:cxn ang="0">
                <a:pos x="28" y="1"/>
              </a:cxn>
              <a:cxn ang="0">
                <a:pos x="25" y="1"/>
              </a:cxn>
              <a:cxn ang="0">
                <a:pos x="29" y="7"/>
              </a:cxn>
            </a:cxnLst>
            <a:rect l="0" t="0" r="r" b="b"/>
            <a:pathLst>
              <a:path w="30" h="17">
                <a:moveTo>
                  <a:pt x="29" y="7"/>
                </a:moveTo>
                <a:lnTo>
                  <a:pt x="25" y="1"/>
                </a:lnTo>
                <a:lnTo>
                  <a:pt x="22" y="1"/>
                </a:lnTo>
                <a:lnTo>
                  <a:pt x="19" y="0"/>
                </a:lnTo>
                <a:lnTo>
                  <a:pt x="15" y="0"/>
                </a:lnTo>
                <a:lnTo>
                  <a:pt x="12" y="0"/>
                </a:lnTo>
                <a:lnTo>
                  <a:pt x="9" y="0"/>
                </a:lnTo>
                <a:lnTo>
                  <a:pt x="6" y="0"/>
                </a:lnTo>
                <a:lnTo>
                  <a:pt x="3" y="0"/>
                </a:lnTo>
                <a:lnTo>
                  <a:pt x="0" y="0"/>
                </a:lnTo>
                <a:lnTo>
                  <a:pt x="0" y="16"/>
                </a:lnTo>
                <a:lnTo>
                  <a:pt x="3" y="16"/>
                </a:lnTo>
                <a:lnTo>
                  <a:pt x="6" y="16"/>
                </a:lnTo>
                <a:lnTo>
                  <a:pt x="9" y="16"/>
                </a:lnTo>
                <a:lnTo>
                  <a:pt x="12" y="16"/>
                </a:lnTo>
                <a:lnTo>
                  <a:pt x="15" y="16"/>
                </a:lnTo>
                <a:lnTo>
                  <a:pt x="18" y="16"/>
                </a:lnTo>
                <a:lnTo>
                  <a:pt x="21" y="16"/>
                </a:lnTo>
                <a:lnTo>
                  <a:pt x="25" y="16"/>
                </a:lnTo>
                <a:lnTo>
                  <a:pt x="21" y="11"/>
                </a:lnTo>
                <a:lnTo>
                  <a:pt x="29" y="7"/>
                </a:lnTo>
                <a:lnTo>
                  <a:pt x="28" y="1"/>
                </a:lnTo>
                <a:lnTo>
                  <a:pt x="25" y="1"/>
                </a:lnTo>
                <a:lnTo>
                  <a:pt x="29" y="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89" name="Freeform 801"/>
          <p:cNvSpPr>
            <a:spLocks/>
          </p:cNvSpPr>
          <p:nvPr/>
        </p:nvSpPr>
        <p:spPr bwMode="auto">
          <a:xfrm>
            <a:off x="2684463" y="3705225"/>
            <a:ext cx="26987" cy="42863"/>
          </a:xfrm>
          <a:custGeom>
            <a:avLst/>
            <a:gdLst/>
            <a:ahLst/>
            <a:cxnLst>
              <a:cxn ang="0">
                <a:pos x="17" y="25"/>
              </a:cxn>
              <a:cxn ang="0">
                <a:pos x="15" y="22"/>
              </a:cxn>
              <a:cxn ang="0">
                <a:pos x="14" y="19"/>
              </a:cxn>
              <a:cxn ang="0">
                <a:pos x="13" y="16"/>
              </a:cxn>
              <a:cxn ang="0">
                <a:pos x="12" y="12"/>
              </a:cxn>
              <a:cxn ang="0">
                <a:pos x="11" y="9"/>
              </a:cxn>
              <a:cxn ang="0">
                <a:pos x="10" y="6"/>
              </a:cxn>
              <a:cxn ang="0">
                <a:pos x="9" y="3"/>
              </a:cxn>
              <a:cxn ang="0">
                <a:pos x="7" y="0"/>
              </a:cxn>
              <a:cxn ang="0">
                <a:pos x="0" y="2"/>
              </a:cxn>
              <a:cxn ang="0">
                <a:pos x="1" y="5"/>
              </a:cxn>
              <a:cxn ang="0">
                <a:pos x="2" y="8"/>
              </a:cxn>
              <a:cxn ang="0">
                <a:pos x="3" y="12"/>
              </a:cxn>
              <a:cxn ang="0">
                <a:pos x="4" y="15"/>
              </a:cxn>
              <a:cxn ang="0">
                <a:pos x="6" y="18"/>
              </a:cxn>
              <a:cxn ang="0">
                <a:pos x="6" y="21"/>
              </a:cxn>
              <a:cxn ang="0">
                <a:pos x="7" y="24"/>
              </a:cxn>
              <a:cxn ang="0">
                <a:pos x="9" y="28"/>
              </a:cxn>
              <a:cxn ang="0">
                <a:pos x="17" y="25"/>
              </a:cxn>
            </a:cxnLst>
            <a:rect l="0" t="0" r="r" b="b"/>
            <a:pathLst>
              <a:path w="18" h="29">
                <a:moveTo>
                  <a:pt x="17" y="25"/>
                </a:moveTo>
                <a:lnTo>
                  <a:pt x="15" y="22"/>
                </a:lnTo>
                <a:lnTo>
                  <a:pt x="14" y="19"/>
                </a:lnTo>
                <a:lnTo>
                  <a:pt x="13" y="16"/>
                </a:lnTo>
                <a:lnTo>
                  <a:pt x="12" y="12"/>
                </a:lnTo>
                <a:lnTo>
                  <a:pt x="11" y="9"/>
                </a:lnTo>
                <a:lnTo>
                  <a:pt x="10" y="6"/>
                </a:lnTo>
                <a:lnTo>
                  <a:pt x="9" y="3"/>
                </a:lnTo>
                <a:lnTo>
                  <a:pt x="7" y="0"/>
                </a:lnTo>
                <a:lnTo>
                  <a:pt x="0" y="2"/>
                </a:lnTo>
                <a:lnTo>
                  <a:pt x="1" y="5"/>
                </a:lnTo>
                <a:lnTo>
                  <a:pt x="2" y="8"/>
                </a:lnTo>
                <a:lnTo>
                  <a:pt x="3" y="12"/>
                </a:lnTo>
                <a:lnTo>
                  <a:pt x="4" y="15"/>
                </a:lnTo>
                <a:lnTo>
                  <a:pt x="6" y="18"/>
                </a:lnTo>
                <a:lnTo>
                  <a:pt x="6" y="21"/>
                </a:lnTo>
                <a:lnTo>
                  <a:pt x="7" y="24"/>
                </a:lnTo>
                <a:lnTo>
                  <a:pt x="9" y="28"/>
                </a:lnTo>
                <a:lnTo>
                  <a:pt x="17" y="2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0" name="Freeform 802"/>
          <p:cNvSpPr>
            <a:spLocks/>
          </p:cNvSpPr>
          <p:nvPr/>
        </p:nvSpPr>
        <p:spPr bwMode="auto">
          <a:xfrm>
            <a:off x="2698750" y="3743325"/>
            <a:ext cx="28575" cy="50800"/>
          </a:xfrm>
          <a:custGeom>
            <a:avLst/>
            <a:gdLst/>
            <a:ahLst/>
            <a:cxnLst>
              <a:cxn ang="0">
                <a:pos x="12" y="33"/>
              </a:cxn>
              <a:cxn ang="0">
                <a:pos x="16" y="28"/>
              </a:cxn>
              <a:cxn ang="0">
                <a:pos x="15" y="24"/>
              </a:cxn>
              <a:cxn ang="0">
                <a:pos x="14" y="21"/>
              </a:cxn>
              <a:cxn ang="0">
                <a:pos x="13" y="17"/>
              </a:cxn>
              <a:cxn ang="0">
                <a:pos x="11" y="14"/>
              </a:cxn>
              <a:cxn ang="0">
                <a:pos x="10" y="11"/>
              </a:cxn>
              <a:cxn ang="0">
                <a:pos x="9" y="7"/>
              </a:cxn>
              <a:cxn ang="0">
                <a:pos x="8" y="3"/>
              </a:cxn>
              <a:cxn ang="0">
                <a:pos x="7" y="0"/>
              </a:cxn>
              <a:cxn ang="0">
                <a:pos x="0" y="2"/>
              </a:cxn>
              <a:cxn ang="0">
                <a:pos x="0" y="6"/>
              </a:cxn>
              <a:cxn ang="0">
                <a:pos x="2" y="9"/>
              </a:cxn>
              <a:cxn ang="0">
                <a:pos x="3" y="13"/>
              </a:cxn>
              <a:cxn ang="0">
                <a:pos x="4" y="16"/>
              </a:cxn>
              <a:cxn ang="0">
                <a:pos x="5" y="19"/>
              </a:cxn>
              <a:cxn ang="0">
                <a:pos x="7" y="23"/>
              </a:cxn>
              <a:cxn ang="0">
                <a:pos x="7" y="26"/>
              </a:cxn>
              <a:cxn ang="0">
                <a:pos x="9" y="29"/>
              </a:cxn>
              <a:cxn ang="0">
                <a:pos x="12" y="25"/>
              </a:cxn>
              <a:cxn ang="0">
                <a:pos x="12" y="33"/>
              </a:cxn>
              <a:cxn ang="0">
                <a:pos x="18" y="33"/>
              </a:cxn>
              <a:cxn ang="0">
                <a:pos x="16" y="28"/>
              </a:cxn>
              <a:cxn ang="0">
                <a:pos x="12" y="33"/>
              </a:cxn>
            </a:cxnLst>
            <a:rect l="0" t="0" r="r" b="b"/>
            <a:pathLst>
              <a:path w="19" h="34">
                <a:moveTo>
                  <a:pt x="12" y="33"/>
                </a:moveTo>
                <a:lnTo>
                  <a:pt x="16" y="28"/>
                </a:lnTo>
                <a:lnTo>
                  <a:pt x="15" y="24"/>
                </a:lnTo>
                <a:lnTo>
                  <a:pt x="14" y="21"/>
                </a:lnTo>
                <a:lnTo>
                  <a:pt x="13" y="17"/>
                </a:lnTo>
                <a:lnTo>
                  <a:pt x="11" y="14"/>
                </a:lnTo>
                <a:lnTo>
                  <a:pt x="10" y="11"/>
                </a:lnTo>
                <a:lnTo>
                  <a:pt x="9" y="7"/>
                </a:lnTo>
                <a:lnTo>
                  <a:pt x="8" y="3"/>
                </a:lnTo>
                <a:lnTo>
                  <a:pt x="7" y="0"/>
                </a:lnTo>
                <a:lnTo>
                  <a:pt x="0" y="2"/>
                </a:lnTo>
                <a:lnTo>
                  <a:pt x="0" y="6"/>
                </a:lnTo>
                <a:lnTo>
                  <a:pt x="2" y="9"/>
                </a:lnTo>
                <a:lnTo>
                  <a:pt x="3" y="13"/>
                </a:lnTo>
                <a:lnTo>
                  <a:pt x="4" y="16"/>
                </a:lnTo>
                <a:lnTo>
                  <a:pt x="5" y="19"/>
                </a:lnTo>
                <a:lnTo>
                  <a:pt x="7" y="23"/>
                </a:lnTo>
                <a:lnTo>
                  <a:pt x="7" y="26"/>
                </a:lnTo>
                <a:lnTo>
                  <a:pt x="9" y="29"/>
                </a:lnTo>
                <a:lnTo>
                  <a:pt x="12" y="25"/>
                </a:lnTo>
                <a:lnTo>
                  <a:pt x="12" y="33"/>
                </a:lnTo>
                <a:lnTo>
                  <a:pt x="18" y="33"/>
                </a:lnTo>
                <a:lnTo>
                  <a:pt x="16" y="28"/>
                </a:lnTo>
                <a:lnTo>
                  <a:pt x="12" y="3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1" name="Freeform 803"/>
          <p:cNvSpPr>
            <a:spLocks/>
          </p:cNvSpPr>
          <p:nvPr/>
        </p:nvSpPr>
        <p:spPr bwMode="auto">
          <a:xfrm>
            <a:off x="2654300" y="3781425"/>
            <a:ext cx="65088" cy="25400"/>
          </a:xfrm>
          <a:custGeom>
            <a:avLst/>
            <a:gdLst/>
            <a:ahLst/>
            <a:cxnLst>
              <a:cxn ang="0">
                <a:pos x="0" y="16"/>
              </a:cxn>
              <a:cxn ang="0">
                <a:pos x="5" y="16"/>
              </a:cxn>
              <a:cxn ang="0">
                <a:pos x="10" y="16"/>
              </a:cxn>
              <a:cxn ang="0">
                <a:pos x="15" y="16"/>
              </a:cxn>
              <a:cxn ang="0">
                <a:pos x="21" y="16"/>
              </a:cxn>
              <a:cxn ang="0">
                <a:pos x="27" y="16"/>
              </a:cxn>
              <a:cxn ang="0">
                <a:pos x="32" y="16"/>
              </a:cxn>
              <a:cxn ang="0">
                <a:pos x="38" y="16"/>
              </a:cxn>
              <a:cxn ang="0">
                <a:pos x="43" y="16"/>
              </a:cxn>
              <a:cxn ang="0">
                <a:pos x="43" y="0"/>
              </a:cxn>
              <a:cxn ang="0">
                <a:pos x="38" y="0"/>
              </a:cxn>
              <a:cxn ang="0">
                <a:pos x="32" y="0"/>
              </a:cxn>
              <a:cxn ang="0">
                <a:pos x="27" y="0"/>
              </a:cxn>
              <a:cxn ang="0">
                <a:pos x="21" y="0"/>
              </a:cxn>
              <a:cxn ang="0">
                <a:pos x="15" y="0"/>
              </a:cxn>
              <a:cxn ang="0">
                <a:pos x="10" y="0"/>
              </a:cxn>
              <a:cxn ang="0">
                <a:pos x="5" y="0"/>
              </a:cxn>
              <a:cxn ang="0">
                <a:pos x="0" y="0"/>
              </a:cxn>
              <a:cxn ang="0">
                <a:pos x="0" y="16"/>
              </a:cxn>
            </a:cxnLst>
            <a:rect l="0" t="0" r="r" b="b"/>
            <a:pathLst>
              <a:path w="44" h="17">
                <a:moveTo>
                  <a:pt x="0" y="16"/>
                </a:moveTo>
                <a:lnTo>
                  <a:pt x="5" y="16"/>
                </a:lnTo>
                <a:lnTo>
                  <a:pt x="10" y="16"/>
                </a:lnTo>
                <a:lnTo>
                  <a:pt x="15" y="16"/>
                </a:lnTo>
                <a:lnTo>
                  <a:pt x="21" y="16"/>
                </a:lnTo>
                <a:lnTo>
                  <a:pt x="27" y="16"/>
                </a:lnTo>
                <a:lnTo>
                  <a:pt x="32" y="16"/>
                </a:lnTo>
                <a:lnTo>
                  <a:pt x="38" y="16"/>
                </a:lnTo>
                <a:lnTo>
                  <a:pt x="43" y="16"/>
                </a:lnTo>
                <a:lnTo>
                  <a:pt x="43" y="0"/>
                </a:lnTo>
                <a:lnTo>
                  <a:pt x="38" y="0"/>
                </a:lnTo>
                <a:lnTo>
                  <a:pt x="32" y="0"/>
                </a:lnTo>
                <a:lnTo>
                  <a:pt x="27" y="0"/>
                </a:lnTo>
                <a:lnTo>
                  <a:pt x="21" y="0"/>
                </a:lnTo>
                <a:lnTo>
                  <a:pt x="15" y="0"/>
                </a:lnTo>
                <a:lnTo>
                  <a:pt x="10"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2" name="Freeform 804"/>
          <p:cNvSpPr>
            <a:spLocks/>
          </p:cNvSpPr>
          <p:nvPr/>
        </p:nvSpPr>
        <p:spPr bwMode="auto">
          <a:xfrm>
            <a:off x="2579688" y="3781425"/>
            <a:ext cx="76200" cy="25400"/>
          </a:xfrm>
          <a:custGeom>
            <a:avLst/>
            <a:gdLst/>
            <a:ahLst/>
            <a:cxnLst>
              <a:cxn ang="0">
                <a:pos x="1" y="6"/>
              </a:cxn>
              <a:cxn ang="0">
                <a:pos x="5" y="16"/>
              </a:cxn>
              <a:cxn ang="0">
                <a:pos x="11" y="16"/>
              </a:cxn>
              <a:cxn ang="0">
                <a:pos x="16" y="16"/>
              </a:cxn>
              <a:cxn ang="0">
                <a:pos x="22" y="16"/>
              </a:cxn>
              <a:cxn ang="0">
                <a:pos x="27" y="16"/>
              </a:cxn>
              <a:cxn ang="0">
                <a:pos x="32" y="16"/>
              </a:cxn>
              <a:cxn ang="0">
                <a:pos x="37" y="16"/>
              </a:cxn>
              <a:cxn ang="0">
                <a:pos x="43" y="16"/>
              </a:cxn>
              <a:cxn ang="0">
                <a:pos x="49" y="16"/>
              </a:cxn>
              <a:cxn ang="0">
                <a:pos x="49" y="0"/>
              </a:cxn>
              <a:cxn ang="0">
                <a:pos x="43" y="0"/>
              </a:cxn>
              <a:cxn ang="0">
                <a:pos x="37" y="0"/>
              </a:cxn>
              <a:cxn ang="0">
                <a:pos x="32" y="0"/>
              </a:cxn>
              <a:cxn ang="0">
                <a:pos x="27" y="0"/>
              </a:cxn>
              <a:cxn ang="0">
                <a:pos x="22" y="0"/>
              </a:cxn>
              <a:cxn ang="0">
                <a:pos x="16" y="0"/>
              </a:cxn>
              <a:cxn ang="0">
                <a:pos x="11" y="0"/>
              </a:cxn>
              <a:cxn ang="0">
                <a:pos x="5" y="0"/>
              </a:cxn>
              <a:cxn ang="0">
                <a:pos x="9" y="9"/>
              </a:cxn>
              <a:cxn ang="0">
                <a:pos x="1" y="6"/>
              </a:cxn>
              <a:cxn ang="0">
                <a:pos x="0" y="16"/>
              </a:cxn>
              <a:cxn ang="0">
                <a:pos x="5" y="16"/>
              </a:cxn>
              <a:cxn ang="0">
                <a:pos x="1" y="6"/>
              </a:cxn>
            </a:cxnLst>
            <a:rect l="0" t="0" r="r" b="b"/>
            <a:pathLst>
              <a:path w="50" h="17">
                <a:moveTo>
                  <a:pt x="1" y="6"/>
                </a:moveTo>
                <a:lnTo>
                  <a:pt x="5" y="16"/>
                </a:lnTo>
                <a:lnTo>
                  <a:pt x="11" y="16"/>
                </a:lnTo>
                <a:lnTo>
                  <a:pt x="16" y="16"/>
                </a:lnTo>
                <a:lnTo>
                  <a:pt x="22" y="16"/>
                </a:lnTo>
                <a:lnTo>
                  <a:pt x="27" y="16"/>
                </a:lnTo>
                <a:lnTo>
                  <a:pt x="32" y="16"/>
                </a:lnTo>
                <a:lnTo>
                  <a:pt x="37" y="16"/>
                </a:lnTo>
                <a:lnTo>
                  <a:pt x="43" y="16"/>
                </a:lnTo>
                <a:lnTo>
                  <a:pt x="49" y="16"/>
                </a:lnTo>
                <a:lnTo>
                  <a:pt x="49" y="0"/>
                </a:lnTo>
                <a:lnTo>
                  <a:pt x="43" y="0"/>
                </a:lnTo>
                <a:lnTo>
                  <a:pt x="37" y="0"/>
                </a:lnTo>
                <a:lnTo>
                  <a:pt x="32" y="0"/>
                </a:lnTo>
                <a:lnTo>
                  <a:pt x="27" y="0"/>
                </a:lnTo>
                <a:lnTo>
                  <a:pt x="22" y="0"/>
                </a:lnTo>
                <a:lnTo>
                  <a:pt x="16" y="0"/>
                </a:lnTo>
                <a:lnTo>
                  <a:pt x="11" y="0"/>
                </a:lnTo>
                <a:lnTo>
                  <a:pt x="5" y="0"/>
                </a:lnTo>
                <a:lnTo>
                  <a:pt x="9" y="9"/>
                </a:lnTo>
                <a:lnTo>
                  <a:pt x="1" y="6"/>
                </a:lnTo>
                <a:lnTo>
                  <a:pt x="0" y="16"/>
                </a:lnTo>
                <a:lnTo>
                  <a:pt x="5" y="16"/>
                </a:lnTo>
                <a:lnTo>
                  <a:pt x="1"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3" name="Freeform 805"/>
          <p:cNvSpPr>
            <a:spLocks/>
          </p:cNvSpPr>
          <p:nvPr/>
        </p:nvSpPr>
        <p:spPr bwMode="auto">
          <a:xfrm>
            <a:off x="2582863" y="3743325"/>
            <a:ext cx="25400" cy="46038"/>
          </a:xfrm>
          <a:custGeom>
            <a:avLst/>
            <a:gdLst/>
            <a:ahLst/>
            <a:cxnLst>
              <a:cxn ang="0">
                <a:pos x="8" y="0"/>
              </a:cxn>
              <a:cxn ang="0">
                <a:pos x="7" y="3"/>
              </a:cxn>
              <a:cxn ang="0">
                <a:pos x="6" y="6"/>
              </a:cxn>
              <a:cxn ang="0">
                <a:pos x="5" y="9"/>
              </a:cxn>
              <a:cxn ang="0">
                <a:pos x="4" y="13"/>
              </a:cxn>
              <a:cxn ang="0">
                <a:pos x="3" y="16"/>
              </a:cxn>
              <a:cxn ang="0">
                <a:pos x="2" y="20"/>
              </a:cxn>
              <a:cxn ang="0">
                <a:pos x="1" y="23"/>
              </a:cxn>
              <a:cxn ang="0">
                <a:pos x="0" y="27"/>
              </a:cxn>
              <a:cxn ang="0">
                <a:pos x="7" y="29"/>
              </a:cxn>
              <a:cxn ang="0">
                <a:pos x="9" y="25"/>
              </a:cxn>
              <a:cxn ang="0">
                <a:pos x="9" y="22"/>
              </a:cxn>
              <a:cxn ang="0">
                <a:pos x="11" y="19"/>
              </a:cxn>
              <a:cxn ang="0">
                <a:pos x="12" y="16"/>
              </a:cxn>
              <a:cxn ang="0">
                <a:pos x="12" y="12"/>
              </a:cxn>
              <a:cxn ang="0">
                <a:pos x="14" y="9"/>
              </a:cxn>
              <a:cxn ang="0">
                <a:pos x="15" y="6"/>
              </a:cxn>
              <a:cxn ang="0">
                <a:pos x="16" y="2"/>
              </a:cxn>
              <a:cxn ang="0">
                <a:pos x="8" y="0"/>
              </a:cxn>
            </a:cxnLst>
            <a:rect l="0" t="0" r="r" b="b"/>
            <a:pathLst>
              <a:path w="17" h="30">
                <a:moveTo>
                  <a:pt x="8" y="0"/>
                </a:moveTo>
                <a:lnTo>
                  <a:pt x="7" y="3"/>
                </a:lnTo>
                <a:lnTo>
                  <a:pt x="6" y="6"/>
                </a:lnTo>
                <a:lnTo>
                  <a:pt x="5" y="9"/>
                </a:lnTo>
                <a:lnTo>
                  <a:pt x="4" y="13"/>
                </a:lnTo>
                <a:lnTo>
                  <a:pt x="3" y="16"/>
                </a:lnTo>
                <a:lnTo>
                  <a:pt x="2" y="20"/>
                </a:lnTo>
                <a:lnTo>
                  <a:pt x="1" y="23"/>
                </a:lnTo>
                <a:lnTo>
                  <a:pt x="0" y="27"/>
                </a:lnTo>
                <a:lnTo>
                  <a:pt x="7" y="29"/>
                </a:lnTo>
                <a:lnTo>
                  <a:pt x="9" y="25"/>
                </a:lnTo>
                <a:lnTo>
                  <a:pt x="9" y="22"/>
                </a:lnTo>
                <a:lnTo>
                  <a:pt x="11" y="19"/>
                </a:lnTo>
                <a:lnTo>
                  <a:pt x="12" y="16"/>
                </a:lnTo>
                <a:lnTo>
                  <a:pt x="12" y="12"/>
                </a:lnTo>
                <a:lnTo>
                  <a:pt x="14" y="9"/>
                </a:lnTo>
                <a:lnTo>
                  <a:pt x="15" y="6"/>
                </a:lnTo>
                <a:lnTo>
                  <a:pt x="16" y="2"/>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4" name="Freeform 806"/>
          <p:cNvSpPr>
            <a:spLocks/>
          </p:cNvSpPr>
          <p:nvPr/>
        </p:nvSpPr>
        <p:spPr bwMode="auto">
          <a:xfrm>
            <a:off x="2595563" y="3698875"/>
            <a:ext cx="26987" cy="49213"/>
          </a:xfrm>
          <a:custGeom>
            <a:avLst/>
            <a:gdLst/>
            <a:ahLst/>
            <a:cxnLst>
              <a:cxn ang="0">
                <a:pos x="12" y="0"/>
              </a:cxn>
              <a:cxn ang="0">
                <a:pos x="8" y="3"/>
              </a:cxn>
              <a:cxn ang="0">
                <a:pos x="7" y="6"/>
              </a:cxn>
              <a:cxn ang="0">
                <a:pos x="6" y="9"/>
              </a:cxn>
              <a:cxn ang="0">
                <a:pos x="5" y="12"/>
              </a:cxn>
              <a:cxn ang="0">
                <a:pos x="4" y="16"/>
              </a:cxn>
              <a:cxn ang="0">
                <a:pos x="3" y="19"/>
              </a:cxn>
              <a:cxn ang="0">
                <a:pos x="2" y="23"/>
              </a:cxn>
              <a:cxn ang="0">
                <a:pos x="1" y="26"/>
              </a:cxn>
              <a:cxn ang="0">
                <a:pos x="0" y="29"/>
              </a:cxn>
              <a:cxn ang="0">
                <a:pos x="8" y="32"/>
              </a:cxn>
              <a:cxn ang="0">
                <a:pos x="9" y="28"/>
              </a:cxn>
              <a:cxn ang="0">
                <a:pos x="10" y="25"/>
              </a:cxn>
              <a:cxn ang="0">
                <a:pos x="11" y="22"/>
              </a:cxn>
              <a:cxn ang="0">
                <a:pos x="12" y="19"/>
              </a:cxn>
              <a:cxn ang="0">
                <a:pos x="13" y="15"/>
              </a:cxn>
              <a:cxn ang="0">
                <a:pos x="14" y="12"/>
              </a:cxn>
              <a:cxn ang="0">
                <a:pos x="15" y="8"/>
              </a:cxn>
              <a:cxn ang="0">
                <a:pos x="17" y="5"/>
              </a:cxn>
              <a:cxn ang="0">
                <a:pos x="12" y="8"/>
              </a:cxn>
              <a:cxn ang="0">
                <a:pos x="12" y="0"/>
              </a:cxn>
              <a:cxn ang="0">
                <a:pos x="9" y="0"/>
              </a:cxn>
              <a:cxn ang="0">
                <a:pos x="8" y="3"/>
              </a:cxn>
              <a:cxn ang="0">
                <a:pos x="12" y="0"/>
              </a:cxn>
            </a:cxnLst>
            <a:rect l="0" t="0" r="r" b="b"/>
            <a:pathLst>
              <a:path w="18" h="33">
                <a:moveTo>
                  <a:pt x="12" y="0"/>
                </a:moveTo>
                <a:lnTo>
                  <a:pt x="8" y="3"/>
                </a:lnTo>
                <a:lnTo>
                  <a:pt x="7" y="6"/>
                </a:lnTo>
                <a:lnTo>
                  <a:pt x="6" y="9"/>
                </a:lnTo>
                <a:lnTo>
                  <a:pt x="5" y="12"/>
                </a:lnTo>
                <a:lnTo>
                  <a:pt x="4" y="16"/>
                </a:lnTo>
                <a:lnTo>
                  <a:pt x="3" y="19"/>
                </a:lnTo>
                <a:lnTo>
                  <a:pt x="2" y="23"/>
                </a:lnTo>
                <a:lnTo>
                  <a:pt x="1" y="26"/>
                </a:lnTo>
                <a:lnTo>
                  <a:pt x="0" y="29"/>
                </a:lnTo>
                <a:lnTo>
                  <a:pt x="8" y="32"/>
                </a:lnTo>
                <a:lnTo>
                  <a:pt x="9" y="28"/>
                </a:lnTo>
                <a:lnTo>
                  <a:pt x="10" y="25"/>
                </a:lnTo>
                <a:lnTo>
                  <a:pt x="11" y="22"/>
                </a:lnTo>
                <a:lnTo>
                  <a:pt x="12" y="19"/>
                </a:lnTo>
                <a:lnTo>
                  <a:pt x="13" y="15"/>
                </a:lnTo>
                <a:lnTo>
                  <a:pt x="14" y="12"/>
                </a:lnTo>
                <a:lnTo>
                  <a:pt x="15" y="8"/>
                </a:lnTo>
                <a:lnTo>
                  <a:pt x="17" y="5"/>
                </a:lnTo>
                <a:lnTo>
                  <a:pt x="12" y="8"/>
                </a:lnTo>
                <a:lnTo>
                  <a:pt x="12" y="0"/>
                </a:lnTo>
                <a:lnTo>
                  <a:pt x="9" y="0"/>
                </a:lnTo>
                <a:lnTo>
                  <a:pt x="8" y="3"/>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5" name="Line 807"/>
          <p:cNvSpPr>
            <a:spLocks noChangeShapeType="1"/>
          </p:cNvSpPr>
          <p:nvPr/>
        </p:nvSpPr>
        <p:spPr bwMode="auto">
          <a:xfrm flipH="1">
            <a:off x="2643188" y="3700463"/>
            <a:ext cx="7937"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6" name="Line 808"/>
          <p:cNvSpPr>
            <a:spLocks noChangeShapeType="1"/>
          </p:cNvSpPr>
          <p:nvPr/>
        </p:nvSpPr>
        <p:spPr bwMode="auto">
          <a:xfrm>
            <a:off x="2665413" y="3698875"/>
            <a:ext cx="7937" cy="841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7" name="Line 809"/>
          <p:cNvSpPr>
            <a:spLocks noChangeShapeType="1"/>
          </p:cNvSpPr>
          <p:nvPr/>
        </p:nvSpPr>
        <p:spPr bwMode="auto">
          <a:xfrm flipH="1">
            <a:off x="2624138" y="3702050"/>
            <a:ext cx="14287"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8" name="Line 810"/>
          <p:cNvSpPr>
            <a:spLocks noChangeShapeType="1"/>
          </p:cNvSpPr>
          <p:nvPr/>
        </p:nvSpPr>
        <p:spPr bwMode="auto">
          <a:xfrm>
            <a:off x="2676525" y="3700463"/>
            <a:ext cx="1587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299" name="Line 811"/>
          <p:cNvSpPr>
            <a:spLocks noChangeShapeType="1"/>
          </p:cNvSpPr>
          <p:nvPr/>
        </p:nvSpPr>
        <p:spPr bwMode="auto">
          <a:xfrm flipH="1">
            <a:off x="2605088" y="3702050"/>
            <a:ext cx="22225" cy="80963"/>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0" name="Line 812"/>
          <p:cNvSpPr>
            <a:spLocks noChangeShapeType="1"/>
          </p:cNvSpPr>
          <p:nvPr/>
        </p:nvSpPr>
        <p:spPr bwMode="auto">
          <a:xfrm>
            <a:off x="2689225" y="3700463"/>
            <a:ext cx="20638"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1" name="Freeform 813"/>
          <p:cNvSpPr>
            <a:spLocks/>
          </p:cNvSpPr>
          <p:nvPr/>
        </p:nvSpPr>
        <p:spPr bwMode="auto">
          <a:xfrm>
            <a:off x="2503488" y="4133850"/>
            <a:ext cx="50800" cy="77788"/>
          </a:xfrm>
          <a:custGeom>
            <a:avLst/>
            <a:gdLst/>
            <a:ahLst/>
            <a:cxnLst>
              <a:cxn ang="0">
                <a:pos x="16" y="51"/>
              </a:cxn>
              <a:cxn ang="0">
                <a:pos x="0" y="0"/>
              </a:cxn>
              <a:cxn ang="0">
                <a:pos x="16" y="6"/>
              </a:cxn>
              <a:cxn ang="0">
                <a:pos x="33" y="0"/>
              </a:cxn>
              <a:cxn ang="0">
                <a:pos x="16" y="51"/>
              </a:cxn>
            </a:cxnLst>
            <a:rect l="0" t="0" r="r" b="b"/>
            <a:pathLst>
              <a:path w="34" h="52">
                <a:moveTo>
                  <a:pt x="16" y="51"/>
                </a:moveTo>
                <a:lnTo>
                  <a:pt x="0" y="0"/>
                </a:lnTo>
                <a:lnTo>
                  <a:pt x="16" y="6"/>
                </a:lnTo>
                <a:lnTo>
                  <a:pt x="33" y="0"/>
                </a:lnTo>
                <a:lnTo>
                  <a:pt x="16" y="5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2" name="Freeform 814"/>
          <p:cNvSpPr>
            <a:spLocks/>
          </p:cNvSpPr>
          <p:nvPr/>
        </p:nvSpPr>
        <p:spPr bwMode="auto">
          <a:xfrm>
            <a:off x="2503488" y="4133850"/>
            <a:ext cx="50800" cy="77788"/>
          </a:xfrm>
          <a:custGeom>
            <a:avLst/>
            <a:gdLst/>
            <a:ahLst/>
            <a:cxnLst>
              <a:cxn ang="0">
                <a:pos x="16" y="51"/>
              </a:cxn>
              <a:cxn ang="0">
                <a:pos x="0" y="0"/>
              </a:cxn>
              <a:cxn ang="0">
                <a:pos x="16" y="6"/>
              </a:cxn>
              <a:cxn ang="0">
                <a:pos x="33" y="0"/>
              </a:cxn>
              <a:cxn ang="0">
                <a:pos x="16" y="51"/>
              </a:cxn>
            </a:cxnLst>
            <a:rect l="0" t="0" r="r" b="b"/>
            <a:pathLst>
              <a:path w="34" h="52">
                <a:moveTo>
                  <a:pt x="16" y="51"/>
                </a:moveTo>
                <a:lnTo>
                  <a:pt x="0" y="0"/>
                </a:lnTo>
                <a:lnTo>
                  <a:pt x="16" y="6"/>
                </a:lnTo>
                <a:lnTo>
                  <a:pt x="33" y="0"/>
                </a:lnTo>
                <a:lnTo>
                  <a:pt x="16" y="51"/>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3" name="Freeform 815"/>
          <p:cNvSpPr>
            <a:spLocks/>
          </p:cNvSpPr>
          <p:nvPr/>
        </p:nvSpPr>
        <p:spPr bwMode="auto">
          <a:xfrm>
            <a:off x="2684463" y="4129088"/>
            <a:ext cx="49212" cy="77787"/>
          </a:xfrm>
          <a:custGeom>
            <a:avLst/>
            <a:gdLst/>
            <a:ahLst/>
            <a:cxnLst>
              <a:cxn ang="0">
                <a:pos x="16" y="51"/>
              </a:cxn>
              <a:cxn ang="0">
                <a:pos x="0" y="0"/>
              </a:cxn>
              <a:cxn ang="0">
                <a:pos x="16" y="7"/>
              </a:cxn>
              <a:cxn ang="0">
                <a:pos x="32" y="0"/>
              </a:cxn>
              <a:cxn ang="0">
                <a:pos x="16" y="51"/>
              </a:cxn>
            </a:cxnLst>
            <a:rect l="0" t="0" r="r" b="b"/>
            <a:pathLst>
              <a:path w="33" h="52">
                <a:moveTo>
                  <a:pt x="16" y="51"/>
                </a:moveTo>
                <a:lnTo>
                  <a:pt x="0" y="0"/>
                </a:lnTo>
                <a:lnTo>
                  <a:pt x="16" y="7"/>
                </a:lnTo>
                <a:lnTo>
                  <a:pt x="32" y="0"/>
                </a:lnTo>
                <a:lnTo>
                  <a:pt x="16" y="5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4" name="Freeform 816"/>
          <p:cNvSpPr>
            <a:spLocks/>
          </p:cNvSpPr>
          <p:nvPr/>
        </p:nvSpPr>
        <p:spPr bwMode="auto">
          <a:xfrm>
            <a:off x="2684463" y="4129088"/>
            <a:ext cx="49212" cy="77787"/>
          </a:xfrm>
          <a:custGeom>
            <a:avLst/>
            <a:gdLst/>
            <a:ahLst/>
            <a:cxnLst>
              <a:cxn ang="0">
                <a:pos x="16" y="51"/>
              </a:cxn>
              <a:cxn ang="0">
                <a:pos x="0" y="0"/>
              </a:cxn>
              <a:cxn ang="0">
                <a:pos x="16" y="7"/>
              </a:cxn>
              <a:cxn ang="0">
                <a:pos x="32" y="0"/>
              </a:cxn>
              <a:cxn ang="0">
                <a:pos x="16" y="51"/>
              </a:cxn>
            </a:cxnLst>
            <a:rect l="0" t="0" r="r" b="b"/>
            <a:pathLst>
              <a:path w="33" h="52">
                <a:moveTo>
                  <a:pt x="16" y="51"/>
                </a:moveTo>
                <a:lnTo>
                  <a:pt x="0" y="0"/>
                </a:lnTo>
                <a:lnTo>
                  <a:pt x="16" y="7"/>
                </a:lnTo>
                <a:lnTo>
                  <a:pt x="32" y="0"/>
                </a:lnTo>
                <a:lnTo>
                  <a:pt x="16" y="51"/>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5" name="Freeform 817"/>
          <p:cNvSpPr>
            <a:spLocks/>
          </p:cNvSpPr>
          <p:nvPr/>
        </p:nvSpPr>
        <p:spPr bwMode="auto">
          <a:xfrm>
            <a:off x="2576513" y="4132263"/>
            <a:ext cx="49212" cy="77787"/>
          </a:xfrm>
          <a:custGeom>
            <a:avLst/>
            <a:gdLst/>
            <a:ahLst/>
            <a:cxnLst>
              <a:cxn ang="0">
                <a:pos x="15" y="51"/>
              </a:cxn>
              <a:cxn ang="0">
                <a:pos x="0" y="0"/>
              </a:cxn>
              <a:cxn ang="0">
                <a:pos x="15" y="7"/>
              </a:cxn>
              <a:cxn ang="0">
                <a:pos x="32" y="0"/>
              </a:cxn>
              <a:cxn ang="0">
                <a:pos x="15" y="51"/>
              </a:cxn>
            </a:cxnLst>
            <a:rect l="0" t="0" r="r" b="b"/>
            <a:pathLst>
              <a:path w="33" h="52">
                <a:moveTo>
                  <a:pt x="15" y="51"/>
                </a:moveTo>
                <a:lnTo>
                  <a:pt x="0" y="0"/>
                </a:lnTo>
                <a:lnTo>
                  <a:pt x="15" y="7"/>
                </a:lnTo>
                <a:lnTo>
                  <a:pt x="32" y="0"/>
                </a:lnTo>
                <a:lnTo>
                  <a:pt x="15" y="5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6" name="Freeform 818"/>
          <p:cNvSpPr>
            <a:spLocks/>
          </p:cNvSpPr>
          <p:nvPr/>
        </p:nvSpPr>
        <p:spPr bwMode="auto">
          <a:xfrm>
            <a:off x="2576513" y="4132263"/>
            <a:ext cx="49212" cy="77787"/>
          </a:xfrm>
          <a:custGeom>
            <a:avLst/>
            <a:gdLst/>
            <a:ahLst/>
            <a:cxnLst>
              <a:cxn ang="0">
                <a:pos x="15" y="51"/>
              </a:cxn>
              <a:cxn ang="0">
                <a:pos x="0" y="0"/>
              </a:cxn>
              <a:cxn ang="0">
                <a:pos x="15" y="7"/>
              </a:cxn>
              <a:cxn ang="0">
                <a:pos x="32" y="0"/>
              </a:cxn>
              <a:cxn ang="0">
                <a:pos x="15" y="51"/>
              </a:cxn>
            </a:cxnLst>
            <a:rect l="0" t="0" r="r" b="b"/>
            <a:pathLst>
              <a:path w="33" h="52">
                <a:moveTo>
                  <a:pt x="15" y="51"/>
                </a:moveTo>
                <a:lnTo>
                  <a:pt x="0" y="0"/>
                </a:lnTo>
                <a:lnTo>
                  <a:pt x="15" y="7"/>
                </a:lnTo>
                <a:lnTo>
                  <a:pt x="32" y="0"/>
                </a:lnTo>
                <a:lnTo>
                  <a:pt x="15" y="51"/>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7" name="Freeform 819"/>
          <p:cNvSpPr>
            <a:spLocks/>
          </p:cNvSpPr>
          <p:nvPr/>
        </p:nvSpPr>
        <p:spPr bwMode="auto">
          <a:xfrm>
            <a:off x="2743200" y="4129088"/>
            <a:ext cx="49213" cy="76200"/>
          </a:xfrm>
          <a:custGeom>
            <a:avLst/>
            <a:gdLst/>
            <a:ahLst/>
            <a:cxnLst>
              <a:cxn ang="0">
                <a:pos x="16" y="50"/>
              </a:cxn>
              <a:cxn ang="0">
                <a:pos x="0" y="0"/>
              </a:cxn>
              <a:cxn ang="0">
                <a:pos x="16" y="6"/>
              </a:cxn>
              <a:cxn ang="0">
                <a:pos x="32" y="0"/>
              </a:cxn>
              <a:cxn ang="0">
                <a:pos x="16" y="50"/>
              </a:cxn>
            </a:cxnLst>
            <a:rect l="0" t="0" r="r" b="b"/>
            <a:pathLst>
              <a:path w="33" h="51">
                <a:moveTo>
                  <a:pt x="16" y="50"/>
                </a:moveTo>
                <a:lnTo>
                  <a:pt x="0" y="0"/>
                </a:lnTo>
                <a:lnTo>
                  <a:pt x="16" y="6"/>
                </a:lnTo>
                <a:lnTo>
                  <a:pt x="32" y="0"/>
                </a:lnTo>
                <a:lnTo>
                  <a:pt x="16" y="5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8" name="Freeform 820"/>
          <p:cNvSpPr>
            <a:spLocks/>
          </p:cNvSpPr>
          <p:nvPr/>
        </p:nvSpPr>
        <p:spPr bwMode="auto">
          <a:xfrm>
            <a:off x="2743200" y="4129088"/>
            <a:ext cx="49213" cy="76200"/>
          </a:xfrm>
          <a:custGeom>
            <a:avLst/>
            <a:gdLst/>
            <a:ahLst/>
            <a:cxnLst>
              <a:cxn ang="0">
                <a:pos x="16" y="50"/>
              </a:cxn>
              <a:cxn ang="0">
                <a:pos x="0" y="0"/>
              </a:cxn>
              <a:cxn ang="0">
                <a:pos x="16" y="6"/>
              </a:cxn>
              <a:cxn ang="0">
                <a:pos x="32" y="0"/>
              </a:cxn>
              <a:cxn ang="0">
                <a:pos x="16" y="50"/>
              </a:cxn>
            </a:cxnLst>
            <a:rect l="0" t="0" r="r" b="b"/>
            <a:pathLst>
              <a:path w="33" h="51">
                <a:moveTo>
                  <a:pt x="16" y="50"/>
                </a:moveTo>
                <a:lnTo>
                  <a:pt x="0" y="0"/>
                </a:lnTo>
                <a:lnTo>
                  <a:pt x="16" y="6"/>
                </a:lnTo>
                <a:lnTo>
                  <a:pt x="32" y="0"/>
                </a:lnTo>
                <a:lnTo>
                  <a:pt x="16" y="5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09" name="Freeform 821"/>
          <p:cNvSpPr>
            <a:spLocks/>
          </p:cNvSpPr>
          <p:nvPr/>
        </p:nvSpPr>
        <p:spPr bwMode="auto">
          <a:xfrm>
            <a:off x="2628900" y="4132263"/>
            <a:ext cx="52388" cy="76200"/>
          </a:xfrm>
          <a:custGeom>
            <a:avLst/>
            <a:gdLst/>
            <a:ahLst/>
            <a:cxnLst>
              <a:cxn ang="0">
                <a:pos x="16" y="50"/>
              </a:cxn>
              <a:cxn ang="0">
                <a:pos x="0" y="0"/>
              </a:cxn>
              <a:cxn ang="0">
                <a:pos x="16" y="6"/>
              </a:cxn>
              <a:cxn ang="0">
                <a:pos x="33" y="0"/>
              </a:cxn>
              <a:cxn ang="0">
                <a:pos x="16" y="50"/>
              </a:cxn>
            </a:cxnLst>
            <a:rect l="0" t="0" r="r" b="b"/>
            <a:pathLst>
              <a:path w="34" h="51">
                <a:moveTo>
                  <a:pt x="16" y="50"/>
                </a:moveTo>
                <a:lnTo>
                  <a:pt x="0" y="0"/>
                </a:lnTo>
                <a:lnTo>
                  <a:pt x="16" y="6"/>
                </a:lnTo>
                <a:lnTo>
                  <a:pt x="33" y="0"/>
                </a:lnTo>
                <a:lnTo>
                  <a:pt x="16" y="5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10" name="Freeform 822"/>
          <p:cNvSpPr>
            <a:spLocks/>
          </p:cNvSpPr>
          <p:nvPr/>
        </p:nvSpPr>
        <p:spPr bwMode="auto">
          <a:xfrm>
            <a:off x="2628900" y="4132263"/>
            <a:ext cx="52388" cy="76200"/>
          </a:xfrm>
          <a:custGeom>
            <a:avLst/>
            <a:gdLst/>
            <a:ahLst/>
            <a:cxnLst>
              <a:cxn ang="0">
                <a:pos x="16" y="50"/>
              </a:cxn>
              <a:cxn ang="0">
                <a:pos x="0" y="0"/>
              </a:cxn>
              <a:cxn ang="0">
                <a:pos x="16" y="6"/>
              </a:cxn>
              <a:cxn ang="0">
                <a:pos x="33" y="0"/>
              </a:cxn>
              <a:cxn ang="0">
                <a:pos x="16" y="50"/>
              </a:cxn>
            </a:cxnLst>
            <a:rect l="0" t="0" r="r" b="b"/>
            <a:pathLst>
              <a:path w="34" h="51">
                <a:moveTo>
                  <a:pt x="16" y="50"/>
                </a:moveTo>
                <a:lnTo>
                  <a:pt x="0" y="0"/>
                </a:lnTo>
                <a:lnTo>
                  <a:pt x="16" y="6"/>
                </a:lnTo>
                <a:lnTo>
                  <a:pt x="33" y="0"/>
                </a:lnTo>
                <a:lnTo>
                  <a:pt x="16" y="5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11" name="Line 823"/>
          <p:cNvSpPr>
            <a:spLocks noChangeShapeType="1"/>
          </p:cNvSpPr>
          <p:nvPr/>
        </p:nvSpPr>
        <p:spPr bwMode="auto">
          <a:xfrm>
            <a:off x="2655888" y="3875088"/>
            <a:ext cx="0" cy="32702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15158" name="Rectangle 824"/>
          <p:cNvSpPr>
            <a:spLocks noChangeArrowheads="1"/>
          </p:cNvSpPr>
          <p:nvPr/>
        </p:nvSpPr>
        <p:spPr bwMode="auto">
          <a:xfrm>
            <a:off x="1470025" y="4960938"/>
            <a:ext cx="693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Verdana" pitchFamily="34" charset="0"/>
                <a:cs typeface="Arial" charset="0"/>
              </a:rPr>
              <a:t>close</a:t>
            </a:r>
          </a:p>
        </p:txBody>
      </p:sp>
      <p:sp>
        <p:nvSpPr>
          <p:cNvPr id="15159" name="Rectangle 825"/>
          <p:cNvSpPr>
            <a:spLocks noChangeArrowheads="1"/>
          </p:cNvSpPr>
          <p:nvPr/>
        </p:nvSpPr>
        <p:spPr bwMode="auto">
          <a:xfrm>
            <a:off x="2990850" y="4970463"/>
            <a:ext cx="674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Verdana" pitchFamily="34" charset="0"/>
                <a:cs typeface="Arial" charset="0"/>
              </a:rPr>
              <a:t>open</a:t>
            </a:r>
          </a:p>
        </p:txBody>
      </p:sp>
      <p:sp>
        <p:nvSpPr>
          <p:cNvPr id="15160" name="Rectangle 826"/>
          <p:cNvSpPr>
            <a:spLocks noChangeArrowheads="1"/>
          </p:cNvSpPr>
          <p:nvPr/>
        </p:nvSpPr>
        <p:spPr bwMode="auto">
          <a:xfrm>
            <a:off x="2947988" y="1736725"/>
            <a:ext cx="693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Verdana" pitchFamily="34" charset="0"/>
                <a:cs typeface="Arial" charset="0"/>
              </a:rPr>
              <a:t>close</a:t>
            </a:r>
          </a:p>
        </p:txBody>
      </p:sp>
      <p:sp>
        <p:nvSpPr>
          <p:cNvPr id="15161" name="Rectangle 827"/>
          <p:cNvSpPr>
            <a:spLocks noChangeArrowheads="1"/>
          </p:cNvSpPr>
          <p:nvPr/>
        </p:nvSpPr>
        <p:spPr bwMode="auto">
          <a:xfrm>
            <a:off x="1481138" y="1736725"/>
            <a:ext cx="674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Verdana" pitchFamily="34" charset="0"/>
                <a:cs typeface="Arial" charset="0"/>
              </a:rPr>
              <a:t>open</a:t>
            </a:r>
          </a:p>
        </p:txBody>
      </p:sp>
      <p:sp>
        <p:nvSpPr>
          <p:cNvPr id="15162" name="Rectangle 828"/>
          <p:cNvSpPr>
            <a:spLocks noChangeArrowheads="1"/>
          </p:cNvSpPr>
          <p:nvPr/>
        </p:nvSpPr>
        <p:spPr bwMode="auto">
          <a:xfrm>
            <a:off x="1647484" y="5400675"/>
            <a:ext cx="1712007" cy="4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200" dirty="0">
                <a:latin typeface="Arial Narrow" panose="020B0606020202030204" pitchFamily="34" charset="0"/>
                <a:cs typeface="Arial" charset="0"/>
              </a:rPr>
              <a:t>Filtration mode</a:t>
            </a:r>
          </a:p>
        </p:txBody>
      </p:sp>
      <p:sp>
        <p:nvSpPr>
          <p:cNvPr id="448318" name="Freeform 830"/>
          <p:cNvSpPr>
            <a:spLocks/>
          </p:cNvSpPr>
          <p:nvPr/>
        </p:nvSpPr>
        <p:spPr bwMode="auto">
          <a:xfrm>
            <a:off x="4568825" y="2111375"/>
            <a:ext cx="2112963" cy="652463"/>
          </a:xfrm>
          <a:custGeom>
            <a:avLst/>
            <a:gdLst/>
            <a:ahLst/>
            <a:cxnLst>
              <a:cxn ang="0">
                <a:pos x="1405" y="435"/>
              </a:cxn>
              <a:cxn ang="0">
                <a:pos x="5" y="231"/>
              </a:cxn>
              <a:cxn ang="0">
                <a:pos x="0" y="229"/>
              </a:cxn>
              <a:cxn ang="0">
                <a:pos x="0" y="227"/>
              </a:cxn>
              <a:cxn ang="0">
                <a:pos x="0" y="221"/>
              </a:cxn>
              <a:cxn ang="0">
                <a:pos x="2" y="209"/>
              </a:cxn>
              <a:cxn ang="0">
                <a:pos x="4" y="198"/>
              </a:cxn>
              <a:cxn ang="0">
                <a:pos x="8" y="188"/>
              </a:cxn>
              <a:cxn ang="0">
                <a:pos x="14" y="178"/>
              </a:cxn>
              <a:cxn ang="0">
                <a:pos x="20" y="170"/>
              </a:cxn>
              <a:cxn ang="0">
                <a:pos x="27" y="161"/>
              </a:cxn>
              <a:cxn ang="0">
                <a:pos x="36" y="154"/>
              </a:cxn>
              <a:cxn ang="0">
                <a:pos x="42" y="150"/>
              </a:cxn>
              <a:cxn ang="0">
                <a:pos x="43" y="149"/>
              </a:cxn>
              <a:cxn ang="0">
                <a:pos x="69" y="132"/>
              </a:cxn>
              <a:cxn ang="0">
                <a:pos x="95" y="116"/>
              </a:cxn>
              <a:cxn ang="0">
                <a:pos x="122" y="100"/>
              </a:cxn>
              <a:cxn ang="0">
                <a:pos x="150" y="87"/>
              </a:cxn>
              <a:cxn ang="0">
                <a:pos x="178" y="73"/>
              </a:cxn>
              <a:cxn ang="0">
                <a:pos x="207" y="61"/>
              </a:cxn>
              <a:cxn ang="0">
                <a:pos x="237" y="49"/>
              </a:cxn>
              <a:cxn ang="0">
                <a:pos x="268" y="39"/>
              </a:cxn>
              <a:cxn ang="0">
                <a:pos x="299" y="30"/>
              </a:cxn>
              <a:cxn ang="0">
                <a:pos x="331" y="22"/>
              </a:cxn>
              <a:cxn ang="0">
                <a:pos x="363" y="15"/>
              </a:cxn>
              <a:cxn ang="0">
                <a:pos x="396" y="9"/>
              </a:cxn>
              <a:cxn ang="0">
                <a:pos x="429" y="5"/>
              </a:cxn>
              <a:cxn ang="0">
                <a:pos x="463" y="2"/>
              </a:cxn>
              <a:cxn ang="0">
                <a:pos x="497" y="0"/>
              </a:cxn>
              <a:cxn ang="0">
                <a:pos x="531" y="0"/>
              </a:cxn>
              <a:cxn ang="0">
                <a:pos x="886" y="0"/>
              </a:cxn>
              <a:cxn ang="0">
                <a:pos x="919" y="1"/>
              </a:cxn>
              <a:cxn ang="0">
                <a:pos x="952" y="3"/>
              </a:cxn>
              <a:cxn ang="0">
                <a:pos x="984" y="7"/>
              </a:cxn>
              <a:cxn ang="0">
                <a:pos x="1016" y="11"/>
              </a:cxn>
              <a:cxn ang="0">
                <a:pos x="1047" y="17"/>
              </a:cxn>
              <a:cxn ang="0">
                <a:pos x="1078" y="23"/>
              </a:cxn>
              <a:cxn ang="0">
                <a:pos x="1108" y="31"/>
              </a:cxn>
              <a:cxn ang="0">
                <a:pos x="1138" y="41"/>
              </a:cxn>
              <a:cxn ang="0">
                <a:pos x="1168" y="51"/>
              </a:cxn>
              <a:cxn ang="0">
                <a:pos x="1197" y="61"/>
              </a:cxn>
              <a:cxn ang="0">
                <a:pos x="1224" y="73"/>
              </a:cxn>
              <a:cxn ang="0">
                <a:pos x="1252" y="87"/>
              </a:cxn>
              <a:cxn ang="0">
                <a:pos x="1278" y="100"/>
              </a:cxn>
              <a:cxn ang="0">
                <a:pos x="1304" y="114"/>
              </a:cxn>
              <a:cxn ang="0">
                <a:pos x="1329" y="130"/>
              </a:cxn>
              <a:cxn ang="0">
                <a:pos x="1348" y="140"/>
              </a:cxn>
              <a:cxn ang="0">
                <a:pos x="1360" y="147"/>
              </a:cxn>
              <a:cxn ang="0">
                <a:pos x="1371" y="156"/>
              </a:cxn>
              <a:cxn ang="0">
                <a:pos x="1382" y="166"/>
              </a:cxn>
              <a:cxn ang="0">
                <a:pos x="1390" y="178"/>
              </a:cxn>
              <a:cxn ang="0">
                <a:pos x="1398" y="192"/>
              </a:cxn>
              <a:cxn ang="0">
                <a:pos x="1404" y="207"/>
              </a:cxn>
              <a:cxn ang="0">
                <a:pos x="1409" y="223"/>
              </a:cxn>
              <a:cxn ang="0">
                <a:pos x="1405" y="232"/>
              </a:cxn>
            </a:cxnLst>
            <a:rect l="0" t="0" r="r" b="b"/>
            <a:pathLst>
              <a:path w="1413" h="436">
                <a:moveTo>
                  <a:pt x="1405" y="232"/>
                </a:moveTo>
                <a:lnTo>
                  <a:pt x="1405" y="435"/>
                </a:lnTo>
                <a:lnTo>
                  <a:pt x="5" y="435"/>
                </a:lnTo>
                <a:lnTo>
                  <a:pt x="5" y="231"/>
                </a:lnTo>
                <a:lnTo>
                  <a:pt x="0" y="231"/>
                </a:lnTo>
                <a:lnTo>
                  <a:pt x="0" y="229"/>
                </a:lnTo>
                <a:lnTo>
                  <a:pt x="0" y="228"/>
                </a:lnTo>
                <a:lnTo>
                  <a:pt x="0" y="227"/>
                </a:lnTo>
                <a:lnTo>
                  <a:pt x="0" y="226"/>
                </a:lnTo>
                <a:lnTo>
                  <a:pt x="0" y="221"/>
                </a:lnTo>
                <a:lnTo>
                  <a:pt x="0" y="215"/>
                </a:lnTo>
                <a:lnTo>
                  <a:pt x="2" y="209"/>
                </a:lnTo>
                <a:lnTo>
                  <a:pt x="2" y="203"/>
                </a:lnTo>
                <a:lnTo>
                  <a:pt x="4" y="198"/>
                </a:lnTo>
                <a:lnTo>
                  <a:pt x="7" y="193"/>
                </a:lnTo>
                <a:lnTo>
                  <a:pt x="8" y="188"/>
                </a:lnTo>
                <a:lnTo>
                  <a:pt x="11" y="183"/>
                </a:lnTo>
                <a:lnTo>
                  <a:pt x="14" y="178"/>
                </a:lnTo>
                <a:lnTo>
                  <a:pt x="17" y="174"/>
                </a:lnTo>
                <a:lnTo>
                  <a:pt x="20" y="170"/>
                </a:lnTo>
                <a:lnTo>
                  <a:pt x="24" y="165"/>
                </a:lnTo>
                <a:lnTo>
                  <a:pt x="27" y="161"/>
                </a:lnTo>
                <a:lnTo>
                  <a:pt x="31" y="157"/>
                </a:lnTo>
                <a:lnTo>
                  <a:pt x="36" y="154"/>
                </a:lnTo>
                <a:lnTo>
                  <a:pt x="41" y="150"/>
                </a:lnTo>
                <a:lnTo>
                  <a:pt x="42" y="150"/>
                </a:lnTo>
                <a:lnTo>
                  <a:pt x="43" y="150"/>
                </a:lnTo>
                <a:lnTo>
                  <a:pt x="43" y="149"/>
                </a:lnTo>
                <a:lnTo>
                  <a:pt x="56" y="140"/>
                </a:lnTo>
                <a:lnTo>
                  <a:pt x="69" y="132"/>
                </a:lnTo>
                <a:lnTo>
                  <a:pt x="82" y="124"/>
                </a:lnTo>
                <a:lnTo>
                  <a:pt x="95" y="116"/>
                </a:lnTo>
                <a:lnTo>
                  <a:pt x="108" y="108"/>
                </a:lnTo>
                <a:lnTo>
                  <a:pt x="122" y="100"/>
                </a:lnTo>
                <a:lnTo>
                  <a:pt x="136" y="93"/>
                </a:lnTo>
                <a:lnTo>
                  <a:pt x="150" y="87"/>
                </a:lnTo>
                <a:lnTo>
                  <a:pt x="163" y="79"/>
                </a:lnTo>
                <a:lnTo>
                  <a:pt x="178" y="73"/>
                </a:lnTo>
                <a:lnTo>
                  <a:pt x="192" y="67"/>
                </a:lnTo>
                <a:lnTo>
                  <a:pt x="207" y="61"/>
                </a:lnTo>
                <a:lnTo>
                  <a:pt x="222" y="55"/>
                </a:lnTo>
                <a:lnTo>
                  <a:pt x="237" y="49"/>
                </a:lnTo>
                <a:lnTo>
                  <a:pt x="252" y="44"/>
                </a:lnTo>
                <a:lnTo>
                  <a:pt x="268" y="39"/>
                </a:lnTo>
                <a:lnTo>
                  <a:pt x="283" y="35"/>
                </a:lnTo>
                <a:lnTo>
                  <a:pt x="299" y="30"/>
                </a:lnTo>
                <a:lnTo>
                  <a:pt x="314" y="26"/>
                </a:lnTo>
                <a:lnTo>
                  <a:pt x="331" y="22"/>
                </a:lnTo>
                <a:lnTo>
                  <a:pt x="346" y="18"/>
                </a:lnTo>
                <a:lnTo>
                  <a:pt x="363" y="15"/>
                </a:lnTo>
                <a:lnTo>
                  <a:pt x="379" y="12"/>
                </a:lnTo>
                <a:lnTo>
                  <a:pt x="396" y="9"/>
                </a:lnTo>
                <a:lnTo>
                  <a:pt x="412" y="7"/>
                </a:lnTo>
                <a:lnTo>
                  <a:pt x="429" y="5"/>
                </a:lnTo>
                <a:lnTo>
                  <a:pt x="446" y="3"/>
                </a:lnTo>
                <a:lnTo>
                  <a:pt x="463" y="2"/>
                </a:lnTo>
                <a:lnTo>
                  <a:pt x="480" y="1"/>
                </a:lnTo>
                <a:lnTo>
                  <a:pt x="497" y="0"/>
                </a:lnTo>
                <a:lnTo>
                  <a:pt x="514" y="0"/>
                </a:lnTo>
                <a:lnTo>
                  <a:pt x="531" y="0"/>
                </a:lnTo>
                <a:lnTo>
                  <a:pt x="870" y="0"/>
                </a:lnTo>
                <a:lnTo>
                  <a:pt x="886" y="0"/>
                </a:lnTo>
                <a:lnTo>
                  <a:pt x="902" y="0"/>
                </a:lnTo>
                <a:lnTo>
                  <a:pt x="919" y="1"/>
                </a:lnTo>
                <a:lnTo>
                  <a:pt x="936" y="1"/>
                </a:lnTo>
                <a:lnTo>
                  <a:pt x="952" y="3"/>
                </a:lnTo>
                <a:lnTo>
                  <a:pt x="968" y="5"/>
                </a:lnTo>
                <a:lnTo>
                  <a:pt x="984" y="7"/>
                </a:lnTo>
                <a:lnTo>
                  <a:pt x="999" y="9"/>
                </a:lnTo>
                <a:lnTo>
                  <a:pt x="1016" y="11"/>
                </a:lnTo>
                <a:lnTo>
                  <a:pt x="1031" y="13"/>
                </a:lnTo>
                <a:lnTo>
                  <a:pt x="1047" y="17"/>
                </a:lnTo>
                <a:lnTo>
                  <a:pt x="1063" y="20"/>
                </a:lnTo>
                <a:lnTo>
                  <a:pt x="1078" y="23"/>
                </a:lnTo>
                <a:lnTo>
                  <a:pt x="1093" y="27"/>
                </a:lnTo>
                <a:lnTo>
                  <a:pt x="1108" y="31"/>
                </a:lnTo>
                <a:lnTo>
                  <a:pt x="1124" y="36"/>
                </a:lnTo>
                <a:lnTo>
                  <a:pt x="1138" y="41"/>
                </a:lnTo>
                <a:lnTo>
                  <a:pt x="1153" y="45"/>
                </a:lnTo>
                <a:lnTo>
                  <a:pt x="1168" y="51"/>
                </a:lnTo>
                <a:lnTo>
                  <a:pt x="1182" y="56"/>
                </a:lnTo>
                <a:lnTo>
                  <a:pt x="1197" y="61"/>
                </a:lnTo>
                <a:lnTo>
                  <a:pt x="1210" y="67"/>
                </a:lnTo>
                <a:lnTo>
                  <a:pt x="1224" y="73"/>
                </a:lnTo>
                <a:lnTo>
                  <a:pt x="1238" y="80"/>
                </a:lnTo>
                <a:lnTo>
                  <a:pt x="1252" y="87"/>
                </a:lnTo>
                <a:lnTo>
                  <a:pt x="1265" y="92"/>
                </a:lnTo>
                <a:lnTo>
                  <a:pt x="1278" y="100"/>
                </a:lnTo>
                <a:lnTo>
                  <a:pt x="1291" y="107"/>
                </a:lnTo>
                <a:lnTo>
                  <a:pt x="1304" y="114"/>
                </a:lnTo>
                <a:lnTo>
                  <a:pt x="1316" y="122"/>
                </a:lnTo>
                <a:lnTo>
                  <a:pt x="1329" y="130"/>
                </a:lnTo>
                <a:lnTo>
                  <a:pt x="1341" y="138"/>
                </a:lnTo>
                <a:lnTo>
                  <a:pt x="1348" y="140"/>
                </a:lnTo>
                <a:lnTo>
                  <a:pt x="1354" y="144"/>
                </a:lnTo>
                <a:lnTo>
                  <a:pt x="1360" y="147"/>
                </a:lnTo>
                <a:lnTo>
                  <a:pt x="1365" y="151"/>
                </a:lnTo>
                <a:lnTo>
                  <a:pt x="1371" y="156"/>
                </a:lnTo>
                <a:lnTo>
                  <a:pt x="1377" y="161"/>
                </a:lnTo>
                <a:lnTo>
                  <a:pt x="1382" y="166"/>
                </a:lnTo>
                <a:lnTo>
                  <a:pt x="1386" y="172"/>
                </a:lnTo>
                <a:lnTo>
                  <a:pt x="1390" y="178"/>
                </a:lnTo>
                <a:lnTo>
                  <a:pt x="1394" y="185"/>
                </a:lnTo>
                <a:lnTo>
                  <a:pt x="1398" y="192"/>
                </a:lnTo>
                <a:lnTo>
                  <a:pt x="1402" y="199"/>
                </a:lnTo>
                <a:lnTo>
                  <a:pt x="1404" y="207"/>
                </a:lnTo>
                <a:lnTo>
                  <a:pt x="1407" y="215"/>
                </a:lnTo>
                <a:lnTo>
                  <a:pt x="1409" y="223"/>
                </a:lnTo>
                <a:lnTo>
                  <a:pt x="1412" y="232"/>
                </a:lnTo>
                <a:lnTo>
                  <a:pt x="1405" y="232"/>
                </a:lnTo>
              </a:path>
            </a:pathLst>
          </a:custGeom>
          <a:solidFill>
            <a:srgbClr val="CBCBC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19" name="Freeform 831"/>
          <p:cNvSpPr>
            <a:spLocks/>
          </p:cNvSpPr>
          <p:nvPr/>
        </p:nvSpPr>
        <p:spPr bwMode="auto">
          <a:xfrm>
            <a:off x="4568825" y="2111375"/>
            <a:ext cx="2112963" cy="652463"/>
          </a:xfrm>
          <a:custGeom>
            <a:avLst/>
            <a:gdLst/>
            <a:ahLst/>
            <a:cxnLst>
              <a:cxn ang="0">
                <a:pos x="1405" y="435"/>
              </a:cxn>
              <a:cxn ang="0">
                <a:pos x="5" y="231"/>
              </a:cxn>
              <a:cxn ang="0">
                <a:pos x="0" y="229"/>
              </a:cxn>
              <a:cxn ang="0">
                <a:pos x="0" y="227"/>
              </a:cxn>
              <a:cxn ang="0">
                <a:pos x="0" y="221"/>
              </a:cxn>
              <a:cxn ang="0">
                <a:pos x="2" y="209"/>
              </a:cxn>
              <a:cxn ang="0">
                <a:pos x="4" y="198"/>
              </a:cxn>
              <a:cxn ang="0">
                <a:pos x="8" y="188"/>
              </a:cxn>
              <a:cxn ang="0">
                <a:pos x="14" y="178"/>
              </a:cxn>
              <a:cxn ang="0">
                <a:pos x="20" y="170"/>
              </a:cxn>
              <a:cxn ang="0">
                <a:pos x="27" y="161"/>
              </a:cxn>
              <a:cxn ang="0">
                <a:pos x="36" y="154"/>
              </a:cxn>
              <a:cxn ang="0">
                <a:pos x="42" y="150"/>
              </a:cxn>
              <a:cxn ang="0">
                <a:pos x="43" y="149"/>
              </a:cxn>
              <a:cxn ang="0">
                <a:pos x="69" y="132"/>
              </a:cxn>
              <a:cxn ang="0">
                <a:pos x="95" y="116"/>
              </a:cxn>
              <a:cxn ang="0">
                <a:pos x="122" y="100"/>
              </a:cxn>
              <a:cxn ang="0">
                <a:pos x="150" y="87"/>
              </a:cxn>
              <a:cxn ang="0">
                <a:pos x="178" y="73"/>
              </a:cxn>
              <a:cxn ang="0">
                <a:pos x="207" y="61"/>
              </a:cxn>
              <a:cxn ang="0">
                <a:pos x="237" y="49"/>
              </a:cxn>
              <a:cxn ang="0">
                <a:pos x="268" y="39"/>
              </a:cxn>
              <a:cxn ang="0">
                <a:pos x="299" y="30"/>
              </a:cxn>
              <a:cxn ang="0">
                <a:pos x="331" y="22"/>
              </a:cxn>
              <a:cxn ang="0">
                <a:pos x="363" y="15"/>
              </a:cxn>
              <a:cxn ang="0">
                <a:pos x="396" y="9"/>
              </a:cxn>
              <a:cxn ang="0">
                <a:pos x="429" y="5"/>
              </a:cxn>
              <a:cxn ang="0">
                <a:pos x="463" y="2"/>
              </a:cxn>
              <a:cxn ang="0">
                <a:pos x="497" y="0"/>
              </a:cxn>
              <a:cxn ang="0">
                <a:pos x="531" y="0"/>
              </a:cxn>
              <a:cxn ang="0">
                <a:pos x="886" y="0"/>
              </a:cxn>
              <a:cxn ang="0">
                <a:pos x="919" y="1"/>
              </a:cxn>
              <a:cxn ang="0">
                <a:pos x="952" y="3"/>
              </a:cxn>
              <a:cxn ang="0">
                <a:pos x="984" y="7"/>
              </a:cxn>
              <a:cxn ang="0">
                <a:pos x="1016" y="11"/>
              </a:cxn>
              <a:cxn ang="0">
                <a:pos x="1047" y="17"/>
              </a:cxn>
              <a:cxn ang="0">
                <a:pos x="1078" y="23"/>
              </a:cxn>
              <a:cxn ang="0">
                <a:pos x="1108" y="31"/>
              </a:cxn>
              <a:cxn ang="0">
                <a:pos x="1138" y="41"/>
              </a:cxn>
              <a:cxn ang="0">
                <a:pos x="1168" y="51"/>
              </a:cxn>
              <a:cxn ang="0">
                <a:pos x="1197" y="61"/>
              </a:cxn>
              <a:cxn ang="0">
                <a:pos x="1224" y="73"/>
              </a:cxn>
              <a:cxn ang="0">
                <a:pos x="1252" y="87"/>
              </a:cxn>
              <a:cxn ang="0">
                <a:pos x="1278" y="100"/>
              </a:cxn>
              <a:cxn ang="0">
                <a:pos x="1304" y="114"/>
              </a:cxn>
              <a:cxn ang="0">
                <a:pos x="1329" y="130"/>
              </a:cxn>
              <a:cxn ang="0">
                <a:pos x="1348" y="140"/>
              </a:cxn>
              <a:cxn ang="0">
                <a:pos x="1360" y="147"/>
              </a:cxn>
              <a:cxn ang="0">
                <a:pos x="1371" y="156"/>
              </a:cxn>
              <a:cxn ang="0">
                <a:pos x="1382" y="166"/>
              </a:cxn>
              <a:cxn ang="0">
                <a:pos x="1390" y="178"/>
              </a:cxn>
              <a:cxn ang="0">
                <a:pos x="1398" y="192"/>
              </a:cxn>
              <a:cxn ang="0">
                <a:pos x="1404" y="207"/>
              </a:cxn>
              <a:cxn ang="0">
                <a:pos x="1409" y="223"/>
              </a:cxn>
              <a:cxn ang="0">
                <a:pos x="1405" y="232"/>
              </a:cxn>
            </a:cxnLst>
            <a:rect l="0" t="0" r="r" b="b"/>
            <a:pathLst>
              <a:path w="1413" h="436">
                <a:moveTo>
                  <a:pt x="1405" y="232"/>
                </a:moveTo>
                <a:lnTo>
                  <a:pt x="1405" y="435"/>
                </a:lnTo>
                <a:lnTo>
                  <a:pt x="5" y="435"/>
                </a:lnTo>
                <a:lnTo>
                  <a:pt x="5" y="231"/>
                </a:lnTo>
                <a:lnTo>
                  <a:pt x="0" y="231"/>
                </a:lnTo>
                <a:lnTo>
                  <a:pt x="0" y="229"/>
                </a:lnTo>
                <a:lnTo>
                  <a:pt x="0" y="228"/>
                </a:lnTo>
                <a:lnTo>
                  <a:pt x="0" y="227"/>
                </a:lnTo>
                <a:lnTo>
                  <a:pt x="0" y="226"/>
                </a:lnTo>
                <a:lnTo>
                  <a:pt x="0" y="221"/>
                </a:lnTo>
                <a:lnTo>
                  <a:pt x="0" y="215"/>
                </a:lnTo>
                <a:lnTo>
                  <a:pt x="2" y="209"/>
                </a:lnTo>
                <a:lnTo>
                  <a:pt x="2" y="203"/>
                </a:lnTo>
                <a:lnTo>
                  <a:pt x="4" y="198"/>
                </a:lnTo>
                <a:lnTo>
                  <a:pt x="7" y="193"/>
                </a:lnTo>
                <a:lnTo>
                  <a:pt x="8" y="188"/>
                </a:lnTo>
                <a:lnTo>
                  <a:pt x="11" y="183"/>
                </a:lnTo>
                <a:lnTo>
                  <a:pt x="14" y="178"/>
                </a:lnTo>
                <a:lnTo>
                  <a:pt x="17" y="174"/>
                </a:lnTo>
                <a:lnTo>
                  <a:pt x="20" y="170"/>
                </a:lnTo>
                <a:lnTo>
                  <a:pt x="24" y="165"/>
                </a:lnTo>
                <a:lnTo>
                  <a:pt x="27" y="161"/>
                </a:lnTo>
                <a:lnTo>
                  <a:pt x="31" y="157"/>
                </a:lnTo>
                <a:lnTo>
                  <a:pt x="36" y="154"/>
                </a:lnTo>
                <a:lnTo>
                  <a:pt x="41" y="150"/>
                </a:lnTo>
                <a:lnTo>
                  <a:pt x="42" y="150"/>
                </a:lnTo>
                <a:lnTo>
                  <a:pt x="43" y="150"/>
                </a:lnTo>
                <a:lnTo>
                  <a:pt x="43" y="149"/>
                </a:lnTo>
                <a:lnTo>
                  <a:pt x="56" y="140"/>
                </a:lnTo>
                <a:lnTo>
                  <a:pt x="69" y="132"/>
                </a:lnTo>
                <a:lnTo>
                  <a:pt x="82" y="124"/>
                </a:lnTo>
                <a:lnTo>
                  <a:pt x="95" y="116"/>
                </a:lnTo>
                <a:lnTo>
                  <a:pt x="108" y="108"/>
                </a:lnTo>
                <a:lnTo>
                  <a:pt x="122" y="100"/>
                </a:lnTo>
                <a:lnTo>
                  <a:pt x="136" y="93"/>
                </a:lnTo>
                <a:lnTo>
                  <a:pt x="150" y="87"/>
                </a:lnTo>
                <a:lnTo>
                  <a:pt x="163" y="79"/>
                </a:lnTo>
                <a:lnTo>
                  <a:pt x="178" y="73"/>
                </a:lnTo>
                <a:lnTo>
                  <a:pt x="192" y="67"/>
                </a:lnTo>
                <a:lnTo>
                  <a:pt x="207" y="61"/>
                </a:lnTo>
                <a:lnTo>
                  <a:pt x="222" y="55"/>
                </a:lnTo>
                <a:lnTo>
                  <a:pt x="237" y="49"/>
                </a:lnTo>
                <a:lnTo>
                  <a:pt x="252" y="44"/>
                </a:lnTo>
                <a:lnTo>
                  <a:pt x="268" y="39"/>
                </a:lnTo>
                <a:lnTo>
                  <a:pt x="283" y="35"/>
                </a:lnTo>
                <a:lnTo>
                  <a:pt x="299" y="30"/>
                </a:lnTo>
                <a:lnTo>
                  <a:pt x="314" y="26"/>
                </a:lnTo>
                <a:lnTo>
                  <a:pt x="331" y="22"/>
                </a:lnTo>
                <a:lnTo>
                  <a:pt x="346" y="18"/>
                </a:lnTo>
                <a:lnTo>
                  <a:pt x="363" y="15"/>
                </a:lnTo>
                <a:lnTo>
                  <a:pt x="379" y="12"/>
                </a:lnTo>
                <a:lnTo>
                  <a:pt x="396" y="9"/>
                </a:lnTo>
                <a:lnTo>
                  <a:pt x="412" y="7"/>
                </a:lnTo>
                <a:lnTo>
                  <a:pt x="429" y="5"/>
                </a:lnTo>
                <a:lnTo>
                  <a:pt x="446" y="3"/>
                </a:lnTo>
                <a:lnTo>
                  <a:pt x="463" y="2"/>
                </a:lnTo>
                <a:lnTo>
                  <a:pt x="480" y="1"/>
                </a:lnTo>
                <a:lnTo>
                  <a:pt x="497" y="0"/>
                </a:lnTo>
                <a:lnTo>
                  <a:pt x="514" y="0"/>
                </a:lnTo>
                <a:lnTo>
                  <a:pt x="531" y="0"/>
                </a:lnTo>
                <a:lnTo>
                  <a:pt x="870" y="0"/>
                </a:lnTo>
                <a:lnTo>
                  <a:pt x="886" y="0"/>
                </a:lnTo>
                <a:lnTo>
                  <a:pt x="902" y="0"/>
                </a:lnTo>
                <a:lnTo>
                  <a:pt x="919" y="1"/>
                </a:lnTo>
                <a:lnTo>
                  <a:pt x="936" y="1"/>
                </a:lnTo>
                <a:lnTo>
                  <a:pt x="952" y="3"/>
                </a:lnTo>
                <a:lnTo>
                  <a:pt x="968" y="5"/>
                </a:lnTo>
                <a:lnTo>
                  <a:pt x="984" y="7"/>
                </a:lnTo>
                <a:lnTo>
                  <a:pt x="999" y="9"/>
                </a:lnTo>
                <a:lnTo>
                  <a:pt x="1016" y="11"/>
                </a:lnTo>
                <a:lnTo>
                  <a:pt x="1031" y="13"/>
                </a:lnTo>
                <a:lnTo>
                  <a:pt x="1047" y="17"/>
                </a:lnTo>
                <a:lnTo>
                  <a:pt x="1063" y="20"/>
                </a:lnTo>
                <a:lnTo>
                  <a:pt x="1078" y="23"/>
                </a:lnTo>
                <a:lnTo>
                  <a:pt x="1093" y="27"/>
                </a:lnTo>
                <a:lnTo>
                  <a:pt x="1108" y="31"/>
                </a:lnTo>
                <a:lnTo>
                  <a:pt x="1124" y="36"/>
                </a:lnTo>
                <a:lnTo>
                  <a:pt x="1138" y="41"/>
                </a:lnTo>
                <a:lnTo>
                  <a:pt x="1153" y="45"/>
                </a:lnTo>
                <a:lnTo>
                  <a:pt x="1168" y="51"/>
                </a:lnTo>
                <a:lnTo>
                  <a:pt x="1182" y="56"/>
                </a:lnTo>
                <a:lnTo>
                  <a:pt x="1197" y="61"/>
                </a:lnTo>
                <a:lnTo>
                  <a:pt x="1210" y="67"/>
                </a:lnTo>
                <a:lnTo>
                  <a:pt x="1224" y="73"/>
                </a:lnTo>
                <a:lnTo>
                  <a:pt x="1238" y="80"/>
                </a:lnTo>
                <a:lnTo>
                  <a:pt x="1252" y="87"/>
                </a:lnTo>
                <a:lnTo>
                  <a:pt x="1265" y="92"/>
                </a:lnTo>
                <a:lnTo>
                  <a:pt x="1278" y="100"/>
                </a:lnTo>
                <a:lnTo>
                  <a:pt x="1291" y="107"/>
                </a:lnTo>
                <a:lnTo>
                  <a:pt x="1304" y="114"/>
                </a:lnTo>
                <a:lnTo>
                  <a:pt x="1316" y="122"/>
                </a:lnTo>
                <a:lnTo>
                  <a:pt x="1329" y="130"/>
                </a:lnTo>
                <a:lnTo>
                  <a:pt x="1341" y="138"/>
                </a:lnTo>
                <a:lnTo>
                  <a:pt x="1348" y="140"/>
                </a:lnTo>
                <a:lnTo>
                  <a:pt x="1354" y="144"/>
                </a:lnTo>
                <a:lnTo>
                  <a:pt x="1360" y="147"/>
                </a:lnTo>
                <a:lnTo>
                  <a:pt x="1365" y="151"/>
                </a:lnTo>
                <a:lnTo>
                  <a:pt x="1371" y="156"/>
                </a:lnTo>
                <a:lnTo>
                  <a:pt x="1377" y="161"/>
                </a:lnTo>
                <a:lnTo>
                  <a:pt x="1382" y="166"/>
                </a:lnTo>
                <a:lnTo>
                  <a:pt x="1386" y="172"/>
                </a:lnTo>
                <a:lnTo>
                  <a:pt x="1390" y="178"/>
                </a:lnTo>
                <a:lnTo>
                  <a:pt x="1394" y="185"/>
                </a:lnTo>
                <a:lnTo>
                  <a:pt x="1398" y="192"/>
                </a:lnTo>
                <a:lnTo>
                  <a:pt x="1402" y="199"/>
                </a:lnTo>
                <a:lnTo>
                  <a:pt x="1404" y="207"/>
                </a:lnTo>
                <a:lnTo>
                  <a:pt x="1407" y="215"/>
                </a:lnTo>
                <a:lnTo>
                  <a:pt x="1409" y="223"/>
                </a:lnTo>
                <a:lnTo>
                  <a:pt x="1412" y="232"/>
                </a:lnTo>
                <a:lnTo>
                  <a:pt x="1405" y="232"/>
                </a:lnTo>
              </a:path>
            </a:pathLst>
          </a:custGeom>
          <a:solidFill>
            <a:srgbClr val="B4CDB6"/>
          </a:solid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0" name="Freeform 832"/>
          <p:cNvSpPr>
            <a:spLocks/>
          </p:cNvSpPr>
          <p:nvPr/>
        </p:nvSpPr>
        <p:spPr bwMode="auto">
          <a:xfrm>
            <a:off x="4565650" y="2595563"/>
            <a:ext cx="2114550" cy="1171575"/>
          </a:xfrm>
          <a:custGeom>
            <a:avLst/>
            <a:gdLst/>
            <a:ahLst/>
            <a:cxnLst>
              <a:cxn ang="0">
                <a:pos x="178" y="782"/>
              </a:cxn>
              <a:cxn ang="0">
                <a:pos x="148" y="782"/>
              </a:cxn>
              <a:cxn ang="0">
                <a:pos x="102" y="782"/>
              </a:cxn>
              <a:cxn ang="0">
                <a:pos x="55" y="782"/>
              </a:cxn>
              <a:cxn ang="0">
                <a:pos x="9" y="782"/>
              </a:cxn>
              <a:cxn ang="0">
                <a:pos x="0" y="736"/>
              </a:cxn>
              <a:cxn ang="0">
                <a:pos x="0" y="680"/>
              </a:cxn>
              <a:cxn ang="0">
                <a:pos x="0" y="625"/>
              </a:cxn>
              <a:cxn ang="0">
                <a:pos x="0" y="569"/>
              </a:cxn>
              <a:cxn ang="0">
                <a:pos x="0" y="513"/>
              </a:cxn>
              <a:cxn ang="0">
                <a:pos x="0" y="457"/>
              </a:cxn>
              <a:cxn ang="0">
                <a:pos x="0" y="401"/>
              </a:cxn>
              <a:cxn ang="0">
                <a:pos x="0" y="345"/>
              </a:cxn>
              <a:cxn ang="0">
                <a:pos x="0" y="289"/>
              </a:cxn>
              <a:cxn ang="0">
                <a:pos x="0" y="233"/>
              </a:cxn>
              <a:cxn ang="0">
                <a:pos x="0" y="177"/>
              </a:cxn>
              <a:cxn ang="0">
                <a:pos x="0" y="121"/>
              </a:cxn>
              <a:cxn ang="0">
                <a:pos x="0" y="65"/>
              </a:cxn>
              <a:cxn ang="0">
                <a:pos x="109" y="55"/>
              </a:cxn>
              <a:cxn ang="0">
                <a:pos x="220" y="42"/>
              </a:cxn>
              <a:cxn ang="0">
                <a:pos x="330" y="29"/>
              </a:cxn>
              <a:cxn ang="0">
                <a:pos x="440" y="16"/>
              </a:cxn>
              <a:cxn ang="0">
                <a:pos x="551" y="5"/>
              </a:cxn>
              <a:cxn ang="0">
                <a:pos x="661" y="0"/>
              </a:cxn>
              <a:cxn ang="0">
                <a:pos x="772" y="1"/>
              </a:cxn>
              <a:cxn ang="0">
                <a:pos x="882" y="7"/>
              </a:cxn>
              <a:cxn ang="0">
                <a:pos x="993" y="18"/>
              </a:cxn>
              <a:cxn ang="0">
                <a:pos x="1104" y="31"/>
              </a:cxn>
              <a:cxn ang="0">
                <a:pos x="1213" y="45"/>
              </a:cxn>
              <a:cxn ang="0">
                <a:pos x="1324" y="57"/>
              </a:cxn>
              <a:cxn ang="0">
                <a:pos x="1413" y="76"/>
              </a:cxn>
              <a:cxn ang="0">
                <a:pos x="1413" y="132"/>
              </a:cxn>
              <a:cxn ang="0">
                <a:pos x="1413" y="188"/>
              </a:cxn>
              <a:cxn ang="0">
                <a:pos x="1413" y="244"/>
              </a:cxn>
              <a:cxn ang="0">
                <a:pos x="1413" y="300"/>
              </a:cxn>
              <a:cxn ang="0">
                <a:pos x="1413" y="356"/>
              </a:cxn>
              <a:cxn ang="0">
                <a:pos x="1413" y="412"/>
              </a:cxn>
              <a:cxn ang="0">
                <a:pos x="1413" y="468"/>
              </a:cxn>
              <a:cxn ang="0">
                <a:pos x="1413" y="524"/>
              </a:cxn>
              <a:cxn ang="0">
                <a:pos x="1413" y="580"/>
              </a:cxn>
              <a:cxn ang="0">
                <a:pos x="1413" y="636"/>
              </a:cxn>
              <a:cxn ang="0">
                <a:pos x="1413" y="692"/>
              </a:cxn>
              <a:cxn ang="0">
                <a:pos x="1413" y="748"/>
              </a:cxn>
              <a:cxn ang="0">
                <a:pos x="1374" y="782"/>
              </a:cxn>
              <a:cxn ang="0">
                <a:pos x="1279" y="782"/>
              </a:cxn>
              <a:cxn ang="0">
                <a:pos x="1184" y="782"/>
              </a:cxn>
              <a:cxn ang="0">
                <a:pos x="1089" y="782"/>
              </a:cxn>
              <a:cxn ang="0">
                <a:pos x="994" y="782"/>
              </a:cxn>
              <a:cxn ang="0">
                <a:pos x="899" y="782"/>
              </a:cxn>
              <a:cxn ang="0">
                <a:pos x="804" y="782"/>
              </a:cxn>
              <a:cxn ang="0">
                <a:pos x="710" y="782"/>
              </a:cxn>
              <a:cxn ang="0">
                <a:pos x="614" y="782"/>
              </a:cxn>
              <a:cxn ang="0">
                <a:pos x="519" y="782"/>
              </a:cxn>
              <a:cxn ang="0">
                <a:pos x="424" y="782"/>
              </a:cxn>
              <a:cxn ang="0">
                <a:pos x="329" y="782"/>
              </a:cxn>
              <a:cxn ang="0">
                <a:pos x="234" y="782"/>
              </a:cxn>
            </a:cxnLst>
            <a:rect l="0" t="0" r="r" b="b"/>
            <a:pathLst>
              <a:path w="1414" h="783">
                <a:moveTo>
                  <a:pt x="196" y="781"/>
                </a:moveTo>
                <a:lnTo>
                  <a:pt x="196" y="782"/>
                </a:lnTo>
                <a:lnTo>
                  <a:pt x="190" y="782"/>
                </a:lnTo>
                <a:lnTo>
                  <a:pt x="184" y="782"/>
                </a:lnTo>
                <a:lnTo>
                  <a:pt x="178" y="782"/>
                </a:lnTo>
                <a:lnTo>
                  <a:pt x="172" y="782"/>
                </a:lnTo>
                <a:lnTo>
                  <a:pt x="166" y="782"/>
                </a:lnTo>
                <a:lnTo>
                  <a:pt x="160" y="782"/>
                </a:lnTo>
                <a:lnTo>
                  <a:pt x="154" y="782"/>
                </a:lnTo>
                <a:lnTo>
                  <a:pt x="148" y="782"/>
                </a:lnTo>
                <a:lnTo>
                  <a:pt x="138" y="782"/>
                </a:lnTo>
                <a:lnTo>
                  <a:pt x="129" y="782"/>
                </a:lnTo>
                <a:lnTo>
                  <a:pt x="120" y="782"/>
                </a:lnTo>
                <a:lnTo>
                  <a:pt x="111" y="782"/>
                </a:lnTo>
                <a:lnTo>
                  <a:pt x="102" y="782"/>
                </a:lnTo>
                <a:lnTo>
                  <a:pt x="92" y="782"/>
                </a:lnTo>
                <a:lnTo>
                  <a:pt x="83" y="782"/>
                </a:lnTo>
                <a:lnTo>
                  <a:pt x="73" y="782"/>
                </a:lnTo>
                <a:lnTo>
                  <a:pt x="64" y="782"/>
                </a:lnTo>
                <a:lnTo>
                  <a:pt x="55" y="782"/>
                </a:lnTo>
                <a:lnTo>
                  <a:pt x="46" y="782"/>
                </a:lnTo>
                <a:lnTo>
                  <a:pt x="36" y="782"/>
                </a:lnTo>
                <a:lnTo>
                  <a:pt x="27" y="782"/>
                </a:lnTo>
                <a:lnTo>
                  <a:pt x="18" y="782"/>
                </a:lnTo>
                <a:lnTo>
                  <a:pt x="9" y="782"/>
                </a:lnTo>
                <a:lnTo>
                  <a:pt x="0" y="782"/>
                </a:lnTo>
                <a:lnTo>
                  <a:pt x="0" y="770"/>
                </a:lnTo>
                <a:lnTo>
                  <a:pt x="0" y="759"/>
                </a:lnTo>
                <a:lnTo>
                  <a:pt x="0" y="748"/>
                </a:lnTo>
                <a:lnTo>
                  <a:pt x="0" y="736"/>
                </a:lnTo>
                <a:lnTo>
                  <a:pt x="0" y="726"/>
                </a:lnTo>
                <a:lnTo>
                  <a:pt x="0" y="714"/>
                </a:lnTo>
                <a:lnTo>
                  <a:pt x="0" y="703"/>
                </a:lnTo>
                <a:lnTo>
                  <a:pt x="0" y="692"/>
                </a:lnTo>
                <a:lnTo>
                  <a:pt x="0" y="680"/>
                </a:lnTo>
                <a:lnTo>
                  <a:pt x="0" y="669"/>
                </a:lnTo>
                <a:lnTo>
                  <a:pt x="0" y="658"/>
                </a:lnTo>
                <a:lnTo>
                  <a:pt x="0" y="647"/>
                </a:lnTo>
                <a:lnTo>
                  <a:pt x="0" y="636"/>
                </a:lnTo>
                <a:lnTo>
                  <a:pt x="0" y="625"/>
                </a:lnTo>
                <a:lnTo>
                  <a:pt x="0" y="613"/>
                </a:lnTo>
                <a:lnTo>
                  <a:pt x="0" y="603"/>
                </a:lnTo>
                <a:lnTo>
                  <a:pt x="0" y="591"/>
                </a:lnTo>
                <a:lnTo>
                  <a:pt x="0" y="580"/>
                </a:lnTo>
                <a:lnTo>
                  <a:pt x="0" y="569"/>
                </a:lnTo>
                <a:lnTo>
                  <a:pt x="0" y="557"/>
                </a:lnTo>
                <a:lnTo>
                  <a:pt x="0" y="547"/>
                </a:lnTo>
                <a:lnTo>
                  <a:pt x="0" y="535"/>
                </a:lnTo>
                <a:lnTo>
                  <a:pt x="0" y="524"/>
                </a:lnTo>
                <a:lnTo>
                  <a:pt x="0" y="513"/>
                </a:lnTo>
                <a:lnTo>
                  <a:pt x="0" y="502"/>
                </a:lnTo>
                <a:lnTo>
                  <a:pt x="0" y="490"/>
                </a:lnTo>
                <a:lnTo>
                  <a:pt x="0" y="479"/>
                </a:lnTo>
                <a:lnTo>
                  <a:pt x="0" y="468"/>
                </a:lnTo>
                <a:lnTo>
                  <a:pt x="0" y="457"/>
                </a:lnTo>
                <a:lnTo>
                  <a:pt x="0" y="446"/>
                </a:lnTo>
                <a:lnTo>
                  <a:pt x="0" y="434"/>
                </a:lnTo>
                <a:lnTo>
                  <a:pt x="0" y="424"/>
                </a:lnTo>
                <a:lnTo>
                  <a:pt x="0" y="412"/>
                </a:lnTo>
                <a:lnTo>
                  <a:pt x="0" y="401"/>
                </a:lnTo>
                <a:lnTo>
                  <a:pt x="0" y="390"/>
                </a:lnTo>
                <a:lnTo>
                  <a:pt x="0" y="379"/>
                </a:lnTo>
                <a:lnTo>
                  <a:pt x="0" y="368"/>
                </a:lnTo>
                <a:lnTo>
                  <a:pt x="0" y="356"/>
                </a:lnTo>
                <a:lnTo>
                  <a:pt x="0" y="345"/>
                </a:lnTo>
                <a:lnTo>
                  <a:pt x="0" y="334"/>
                </a:lnTo>
                <a:lnTo>
                  <a:pt x="0" y="323"/>
                </a:lnTo>
                <a:lnTo>
                  <a:pt x="0" y="311"/>
                </a:lnTo>
                <a:lnTo>
                  <a:pt x="0" y="300"/>
                </a:lnTo>
                <a:lnTo>
                  <a:pt x="0" y="289"/>
                </a:lnTo>
                <a:lnTo>
                  <a:pt x="0" y="277"/>
                </a:lnTo>
                <a:lnTo>
                  <a:pt x="0" y="267"/>
                </a:lnTo>
                <a:lnTo>
                  <a:pt x="0" y="256"/>
                </a:lnTo>
                <a:lnTo>
                  <a:pt x="0" y="244"/>
                </a:lnTo>
                <a:lnTo>
                  <a:pt x="0" y="233"/>
                </a:lnTo>
                <a:lnTo>
                  <a:pt x="0" y="222"/>
                </a:lnTo>
                <a:lnTo>
                  <a:pt x="0" y="211"/>
                </a:lnTo>
                <a:lnTo>
                  <a:pt x="0" y="200"/>
                </a:lnTo>
                <a:lnTo>
                  <a:pt x="0" y="188"/>
                </a:lnTo>
                <a:lnTo>
                  <a:pt x="0" y="177"/>
                </a:lnTo>
                <a:lnTo>
                  <a:pt x="0" y="166"/>
                </a:lnTo>
                <a:lnTo>
                  <a:pt x="0" y="154"/>
                </a:lnTo>
                <a:lnTo>
                  <a:pt x="0" y="144"/>
                </a:lnTo>
                <a:lnTo>
                  <a:pt x="0" y="132"/>
                </a:lnTo>
                <a:lnTo>
                  <a:pt x="0" y="121"/>
                </a:lnTo>
                <a:lnTo>
                  <a:pt x="0" y="110"/>
                </a:lnTo>
                <a:lnTo>
                  <a:pt x="0" y="99"/>
                </a:lnTo>
                <a:lnTo>
                  <a:pt x="0" y="88"/>
                </a:lnTo>
                <a:lnTo>
                  <a:pt x="0" y="76"/>
                </a:lnTo>
                <a:lnTo>
                  <a:pt x="0" y="65"/>
                </a:lnTo>
                <a:lnTo>
                  <a:pt x="21" y="63"/>
                </a:lnTo>
                <a:lnTo>
                  <a:pt x="43" y="62"/>
                </a:lnTo>
                <a:lnTo>
                  <a:pt x="65" y="59"/>
                </a:lnTo>
                <a:lnTo>
                  <a:pt x="87" y="57"/>
                </a:lnTo>
                <a:lnTo>
                  <a:pt x="109" y="55"/>
                </a:lnTo>
                <a:lnTo>
                  <a:pt x="132" y="53"/>
                </a:lnTo>
                <a:lnTo>
                  <a:pt x="154" y="50"/>
                </a:lnTo>
                <a:lnTo>
                  <a:pt x="176" y="47"/>
                </a:lnTo>
                <a:lnTo>
                  <a:pt x="198" y="45"/>
                </a:lnTo>
                <a:lnTo>
                  <a:pt x="220" y="42"/>
                </a:lnTo>
                <a:lnTo>
                  <a:pt x="242" y="39"/>
                </a:lnTo>
                <a:lnTo>
                  <a:pt x="264" y="37"/>
                </a:lnTo>
                <a:lnTo>
                  <a:pt x="286" y="34"/>
                </a:lnTo>
                <a:lnTo>
                  <a:pt x="308" y="31"/>
                </a:lnTo>
                <a:lnTo>
                  <a:pt x="330" y="29"/>
                </a:lnTo>
                <a:lnTo>
                  <a:pt x="352" y="25"/>
                </a:lnTo>
                <a:lnTo>
                  <a:pt x="374" y="23"/>
                </a:lnTo>
                <a:lnTo>
                  <a:pt x="396" y="20"/>
                </a:lnTo>
                <a:lnTo>
                  <a:pt x="418" y="18"/>
                </a:lnTo>
                <a:lnTo>
                  <a:pt x="440" y="16"/>
                </a:lnTo>
                <a:lnTo>
                  <a:pt x="462" y="13"/>
                </a:lnTo>
                <a:lnTo>
                  <a:pt x="484" y="11"/>
                </a:lnTo>
                <a:lnTo>
                  <a:pt x="507" y="9"/>
                </a:lnTo>
                <a:lnTo>
                  <a:pt x="529" y="7"/>
                </a:lnTo>
                <a:lnTo>
                  <a:pt x="551" y="5"/>
                </a:lnTo>
                <a:lnTo>
                  <a:pt x="573" y="4"/>
                </a:lnTo>
                <a:lnTo>
                  <a:pt x="595" y="3"/>
                </a:lnTo>
                <a:lnTo>
                  <a:pt x="617" y="1"/>
                </a:lnTo>
                <a:lnTo>
                  <a:pt x="639" y="1"/>
                </a:lnTo>
                <a:lnTo>
                  <a:pt x="661" y="0"/>
                </a:lnTo>
                <a:lnTo>
                  <a:pt x="683" y="0"/>
                </a:lnTo>
                <a:lnTo>
                  <a:pt x="706" y="0"/>
                </a:lnTo>
                <a:lnTo>
                  <a:pt x="728" y="0"/>
                </a:lnTo>
                <a:lnTo>
                  <a:pt x="750" y="0"/>
                </a:lnTo>
                <a:lnTo>
                  <a:pt x="772" y="1"/>
                </a:lnTo>
                <a:lnTo>
                  <a:pt x="794" y="1"/>
                </a:lnTo>
                <a:lnTo>
                  <a:pt x="816" y="3"/>
                </a:lnTo>
                <a:lnTo>
                  <a:pt x="839" y="4"/>
                </a:lnTo>
                <a:lnTo>
                  <a:pt x="860" y="5"/>
                </a:lnTo>
                <a:lnTo>
                  <a:pt x="882" y="7"/>
                </a:lnTo>
                <a:lnTo>
                  <a:pt x="904" y="9"/>
                </a:lnTo>
                <a:lnTo>
                  <a:pt x="926" y="11"/>
                </a:lnTo>
                <a:lnTo>
                  <a:pt x="949" y="13"/>
                </a:lnTo>
                <a:lnTo>
                  <a:pt x="971" y="16"/>
                </a:lnTo>
                <a:lnTo>
                  <a:pt x="993" y="18"/>
                </a:lnTo>
                <a:lnTo>
                  <a:pt x="1015" y="20"/>
                </a:lnTo>
                <a:lnTo>
                  <a:pt x="1037" y="23"/>
                </a:lnTo>
                <a:lnTo>
                  <a:pt x="1060" y="25"/>
                </a:lnTo>
                <a:lnTo>
                  <a:pt x="1082" y="29"/>
                </a:lnTo>
                <a:lnTo>
                  <a:pt x="1104" y="31"/>
                </a:lnTo>
                <a:lnTo>
                  <a:pt x="1126" y="34"/>
                </a:lnTo>
                <a:lnTo>
                  <a:pt x="1147" y="37"/>
                </a:lnTo>
                <a:lnTo>
                  <a:pt x="1169" y="39"/>
                </a:lnTo>
                <a:lnTo>
                  <a:pt x="1191" y="42"/>
                </a:lnTo>
                <a:lnTo>
                  <a:pt x="1213" y="45"/>
                </a:lnTo>
                <a:lnTo>
                  <a:pt x="1235" y="47"/>
                </a:lnTo>
                <a:lnTo>
                  <a:pt x="1257" y="50"/>
                </a:lnTo>
                <a:lnTo>
                  <a:pt x="1280" y="53"/>
                </a:lnTo>
                <a:lnTo>
                  <a:pt x="1302" y="55"/>
                </a:lnTo>
                <a:lnTo>
                  <a:pt x="1324" y="57"/>
                </a:lnTo>
                <a:lnTo>
                  <a:pt x="1346" y="59"/>
                </a:lnTo>
                <a:lnTo>
                  <a:pt x="1368" y="62"/>
                </a:lnTo>
                <a:lnTo>
                  <a:pt x="1391" y="63"/>
                </a:lnTo>
                <a:lnTo>
                  <a:pt x="1413" y="65"/>
                </a:lnTo>
                <a:lnTo>
                  <a:pt x="1413" y="76"/>
                </a:lnTo>
                <a:lnTo>
                  <a:pt x="1413" y="88"/>
                </a:lnTo>
                <a:lnTo>
                  <a:pt x="1413" y="99"/>
                </a:lnTo>
                <a:lnTo>
                  <a:pt x="1413" y="110"/>
                </a:lnTo>
                <a:lnTo>
                  <a:pt x="1413" y="121"/>
                </a:lnTo>
                <a:lnTo>
                  <a:pt x="1413" y="132"/>
                </a:lnTo>
                <a:lnTo>
                  <a:pt x="1413" y="144"/>
                </a:lnTo>
                <a:lnTo>
                  <a:pt x="1413" y="154"/>
                </a:lnTo>
                <a:lnTo>
                  <a:pt x="1413" y="166"/>
                </a:lnTo>
                <a:lnTo>
                  <a:pt x="1413" y="177"/>
                </a:lnTo>
                <a:lnTo>
                  <a:pt x="1413" y="188"/>
                </a:lnTo>
                <a:lnTo>
                  <a:pt x="1413" y="200"/>
                </a:lnTo>
                <a:lnTo>
                  <a:pt x="1413" y="211"/>
                </a:lnTo>
                <a:lnTo>
                  <a:pt x="1413" y="222"/>
                </a:lnTo>
                <a:lnTo>
                  <a:pt x="1413" y="233"/>
                </a:lnTo>
                <a:lnTo>
                  <a:pt x="1413" y="244"/>
                </a:lnTo>
                <a:lnTo>
                  <a:pt x="1413" y="256"/>
                </a:lnTo>
                <a:lnTo>
                  <a:pt x="1413" y="267"/>
                </a:lnTo>
                <a:lnTo>
                  <a:pt x="1413" y="277"/>
                </a:lnTo>
                <a:lnTo>
                  <a:pt x="1413" y="289"/>
                </a:lnTo>
                <a:lnTo>
                  <a:pt x="1413" y="300"/>
                </a:lnTo>
                <a:lnTo>
                  <a:pt x="1413" y="311"/>
                </a:lnTo>
                <a:lnTo>
                  <a:pt x="1413" y="323"/>
                </a:lnTo>
                <a:lnTo>
                  <a:pt x="1413" y="334"/>
                </a:lnTo>
                <a:lnTo>
                  <a:pt x="1413" y="345"/>
                </a:lnTo>
                <a:lnTo>
                  <a:pt x="1413" y="356"/>
                </a:lnTo>
                <a:lnTo>
                  <a:pt x="1413" y="368"/>
                </a:lnTo>
                <a:lnTo>
                  <a:pt x="1413" y="379"/>
                </a:lnTo>
                <a:lnTo>
                  <a:pt x="1413" y="390"/>
                </a:lnTo>
                <a:lnTo>
                  <a:pt x="1413" y="401"/>
                </a:lnTo>
                <a:lnTo>
                  <a:pt x="1413" y="412"/>
                </a:lnTo>
                <a:lnTo>
                  <a:pt x="1413" y="424"/>
                </a:lnTo>
                <a:lnTo>
                  <a:pt x="1413" y="434"/>
                </a:lnTo>
                <a:lnTo>
                  <a:pt x="1413" y="446"/>
                </a:lnTo>
                <a:lnTo>
                  <a:pt x="1413" y="457"/>
                </a:lnTo>
                <a:lnTo>
                  <a:pt x="1413" y="468"/>
                </a:lnTo>
                <a:lnTo>
                  <a:pt x="1413" y="479"/>
                </a:lnTo>
                <a:lnTo>
                  <a:pt x="1413" y="490"/>
                </a:lnTo>
                <a:lnTo>
                  <a:pt x="1413" y="502"/>
                </a:lnTo>
                <a:lnTo>
                  <a:pt x="1413" y="513"/>
                </a:lnTo>
                <a:lnTo>
                  <a:pt x="1413" y="524"/>
                </a:lnTo>
                <a:lnTo>
                  <a:pt x="1413" y="535"/>
                </a:lnTo>
                <a:lnTo>
                  <a:pt x="1413" y="547"/>
                </a:lnTo>
                <a:lnTo>
                  <a:pt x="1413" y="557"/>
                </a:lnTo>
                <a:lnTo>
                  <a:pt x="1413" y="569"/>
                </a:lnTo>
                <a:lnTo>
                  <a:pt x="1413" y="580"/>
                </a:lnTo>
                <a:lnTo>
                  <a:pt x="1413" y="591"/>
                </a:lnTo>
                <a:lnTo>
                  <a:pt x="1413" y="603"/>
                </a:lnTo>
                <a:lnTo>
                  <a:pt x="1413" y="613"/>
                </a:lnTo>
                <a:lnTo>
                  <a:pt x="1413" y="625"/>
                </a:lnTo>
                <a:lnTo>
                  <a:pt x="1413" y="636"/>
                </a:lnTo>
                <a:lnTo>
                  <a:pt x="1413" y="647"/>
                </a:lnTo>
                <a:lnTo>
                  <a:pt x="1413" y="658"/>
                </a:lnTo>
                <a:lnTo>
                  <a:pt x="1413" y="669"/>
                </a:lnTo>
                <a:lnTo>
                  <a:pt x="1413" y="680"/>
                </a:lnTo>
                <a:lnTo>
                  <a:pt x="1413" y="692"/>
                </a:lnTo>
                <a:lnTo>
                  <a:pt x="1413" y="703"/>
                </a:lnTo>
                <a:lnTo>
                  <a:pt x="1413" y="714"/>
                </a:lnTo>
                <a:lnTo>
                  <a:pt x="1413" y="726"/>
                </a:lnTo>
                <a:lnTo>
                  <a:pt x="1413" y="736"/>
                </a:lnTo>
                <a:lnTo>
                  <a:pt x="1413" y="748"/>
                </a:lnTo>
                <a:lnTo>
                  <a:pt x="1413" y="759"/>
                </a:lnTo>
                <a:lnTo>
                  <a:pt x="1413" y="770"/>
                </a:lnTo>
                <a:lnTo>
                  <a:pt x="1413" y="782"/>
                </a:lnTo>
                <a:lnTo>
                  <a:pt x="1393" y="782"/>
                </a:lnTo>
                <a:lnTo>
                  <a:pt x="1374" y="782"/>
                </a:lnTo>
                <a:lnTo>
                  <a:pt x="1355" y="782"/>
                </a:lnTo>
                <a:lnTo>
                  <a:pt x="1336" y="782"/>
                </a:lnTo>
                <a:lnTo>
                  <a:pt x="1318" y="782"/>
                </a:lnTo>
                <a:lnTo>
                  <a:pt x="1298" y="782"/>
                </a:lnTo>
                <a:lnTo>
                  <a:pt x="1279" y="782"/>
                </a:lnTo>
                <a:lnTo>
                  <a:pt x="1261" y="782"/>
                </a:lnTo>
                <a:lnTo>
                  <a:pt x="1241" y="782"/>
                </a:lnTo>
                <a:lnTo>
                  <a:pt x="1222" y="782"/>
                </a:lnTo>
                <a:lnTo>
                  <a:pt x="1203" y="782"/>
                </a:lnTo>
                <a:lnTo>
                  <a:pt x="1184" y="782"/>
                </a:lnTo>
                <a:lnTo>
                  <a:pt x="1165" y="782"/>
                </a:lnTo>
                <a:lnTo>
                  <a:pt x="1146" y="782"/>
                </a:lnTo>
                <a:lnTo>
                  <a:pt x="1128" y="782"/>
                </a:lnTo>
                <a:lnTo>
                  <a:pt x="1108" y="782"/>
                </a:lnTo>
                <a:lnTo>
                  <a:pt x="1089" y="782"/>
                </a:lnTo>
                <a:lnTo>
                  <a:pt x="1070" y="782"/>
                </a:lnTo>
                <a:lnTo>
                  <a:pt x="1051" y="782"/>
                </a:lnTo>
                <a:lnTo>
                  <a:pt x="1032" y="782"/>
                </a:lnTo>
                <a:lnTo>
                  <a:pt x="1014" y="782"/>
                </a:lnTo>
                <a:lnTo>
                  <a:pt x="994" y="782"/>
                </a:lnTo>
                <a:lnTo>
                  <a:pt x="975" y="782"/>
                </a:lnTo>
                <a:lnTo>
                  <a:pt x="956" y="782"/>
                </a:lnTo>
                <a:lnTo>
                  <a:pt x="937" y="782"/>
                </a:lnTo>
                <a:lnTo>
                  <a:pt x="919" y="782"/>
                </a:lnTo>
                <a:lnTo>
                  <a:pt x="899" y="782"/>
                </a:lnTo>
                <a:lnTo>
                  <a:pt x="880" y="782"/>
                </a:lnTo>
                <a:lnTo>
                  <a:pt x="861" y="782"/>
                </a:lnTo>
                <a:lnTo>
                  <a:pt x="842" y="782"/>
                </a:lnTo>
                <a:lnTo>
                  <a:pt x="824" y="782"/>
                </a:lnTo>
                <a:lnTo>
                  <a:pt x="804" y="782"/>
                </a:lnTo>
                <a:lnTo>
                  <a:pt x="785" y="782"/>
                </a:lnTo>
                <a:lnTo>
                  <a:pt x="766" y="782"/>
                </a:lnTo>
                <a:lnTo>
                  <a:pt x="747" y="782"/>
                </a:lnTo>
                <a:lnTo>
                  <a:pt x="728" y="782"/>
                </a:lnTo>
                <a:lnTo>
                  <a:pt x="710" y="782"/>
                </a:lnTo>
                <a:lnTo>
                  <a:pt x="690" y="782"/>
                </a:lnTo>
                <a:lnTo>
                  <a:pt x="671" y="782"/>
                </a:lnTo>
                <a:lnTo>
                  <a:pt x="652" y="782"/>
                </a:lnTo>
                <a:lnTo>
                  <a:pt x="633" y="782"/>
                </a:lnTo>
                <a:lnTo>
                  <a:pt x="614" y="782"/>
                </a:lnTo>
                <a:lnTo>
                  <a:pt x="595" y="782"/>
                </a:lnTo>
                <a:lnTo>
                  <a:pt x="576" y="782"/>
                </a:lnTo>
                <a:lnTo>
                  <a:pt x="557" y="782"/>
                </a:lnTo>
                <a:lnTo>
                  <a:pt x="538" y="782"/>
                </a:lnTo>
                <a:lnTo>
                  <a:pt x="519" y="782"/>
                </a:lnTo>
                <a:lnTo>
                  <a:pt x="500" y="782"/>
                </a:lnTo>
                <a:lnTo>
                  <a:pt x="481" y="782"/>
                </a:lnTo>
                <a:lnTo>
                  <a:pt x="462" y="782"/>
                </a:lnTo>
                <a:lnTo>
                  <a:pt x="443" y="782"/>
                </a:lnTo>
                <a:lnTo>
                  <a:pt x="424" y="782"/>
                </a:lnTo>
                <a:lnTo>
                  <a:pt x="405" y="782"/>
                </a:lnTo>
                <a:lnTo>
                  <a:pt x="386" y="782"/>
                </a:lnTo>
                <a:lnTo>
                  <a:pt x="367" y="782"/>
                </a:lnTo>
                <a:lnTo>
                  <a:pt x="348" y="782"/>
                </a:lnTo>
                <a:lnTo>
                  <a:pt x="329" y="782"/>
                </a:lnTo>
                <a:lnTo>
                  <a:pt x="310" y="782"/>
                </a:lnTo>
                <a:lnTo>
                  <a:pt x="291" y="782"/>
                </a:lnTo>
                <a:lnTo>
                  <a:pt x="272" y="782"/>
                </a:lnTo>
                <a:lnTo>
                  <a:pt x="253" y="782"/>
                </a:lnTo>
                <a:lnTo>
                  <a:pt x="234" y="782"/>
                </a:lnTo>
                <a:lnTo>
                  <a:pt x="215" y="782"/>
                </a:lnTo>
                <a:lnTo>
                  <a:pt x="196" y="782"/>
                </a:lnTo>
                <a:lnTo>
                  <a:pt x="196" y="781"/>
                </a:lnTo>
                <a:lnTo>
                  <a:pt x="196" y="781"/>
                </a:lnTo>
              </a:path>
            </a:pathLst>
          </a:custGeom>
          <a:solidFill>
            <a:schemeClr val="accent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1" name="Freeform 833" descr="Sand"/>
          <p:cNvSpPr>
            <a:spLocks/>
          </p:cNvSpPr>
          <p:nvPr/>
        </p:nvSpPr>
        <p:spPr bwMode="auto">
          <a:xfrm>
            <a:off x="4565650" y="2595563"/>
            <a:ext cx="2114550" cy="1171575"/>
          </a:xfrm>
          <a:custGeom>
            <a:avLst/>
            <a:gdLst/>
            <a:ahLst/>
            <a:cxnLst>
              <a:cxn ang="0">
                <a:pos x="178" y="782"/>
              </a:cxn>
              <a:cxn ang="0">
                <a:pos x="148" y="782"/>
              </a:cxn>
              <a:cxn ang="0">
                <a:pos x="102" y="782"/>
              </a:cxn>
              <a:cxn ang="0">
                <a:pos x="55" y="782"/>
              </a:cxn>
              <a:cxn ang="0">
                <a:pos x="9" y="782"/>
              </a:cxn>
              <a:cxn ang="0">
                <a:pos x="0" y="736"/>
              </a:cxn>
              <a:cxn ang="0">
                <a:pos x="0" y="680"/>
              </a:cxn>
              <a:cxn ang="0">
                <a:pos x="0" y="625"/>
              </a:cxn>
              <a:cxn ang="0">
                <a:pos x="0" y="569"/>
              </a:cxn>
              <a:cxn ang="0">
                <a:pos x="0" y="513"/>
              </a:cxn>
              <a:cxn ang="0">
                <a:pos x="0" y="457"/>
              </a:cxn>
              <a:cxn ang="0">
                <a:pos x="0" y="401"/>
              </a:cxn>
              <a:cxn ang="0">
                <a:pos x="0" y="345"/>
              </a:cxn>
              <a:cxn ang="0">
                <a:pos x="0" y="289"/>
              </a:cxn>
              <a:cxn ang="0">
                <a:pos x="0" y="233"/>
              </a:cxn>
              <a:cxn ang="0">
                <a:pos x="0" y="177"/>
              </a:cxn>
              <a:cxn ang="0">
                <a:pos x="0" y="121"/>
              </a:cxn>
              <a:cxn ang="0">
                <a:pos x="0" y="65"/>
              </a:cxn>
              <a:cxn ang="0">
                <a:pos x="109" y="55"/>
              </a:cxn>
              <a:cxn ang="0">
                <a:pos x="220" y="42"/>
              </a:cxn>
              <a:cxn ang="0">
                <a:pos x="330" y="29"/>
              </a:cxn>
              <a:cxn ang="0">
                <a:pos x="440" y="16"/>
              </a:cxn>
              <a:cxn ang="0">
                <a:pos x="551" y="5"/>
              </a:cxn>
              <a:cxn ang="0">
                <a:pos x="661" y="0"/>
              </a:cxn>
              <a:cxn ang="0">
                <a:pos x="772" y="1"/>
              </a:cxn>
              <a:cxn ang="0">
                <a:pos x="882" y="7"/>
              </a:cxn>
              <a:cxn ang="0">
                <a:pos x="993" y="18"/>
              </a:cxn>
              <a:cxn ang="0">
                <a:pos x="1104" y="31"/>
              </a:cxn>
              <a:cxn ang="0">
                <a:pos x="1213" y="45"/>
              </a:cxn>
              <a:cxn ang="0">
                <a:pos x="1324" y="57"/>
              </a:cxn>
              <a:cxn ang="0">
                <a:pos x="1413" y="76"/>
              </a:cxn>
              <a:cxn ang="0">
                <a:pos x="1413" y="132"/>
              </a:cxn>
              <a:cxn ang="0">
                <a:pos x="1413" y="188"/>
              </a:cxn>
              <a:cxn ang="0">
                <a:pos x="1413" y="244"/>
              </a:cxn>
              <a:cxn ang="0">
                <a:pos x="1413" y="300"/>
              </a:cxn>
              <a:cxn ang="0">
                <a:pos x="1413" y="356"/>
              </a:cxn>
              <a:cxn ang="0">
                <a:pos x="1413" y="412"/>
              </a:cxn>
              <a:cxn ang="0">
                <a:pos x="1413" y="468"/>
              </a:cxn>
              <a:cxn ang="0">
                <a:pos x="1413" y="524"/>
              </a:cxn>
              <a:cxn ang="0">
                <a:pos x="1413" y="580"/>
              </a:cxn>
              <a:cxn ang="0">
                <a:pos x="1413" y="636"/>
              </a:cxn>
              <a:cxn ang="0">
                <a:pos x="1413" y="692"/>
              </a:cxn>
              <a:cxn ang="0">
                <a:pos x="1413" y="748"/>
              </a:cxn>
              <a:cxn ang="0">
                <a:pos x="1374" y="782"/>
              </a:cxn>
              <a:cxn ang="0">
                <a:pos x="1279" y="782"/>
              </a:cxn>
              <a:cxn ang="0">
                <a:pos x="1184" y="782"/>
              </a:cxn>
              <a:cxn ang="0">
                <a:pos x="1089" y="782"/>
              </a:cxn>
              <a:cxn ang="0">
                <a:pos x="994" y="782"/>
              </a:cxn>
              <a:cxn ang="0">
                <a:pos x="899" y="782"/>
              </a:cxn>
              <a:cxn ang="0">
                <a:pos x="804" y="782"/>
              </a:cxn>
              <a:cxn ang="0">
                <a:pos x="710" y="782"/>
              </a:cxn>
              <a:cxn ang="0">
                <a:pos x="614" y="782"/>
              </a:cxn>
              <a:cxn ang="0">
                <a:pos x="519" y="782"/>
              </a:cxn>
              <a:cxn ang="0">
                <a:pos x="424" y="782"/>
              </a:cxn>
              <a:cxn ang="0">
                <a:pos x="329" y="782"/>
              </a:cxn>
              <a:cxn ang="0">
                <a:pos x="234" y="782"/>
              </a:cxn>
            </a:cxnLst>
            <a:rect l="0" t="0" r="r" b="b"/>
            <a:pathLst>
              <a:path w="1414" h="783">
                <a:moveTo>
                  <a:pt x="196" y="781"/>
                </a:moveTo>
                <a:lnTo>
                  <a:pt x="196" y="782"/>
                </a:lnTo>
                <a:lnTo>
                  <a:pt x="190" y="782"/>
                </a:lnTo>
                <a:lnTo>
                  <a:pt x="184" y="782"/>
                </a:lnTo>
                <a:lnTo>
                  <a:pt x="178" y="782"/>
                </a:lnTo>
                <a:lnTo>
                  <a:pt x="172" y="782"/>
                </a:lnTo>
                <a:lnTo>
                  <a:pt x="166" y="782"/>
                </a:lnTo>
                <a:lnTo>
                  <a:pt x="160" y="782"/>
                </a:lnTo>
                <a:lnTo>
                  <a:pt x="154" y="782"/>
                </a:lnTo>
                <a:lnTo>
                  <a:pt x="148" y="782"/>
                </a:lnTo>
                <a:lnTo>
                  <a:pt x="138" y="782"/>
                </a:lnTo>
                <a:lnTo>
                  <a:pt x="129" y="782"/>
                </a:lnTo>
                <a:lnTo>
                  <a:pt x="120" y="782"/>
                </a:lnTo>
                <a:lnTo>
                  <a:pt x="111" y="782"/>
                </a:lnTo>
                <a:lnTo>
                  <a:pt x="102" y="782"/>
                </a:lnTo>
                <a:lnTo>
                  <a:pt x="92" y="782"/>
                </a:lnTo>
                <a:lnTo>
                  <a:pt x="83" y="782"/>
                </a:lnTo>
                <a:lnTo>
                  <a:pt x="73" y="782"/>
                </a:lnTo>
                <a:lnTo>
                  <a:pt x="64" y="782"/>
                </a:lnTo>
                <a:lnTo>
                  <a:pt x="55" y="782"/>
                </a:lnTo>
                <a:lnTo>
                  <a:pt x="46" y="782"/>
                </a:lnTo>
                <a:lnTo>
                  <a:pt x="36" y="782"/>
                </a:lnTo>
                <a:lnTo>
                  <a:pt x="27" y="782"/>
                </a:lnTo>
                <a:lnTo>
                  <a:pt x="18" y="782"/>
                </a:lnTo>
                <a:lnTo>
                  <a:pt x="9" y="782"/>
                </a:lnTo>
                <a:lnTo>
                  <a:pt x="0" y="782"/>
                </a:lnTo>
                <a:lnTo>
                  <a:pt x="0" y="770"/>
                </a:lnTo>
                <a:lnTo>
                  <a:pt x="0" y="759"/>
                </a:lnTo>
                <a:lnTo>
                  <a:pt x="0" y="748"/>
                </a:lnTo>
                <a:lnTo>
                  <a:pt x="0" y="736"/>
                </a:lnTo>
                <a:lnTo>
                  <a:pt x="0" y="726"/>
                </a:lnTo>
                <a:lnTo>
                  <a:pt x="0" y="714"/>
                </a:lnTo>
                <a:lnTo>
                  <a:pt x="0" y="703"/>
                </a:lnTo>
                <a:lnTo>
                  <a:pt x="0" y="692"/>
                </a:lnTo>
                <a:lnTo>
                  <a:pt x="0" y="680"/>
                </a:lnTo>
                <a:lnTo>
                  <a:pt x="0" y="669"/>
                </a:lnTo>
                <a:lnTo>
                  <a:pt x="0" y="658"/>
                </a:lnTo>
                <a:lnTo>
                  <a:pt x="0" y="647"/>
                </a:lnTo>
                <a:lnTo>
                  <a:pt x="0" y="636"/>
                </a:lnTo>
                <a:lnTo>
                  <a:pt x="0" y="625"/>
                </a:lnTo>
                <a:lnTo>
                  <a:pt x="0" y="613"/>
                </a:lnTo>
                <a:lnTo>
                  <a:pt x="0" y="603"/>
                </a:lnTo>
                <a:lnTo>
                  <a:pt x="0" y="591"/>
                </a:lnTo>
                <a:lnTo>
                  <a:pt x="0" y="580"/>
                </a:lnTo>
                <a:lnTo>
                  <a:pt x="0" y="569"/>
                </a:lnTo>
                <a:lnTo>
                  <a:pt x="0" y="557"/>
                </a:lnTo>
                <a:lnTo>
                  <a:pt x="0" y="547"/>
                </a:lnTo>
                <a:lnTo>
                  <a:pt x="0" y="535"/>
                </a:lnTo>
                <a:lnTo>
                  <a:pt x="0" y="524"/>
                </a:lnTo>
                <a:lnTo>
                  <a:pt x="0" y="513"/>
                </a:lnTo>
                <a:lnTo>
                  <a:pt x="0" y="502"/>
                </a:lnTo>
                <a:lnTo>
                  <a:pt x="0" y="490"/>
                </a:lnTo>
                <a:lnTo>
                  <a:pt x="0" y="479"/>
                </a:lnTo>
                <a:lnTo>
                  <a:pt x="0" y="468"/>
                </a:lnTo>
                <a:lnTo>
                  <a:pt x="0" y="457"/>
                </a:lnTo>
                <a:lnTo>
                  <a:pt x="0" y="446"/>
                </a:lnTo>
                <a:lnTo>
                  <a:pt x="0" y="434"/>
                </a:lnTo>
                <a:lnTo>
                  <a:pt x="0" y="424"/>
                </a:lnTo>
                <a:lnTo>
                  <a:pt x="0" y="412"/>
                </a:lnTo>
                <a:lnTo>
                  <a:pt x="0" y="401"/>
                </a:lnTo>
                <a:lnTo>
                  <a:pt x="0" y="390"/>
                </a:lnTo>
                <a:lnTo>
                  <a:pt x="0" y="379"/>
                </a:lnTo>
                <a:lnTo>
                  <a:pt x="0" y="368"/>
                </a:lnTo>
                <a:lnTo>
                  <a:pt x="0" y="356"/>
                </a:lnTo>
                <a:lnTo>
                  <a:pt x="0" y="345"/>
                </a:lnTo>
                <a:lnTo>
                  <a:pt x="0" y="334"/>
                </a:lnTo>
                <a:lnTo>
                  <a:pt x="0" y="323"/>
                </a:lnTo>
                <a:lnTo>
                  <a:pt x="0" y="311"/>
                </a:lnTo>
                <a:lnTo>
                  <a:pt x="0" y="300"/>
                </a:lnTo>
                <a:lnTo>
                  <a:pt x="0" y="289"/>
                </a:lnTo>
                <a:lnTo>
                  <a:pt x="0" y="277"/>
                </a:lnTo>
                <a:lnTo>
                  <a:pt x="0" y="267"/>
                </a:lnTo>
                <a:lnTo>
                  <a:pt x="0" y="256"/>
                </a:lnTo>
                <a:lnTo>
                  <a:pt x="0" y="244"/>
                </a:lnTo>
                <a:lnTo>
                  <a:pt x="0" y="233"/>
                </a:lnTo>
                <a:lnTo>
                  <a:pt x="0" y="222"/>
                </a:lnTo>
                <a:lnTo>
                  <a:pt x="0" y="211"/>
                </a:lnTo>
                <a:lnTo>
                  <a:pt x="0" y="200"/>
                </a:lnTo>
                <a:lnTo>
                  <a:pt x="0" y="188"/>
                </a:lnTo>
                <a:lnTo>
                  <a:pt x="0" y="177"/>
                </a:lnTo>
                <a:lnTo>
                  <a:pt x="0" y="166"/>
                </a:lnTo>
                <a:lnTo>
                  <a:pt x="0" y="154"/>
                </a:lnTo>
                <a:lnTo>
                  <a:pt x="0" y="144"/>
                </a:lnTo>
                <a:lnTo>
                  <a:pt x="0" y="132"/>
                </a:lnTo>
                <a:lnTo>
                  <a:pt x="0" y="121"/>
                </a:lnTo>
                <a:lnTo>
                  <a:pt x="0" y="110"/>
                </a:lnTo>
                <a:lnTo>
                  <a:pt x="0" y="99"/>
                </a:lnTo>
                <a:lnTo>
                  <a:pt x="0" y="88"/>
                </a:lnTo>
                <a:lnTo>
                  <a:pt x="0" y="76"/>
                </a:lnTo>
                <a:lnTo>
                  <a:pt x="0" y="65"/>
                </a:lnTo>
                <a:lnTo>
                  <a:pt x="21" y="63"/>
                </a:lnTo>
                <a:lnTo>
                  <a:pt x="43" y="62"/>
                </a:lnTo>
                <a:lnTo>
                  <a:pt x="65" y="59"/>
                </a:lnTo>
                <a:lnTo>
                  <a:pt x="87" y="57"/>
                </a:lnTo>
                <a:lnTo>
                  <a:pt x="109" y="55"/>
                </a:lnTo>
                <a:lnTo>
                  <a:pt x="132" y="53"/>
                </a:lnTo>
                <a:lnTo>
                  <a:pt x="154" y="50"/>
                </a:lnTo>
                <a:lnTo>
                  <a:pt x="176" y="47"/>
                </a:lnTo>
                <a:lnTo>
                  <a:pt x="198" y="45"/>
                </a:lnTo>
                <a:lnTo>
                  <a:pt x="220" y="42"/>
                </a:lnTo>
                <a:lnTo>
                  <a:pt x="242" y="39"/>
                </a:lnTo>
                <a:lnTo>
                  <a:pt x="264" y="37"/>
                </a:lnTo>
                <a:lnTo>
                  <a:pt x="286" y="34"/>
                </a:lnTo>
                <a:lnTo>
                  <a:pt x="308" y="31"/>
                </a:lnTo>
                <a:lnTo>
                  <a:pt x="330" y="29"/>
                </a:lnTo>
                <a:lnTo>
                  <a:pt x="352" y="25"/>
                </a:lnTo>
                <a:lnTo>
                  <a:pt x="374" y="23"/>
                </a:lnTo>
                <a:lnTo>
                  <a:pt x="396" y="20"/>
                </a:lnTo>
                <a:lnTo>
                  <a:pt x="418" y="18"/>
                </a:lnTo>
                <a:lnTo>
                  <a:pt x="440" y="16"/>
                </a:lnTo>
                <a:lnTo>
                  <a:pt x="462" y="13"/>
                </a:lnTo>
                <a:lnTo>
                  <a:pt x="484" y="11"/>
                </a:lnTo>
                <a:lnTo>
                  <a:pt x="507" y="9"/>
                </a:lnTo>
                <a:lnTo>
                  <a:pt x="529" y="7"/>
                </a:lnTo>
                <a:lnTo>
                  <a:pt x="551" y="5"/>
                </a:lnTo>
                <a:lnTo>
                  <a:pt x="573" y="4"/>
                </a:lnTo>
                <a:lnTo>
                  <a:pt x="595" y="3"/>
                </a:lnTo>
                <a:lnTo>
                  <a:pt x="617" y="1"/>
                </a:lnTo>
                <a:lnTo>
                  <a:pt x="639" y="1"/>
                </a:lnTo>
                <a:lnTo>
                  <a:pt x="661" y="0"/>
                </a:lnTo>
                <a:lnTo>
                  <a:pt x="683" y="0"/>
                </a:lnTo>
                <a:lnTo>
                  <a:pt x="706" y="0"/>
                </a:lnTo>
                <a:lnTo>
                  <a:pt x="728" y="0"/>
                </a:lnTo>
                <a:lnTo>
                  <a:pt x="750" y="0"/>
                </a:lnTo>
                <a:lnTo>
                  <a:pt x="772" y="1"/>
                </a:lnTo>
                <a:lnTo>
                  <a:pt x="794" y="1"/>
                </a:lnTo>
                <a:lnTo>
                  <a:pt x="816" y="3"/>
                </a:lnTo>
                <a:lnTo>
                  <a:pt x="839" y="4"/>
                </a:lnTo>
                <a:lnTo>
                  <a:pt x="860" y="5"/>
                </a:lnTo>
                <a:lnTo>
                  <a:pt x="882" y="7"/>
                </a:lnTo>
                <a:lnTo>
                  <a:pt x="904" y="9"/>
                </a:lnTo>
                <a:lnTo>
                  <a:pt x="926" y="11"/>
                </a:lnTo>
                <a:lnTo>
                  <a:pt x="949" y="13"/>
                </a:lnTo>
                <a:lnTo>
                  <a:pt x="971" y="16"/>
                </a:lnTo>
                <a:lnTo>
                  <a:pt x="993" y="18"/>
                </a:lnTo>
                <a:lnTo>
                  <a:pt x="1015" y="20"/>
                </a:lnTo>
                <a:lnTo>
                  <a:pt x="1037" y="23"/>
                </a:lnTo>
                <a:lnTo>
                  <a:pt x="1060" y="25"/>
                </a:lnTo>
                <a:lnTo>
                  <a:pt x="1082" y="29"/>
                </a:lnTo>
                <a:lnTo>
                  <a:pt x="1104" y="31"/>
                </a:lnTo>
                <a:lnTo>
                  <a:pt x="1126" y="34"/>
                </a:lnTo>
                <a:lnTo>
                  <a:pt x="1147" y="37"/>
                </a:lnTo>
                <a:lnTo>
                  <a:pt x="1169" y="39"/>
                </a:lnTo>
                <a:lnTo>
                  <a:pt x="1191" y="42"/>
                </a:lnTo>
                <a:lnTo>
                  <a:pt x="1213" y="45"/>
                </a:lnTo>
                <a:lnTo>
                  <a:pt x="1235" y="47"/>
                </a:lnTo>
                <a:lnTo>
                  <a:pt x="1257" y="50"/>
                </a:lnTo>
                <a:lnTo>
                  <a:pt x="1280" y="53"/>
                </a:lnTo>
                <a:lnTo>
                  <a:pt x="1302" y="55"/>
                </a:lnTo>
                <a:lnTo>
                  <a:pt x="1324" y="57"/>
                </a:lnTo>
                <a:lnTo>
                  <a:pt x="1346" y="59"/>
                </a:lnTo>
                <a:lnTo>
                  <a:pt x="1368" y="62"/>
                </a:lnTo>
                <a:lnTo>
                  <a:pt x="1391" y="63"/>
                </a:lnTo>
                <a:lnTo>
                  <a:pt x="1413" y="65"/>
                </a:lnTo>
                <a:lnTo>
                  <a:pt x="1413" y="76"/>
                </a:lnTo>
                <a:lnTo>
                  <a:pt x="1413" y="88"/>
                </a:lnTo>
                <a:lnTo>
                  <a:pt x="1413" y="99"/>
                </a:lnTo>
                <a:lnTo>
                  <a:pt x="1413" y="110"/>
                </a:lnTo>
                <a:lnTo>
                  <a:pt x="1413" y="121"/>
                </a:lnTo>
                <a:lnTo>
                  <a:pt x="1413" y="132"/>
                </a:lnTo>
                <a:lnTo>
                  <a:pt x="1413" y="144"/>
                </a:lnTo>
                <a:lnTo>
                  <a:pt x="1413" y="154"/>
                </a:lnTo>
                <a:lnTo>
                  <a:pt x="1413" y="166"/>
                </a:lnTo>
                <a:lnTo>
                  <a:pt x="1413" y="177"/>
                </a:lnTo>
                <a:lnTo>
                  <a:pt x="1413" y="188"/>
                </a:lnTo>
                <a:lnTo>
                  <a:pt x="1413" y="200"/>
                </a:lnTo>
                <a:lnTo>
                  <a:pt x="1413" y="211"/>
                </a:lnTo>
                <a:lnTo>
                  <a:pt x="1413" y="222"/>
                </a:lnTo>
                <a:lnTo>
                  <a:pt x="1413" y="233"/>
                </a:lnTo>
                <a:lnTo>
                  <a:pt x="1413" y="244"/>
                </a:lnTo>
                <a:lnTo>
                  <a:pt x="1413" y="256"/>
                </a:lnTo>
                <a:lnTo>
                  <a:pt x="1413" y="267"/>
                </a:lnTo>
                <a:lnTo>
                  <a:pt x="1413" y="277"/>
                </a:lnTo>
                <a:lnTo>
                  <a:pt x="1413" y="289"/>
                </a:lnTo>
                <a:lnTo>
                  <a:pt x="1413" y="300"/>
                </a:lnTo>
                <a:lnTo>
                  <a:pt x="1413" y="311"/>
                </a:lnTo>
                <a:lnTo>
                  <a:pt x="1413" y="323"/>
                </a:lnTo>
                <a:lnTo>
                  <a:pt x="1413" y="334"/>
                </a:lnTo>
                <a:lnTo>
                  <a:pt x="1413" y="345"/>
                </a:lnTo>
                <a:lnTo>
                  <a:pt x="1413" y="356"/>
                </a:lnTo>
                <a:lnTo>
                  <a:pt x="1413" y="368"/>
                </a:lnTo>
                <a:lnTo>
                  <a:pt x="1413" y="379"/>
                </a:lnTo>
                <a:lnTo>
                  <a:pt x="1413" y="390"/>
                </a:lnTo>
                <a:lnTo>
                  <a:pt x="1413" y="401"/>
                </a:lnTo>
                <a:lnTo>
                  <a:pt x="1413" y="412"/>
                </a:lnTo>
                <a:lnTo>
                  <a:pt x="1413" y="424"/>
                </a:lnTo>
                <a:lnTo>
                  <a:pt x="1413" y="434"/>
                </a:lnTo>
                <a:lnTo>
                  <a:pt x="1413" y="446"/>
                </a:lnTo>
                <a:lnTo>
                  <a:pt x="1413" y="457"/>
                </a:lnTo>
                <a:lnTo>
                  <a:pt x="1413" y="468"/>
                </a:lnTo>
                <a:lnTo>
                  <a:pt x="1413" y="479"/>
                </a:lnTo>
                <a:lnTo>
                  <a:pt x="1413" y="490"/>
                </a:lnTo>
                <a:lnTo>
                  <a:pt x="1413" y="502"/>
                </a:lnTo>
                <a:lnTo>
                  <a:pt x="1413" y="513"/>
                </a:lnTo>
                <a:lnTo>
                  <a:pt x="1413" y="524"/>
                </a:lnTo>
                <a:lnTo>
                  <a:pt x="1413" y="535"/>
                </a:lnTo>
                <a:lnTo>
                  <a:pt x="1413" y="547"/>
                </a:lnTo>
                <a:lnTo>
                  <a:pt x="1413" y="557"/>
                </a:lnTo>
                <a:lnTo>
                  <a:pt x="1413" y="569"/>
                </a:lnTo>
                <a:lnTo>
                  <a:pt x="1413" y="580"/>
                </a:lnTo>
                <a:lnTo>
                  <a:pt x="1413" y="591"/>
                </a:lnTo>
                <a:lnTo>
                  <a:pt x="1413" y="603"/>
                </a:lnTo>
                <a:lnTo>
                  <a:pt x="1413" y="613"/>
                </a:lnTo>
                <a:lnTo>
                  <a:pt x="1413" y="625"/>
                </a:lnTo>
                <a:lnTo>
                  <a:pt x="1413" y="636"/>
                </a:lnTo>
                <a:lnTo>
                  <a:pt x="1413" y="647"/>
                </a:lnTo>
                <a:lnTo>
                  <a:pt x="1413" y="658"/>
                </a:lnTo>
                <a:lnTo>
                  <a:pt x="1413" y="669"/>
                </a:lnTo>
                <a:lnTo>
                  <a:pt x="1413" y="680"/>
                </a:lnTo>
                <a:lnTo>
                  <a:pt x="1413" y="692"/>
                </a:lnTo>
                <a:lnTo>
                  <a:pt x="1413" y="703"/>
                </a:lnTo>
                <a:lnTo>
                  <a:pt x="1413" y="714"/>
                </a:lnTo>
                <a:lnTo>
                  <a:pt x="1413" y="726"/>
                </a:lnTo>
                <a:lnTo>
                  <a:pt x="1413" y="736"/>
                </a:lnTo>
                <a:lnTo>
                  <a:pt x="1413" y="748"/>
                </a:lnTo>
                <a:lnTo>
                  <a:pt x="1413" y="759"/>
                </a:lnTo>
                <a:lnTo>
                  <a:pt x="1413" y="770"/>
                </a:lnTo>
                <a:lnTo>
                  <a:pt x="1413" y="782"/>
                </a:lnTo>
                <a:lnTo>
                  <a:pt x="1393" y="782"/>
                </a:lnTo>
                <a:lnTo>
                  <a:pt x="1374" y="782"/>
                </a:lnTo>
                <a:lnTo>
                  <a:pt x="1355" y="782"/>
                </a:lnTo>
                <a:lnTo>
                  <a:pt x="1336" y="782"/>
                </a:lnTo>
                <a:lnTo>
                  <a:pt x="1318" y="782"/>
                </a:lnTo>
                <a:lnTo>
                  <a:pt x="1298" y="782"/>
                </a:lnTo>
                <a:lnTo>
                  <a:pt x="1279" y="782"/>
                </a:lnTo>
                <a:lnTo>
                  <a:pt x="1261" y="782"/>
                </a:lnTo>
                <a:lnTo>
                  <a:pt x="1241" y="782"/>
                </a:lnTo>
                <a:lnTo>
                  <a:pt x="1222" y="782"/>
                </a:lnTo>
                <a:lnTo>
                  <a:pt x="1203" y="782"/>
                </a:lnTo>
                <a:lnTo>
                  <a:pt x="1184" y="782"/>
                </a:lnTo>
                <a:lnTo>
                  <a:pt x="1165" y="782"/>
                </a:lnTo>
                <a:lnTo>
                  <a:pt x="1146" y="782"/>
                </a:lnTo>
                <a:lnTo>
                  <a:pt x="1128" y="782"/>
                </a:lnTo>
                <a:lnTo>
                  <a:pt x="1108" y="782"/>
                </a:lnTo>
                <a:lnTo>
                  <a:pt x="1089" y="782"/>
                </a:lnTo>
                <a:lnTo>
                  <a:pt x="1070" y="782"/>
                </a:lnTo>
                <a:lnTo>
                  <a:pt x="1051" y="782"/>
                </a:lnTo>
                <a:lnTo>
                  <a:pt x="1032" y="782"/>
                </a:lnTo>
                <a:lnTo>
                  <a:pt x="1014" y="782"/>
                </a:lnTo>
                <a:lnTo>
                  <a:pt x="994" y="782"/>
                </a:lnTo>
                <a:lnTo>
                  <a:pt x="975" y="782"/>
                </a:lnTo>
                <a:lnTo>
                  <a:pt x="956" y="782"/>
                </a:lnTo>
                <a:lnTo>
                  <a:pt x="937" y="782"/>
                </a:lnTo>
                <a:lnTo>
                  <a:pt x="919" y="782"/>
                </a:lnTo>
                <a:lnTo>
                  <a:pt x="899" y="782"/>
                </a:lnTo>
                <a:lnTo>
                  <a:pt x="880" y="782"/>
                </a:lnTo>
                <a:lnTo>
                  <a:pt x="861" y="782"/>
                </a:lnTo>
                <a:lnTo>
                  <a:pt x="842" y="782"/>
                </a:lnTo>
                <a:lnTo>
                  <a:pt x="824" y="782"/>
                </a:lnTo>
                <a:lnTo>
                  <a:pt x="804" y="782"/>
                </a:lnTo>
                <a:lnTo>
                  <a:pt x="785" y="782"/>
                </a:lnTo>
                <a:lnTo>
                  <a:pt x="766" y="782"/>
                </a:lnTo>
                <a:lnTo>
                  <a:pt x="747" y="782"/>
                </a:lnTo>
                <a:lnTo>
                  <a:pt x="728" y="782"/>
                </a:lnTo>
                <a:lnTo>
                  <a:pt x="710" y="782"/>
                </a:lnTo>
                <a:lnTo>
                  <a:pt x="690" y="782"/>
                </a:lnTo>
                <a:lnTo>
                  <a:pt x="671" y="782"/>
                </a:lnTo>
                <a:lnTo>
                  <a:pt x="652" y="782"/>
                </a:lnTo>
                <a:lnTo>
                  <a:pt x="633" y="782"/>
                </a:lnTo>
                <a:lnTo>
                  <a:pt x="614" y="782"/>
                </a:lnTo>
                <a:lnTo>
                  <a:pt x="595" y="782"/>
                </a:lnTo>
                <a:lnTo>
                  <a:pt x="576" y="782"/>
                </a:lnTo>
                <a:lnTo>
                  <a:pt x="557" y="782"/>
                </a:lnTo>
                <a:lnTo>
                  <a:pt x="538" y="782"/>
                </a:lnTo>
                <a:lnTo>
                  <a:pt x="519" y="782"/>
                </a:lnTo>
                <a:lnTo>
                  <a:pt x="500" y="782"/>
                </a:lnTo>
                <a:lnTo>
                  <a:pt x="481" y="782"/>
                </a:lnTo>
                <a:lnTo>
                  <a:pt x="462" y="782"/>
                </a:lnTo>
                <a:lnTo>
                  <a:pt x="443" y="782"/>
                </a:lnTo>
                <a:lnTo>
                  <a:pt x="424" y="782"/>
                </a:lnTo>
                <a:lnTo>
                  <a:pt x="405" y="782"/>
                </a:lnTo>
                <a:lnTo>
                  <a:pt x="386" y="782"/>
                </a:lnTo>
                <a:lnTo>
                  <a:pt x="367" y="782"/>
                </a:lnTo>
                <a:lnTo>
                  <a:pt x="348" y="782"/>
                </a:lnTo>
                <a:lnTo>
                  <a:pt x="329" y="782"/>
                </a:lnTo>
                <a:lnTo>
                  <a:pt x="310" y="782"/>
                </a:lnTo>
                <a:lnTo>
                  <a:pt x="291" y="782"/>
                </a:lnTo>
                <a:lnTo>
                  <a:pt x="272" y="782"/>
                </a:lnTo>
                <a:lnTo>
                  <a:pt x="253" y="782"/>
                </a:lnTo>
                <a:lnTo>
                  <a:pt x="234" y="782"/>
                </a:lnTo>
                <a:lnTo>
                  <a:pt x="215" y="782"/>
                </a:lnTo>
                <a:lnTo>
                  <a:pt x="196" y="782"/>
                </a:lnTo>
                <a:lnTo>
                  <a:pt x="196" y="781"/>
                </a:lnTo>
                <a:lnTo>
                  <a:pt x="196" y="781"/>
                </a:lnTo>
              </a:path>
            </a:pathLst>
          </a:custGeom>
          <a:blipFill dpi="0" rotWithShape="0">
            <a:blip r:embed="rId3" cstate="print"/>
            <a:srcRect/>
            <a:tile tx="0" ty="0" sx="100000" sy="100000" flip="none" algn="tl"/>
          </a:blip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2" name="Freeform 834"/>
          <p:cNvSpPr>
            <a:spLocks/>
          </p:cNvSpPr>
          <p:nvPr/>
        </p:nvSpPr>
        <p:spPr bwMode="auto">
          <a:xfrm>
            <a:off x="4568825" y="3890963"/>
            <a:ext cx="98425" cy="139700"/>
          </a:xfrm>
          <a:custGeom>
            <a:avLst/>
            <a:gdLst/>
            <a:ahLst/>
            <a:cxnLst>
              <a:cxn ang="0">
                <a:pos x="65" y="0"/>
              </a:cxn>
              <a:cxn ang="0">
                <a:pos x="0" y="0"/>
              </a:cxn>
              <a:cxn ang="0">
                <a:pos x="0" y="1"/>
              </a:cxn>
              <a:cxn ang="0">
                <a:pos x="0" y="2"/>
              </a:cxn>
              <a:cxn ang="0">
                <a:pos x="0" y="3"/>
              </a:cxn>
              <a:cxn ang="0">
                <a:pos x="0" y="9"/>
              </a:cxn>
              <a:cxn ang="0">
                <a:pos x="0" y="15"/>
              </a:cxn>
              <a:cxn ang="0">
                <a:pos x="1" y="20"/>
              </a:cxn>
              <a:cxn ang="0">
                <a:pos x="2" y="25"/>
              </a:cxn>
              <a:cxn ang="0">
                <a:pos x="4" y="30"/>
              </a:cxn>
              <a:cxn ang="0">
                <a:pos x="6" y="36"/>
              </a:cxn>
              <a:cxn ang="0">
                <a:pos x="8" y="41"/>
              </a:cxn>
              <a:cxn ang="0">
                <a:pos x="11" y="45"/>
              </a:cxn>
              <a:cxn ang="0">
                <a:pos x="13" y="50"/>
              </a:cxn>
              <a:cxn ang="0">
                <a:pos x="17" y="55"/>
              </a:cxn>
              <a:cxn ang="0">
                <a:pos x="20" y="59"/>
              </a:cxn>
              <a:cxn ang="0">
                <a:pos x="24" y="63"/>
              </a:cxn>
              <a:cxn ang="0">
                <a:pos x="27" y="67"/>
              </a:cxn>
              <a:cxn ang="0">
                <a:pos x="32" y="70"/>
              </a:cxn>
              <a:cxn ang="0">
                <a:pos x="36" y="74"/>
              </a:cxn>
              <a:cxn ang="0">
                <a:pos x="40" y="77"/>
              </a:cxn>
              <a:cxn ang="0">
                <a:pos x="42" y="78"/>
              </a:cxn>
              <a:cxn ang="0">
                <a:pos x="43" y="78"/>
              </a:cxn>
              <a:cxn ang="0">
                <a:pos x="45" y="79"/>
              </a:cxn>
              <a:cxn ang="0">
                <a:pos x="47" y="80"/>
              </a:cxn>
              <a:cxn ang="0">
                <a:pos x="50" y="82"/>
              </a:cxn>
              <a:cxn ang="0">
                <a:pos x="52" y="84"/>
              </a:cxn>
              <a:cxn ang="0">
                <a:pos x="55" y="85"/>
              </a:cxn>
              <a:cxn ang="0">
                <a:pos x="57" y="87"/>
              </a:cxn>
              <a:cxn ang="0">
                <a:pos x="60" y="88"/>
              </a:cxn>
              <a:cxn ang="0">
                <a:pos x="62" y="90"/>
              </a:cxn>
              <a:cxn ang="0">
                <a:pos x="65" y="92"/>
              </a:cxn>
              <a:cxn ang="0">
                <a:pos x="65" y="0"/>
              </a:cxn>
            </a:cxnLst>
            <a:rect l="0" t="0" r="r" b="b"/>
            <a:pathLst>
              <a:path w="66" h="93">
                <a:moveTo>
                  <a:pt x="65" y="0"/>
                </a:moveTo>
                <a:lnTo>
                  <a:pt x="0" y="0"/>
                </a:lnTo>
                <a:lnTo>
                  <a:pt x="0" y="1"/>
                </a:lnTo>
                <a:lnTo>
                  <a:pt x="0" y="2"/>
                </a:lnTo>
                <a:lnTo>
                  <a:pt x="0" y="3"/>
                </a:lnTo>
                <a:lnTo>
                  <a:pt x="0" y="9"/>
                </a:lnTo>
                <a:lnTo>
                  <a:pt x="0" y="15"/>
                </a:lnTo>
                <a:lnTo>
                  <a:pt x="1" y="20"/>
                </a:lnTo>
                <a:lnTo>
                  <a:pt x="2" y="25"/>
                </a:lnTo>
                <a:lnTo>
                  <a:pt x="4" y="30"/>
                </a:lnTo>
                <a:lnTo>
                  <a:pt x="6" y="36"/>
                </a:lnTo>
                <a:lnTo>
                  <a:pt x="8" y="41"/>
                </a:lnTo>
                <a:lnTo>
                  <a:pt x="11" y="45"/>
                </a:lnTo>
                <a:lnTo>
                  <a:pt x="13" y="50"/>
                </a:lnTo>
                <a:lnTo>
                  <a:pt x="17" y="55"/>
                </a:lnTo>
                <a:lnTo>
                  <a:pt x="20" y="59"/>
                </a:lnTo>
                <a:lnTo>
                  <a:pt x="24" y="63"/>
                </a:lnTo>
                <a:lnTo>
                  <a:pt x="27" y="67"/>
                </a:lnTo>
                <a:lnTo>
                  <a:pt x="32" y="70"/>
                </a:lnTo>
                <a:lnTo>
                  <a:pt x="36" y="74"/>
                </a:lnTo>
                <a:lnTo>
                  <a:pt x="40" y="77"/>
                </a:lnTo>
                <a:lnTo>
                  <a:pt x="42" y="78"/>
                </a:lnTo>
                <a:lnTo>
                  <a:pt x="43" y="78"/>
                </a:lnTo>
                <a:lnTo>
                  <a:pt x="45" y="79"/>
                </a:lnTo>
                <a:lnTo>
                  <a:pt x="47" y="80"/>
                </a:lnTo>
                <a:lnTo>
                  <a:pt x="50" y="82"/>
                </a:lnTo>
                <a:lnTo>
                  <a:pt x="52" y="84"/>
                </a:lnTo>
                <a:lnTo>
                  <a:pt x="55" y="85"/>
                </a:lnTo>
                <a:lnTo>
                  <a:pt x="57" y="87"/>
                </a:lnTo>
                <a:lnTo>
                  <a:pt x="60" y="88"/>
                </a:lnTo>
                <a:lnTo>
                  <a:pt x="62" y="90"/>
                </a:lnTo>
                <a:lnTo>
                  <a:pt x="65" y="92"/>
                </a:lnTo>
                <a:lnTo>
                  <a:pt x="65"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3" name="Freeform 835"/>
          <p:cNvSpPr>
            <a:spLocks/>
          </p:cNvSpPr>
          <p:nvPr/>
        </p:nvSpPr>
        <p:spPr bwMode="auto">
          <a:xfrm>
            <a:off x="4614863" y="3890963"/>
            <a:ext cx="104775" cy="168275"/>
          </a:xfrm>
          <a:custGeom>
            <a:avLst/>
            <a:gdLst/>
            <a:ahLst/>
            <a:cxnLst>
              <a:cxn ang="0">
                <a:pos x="0" y="0"/>
              </a:cxn>
              <a:cxn ang="0">
                <a:pos x="69" y="0"/>
              </a:cxn>
              <a:cxn ang="0">
                <a:pos x="69" y="112"/>
              </a:cxn>
              <a:cxn ang="0">
                <a:pos x="61" y="108"/>
              </a:cxn>
              <a:cxn ang="0">
                <a:pos x="54" y="104"/>
              </a:cxn>
              <a:cxn ang="0">
                <a:pos x="47" y="100"/>
              </a:cxn>
              <a:cxn ang="0">
                <a:pos x="40" y="96"/>
              </a:cxn>
              <a:cxn ang="0">
                <a:pos x="34" y="92"/>
              </a:cxn>
              <a:cxn ang="0">
                <a:pos x="27" y="87"/>
              </a:cxn>
              <a:cxn ang="0">
                <a:pos x="21" y="83"/>
              </a:cxn>
              <a:cxn ang="0">
                <a:pos x="14" y="79"/>
              </a:cxn>
              <a:cxn ang="0">
                <a:pos x="13" y="79"/>
              </a:cxn>
              <a:cxn ang="0">
                <a:pos x="12" y="79"/>
              </a:cxn>
              <a:cxn ang="0">
                <a:pos x="11" y="78"/>
              </a:cxn>
              <a:cxn ang="0">
                <a:pos x="10" y="77"/>
              </a:cxn>
              <a:cxn ang="0">
                <a:pos x="7" y="75"/>
              </a:cxn>
              <a:cxn ang="0">
                <a:pos x="5" y="73"/>
              </a:cxn>
              <a:cxn ang="0">
                <a:pos x="2" y="71"/>
              </a:cxn>
              <a:cxn ang="0">
                <a:pos x="0" y="69"/>
              </a:cxn>
              <a:cxn ang="0">
                <a:pos x="0" y="0"/>
              </a:cxn>
            </a:cxnLst>
            <a:rect l="0" t="0" r="r" b="b"/>
            <a:pathLst>
              <a:path w="70" h="113">
                <a:moveTo>
                  <a:pt x="0" y="0"/>
                </a:moveTo>
                <a:lnTo>
                  <a:pt x="69" y="0"/>
                </a:lnTo>
                <a:lnTo>
                  <a:pt x="69" y="112"/>
                </a:lnTo>
                <a:lnTo>
                  <a:pt x="61" y="108"/>
                </a:lnTo>
                <a:lnTo>
                  <a:pt x="54" y="104"/>
                </a:lnTo>
                <a:lnTo>
                  <a:pt x="47" y="100"/>
                </a:lnTo>
                <a:lnTo>
                  <a:pt x="40" y="96"/>
                </a:lnTo>
                <a:lnTo>
                  <a:pt x="34" y="92"/>
                </a:lnTo>
                <a:lnTo>
                  <a:pt x="27" y="87"/>
                </a:lnTo>
                <a:lnTo>
                  <a:pt x="21" y="83"/>
                </a:lnTo>
                <a:lnTo>
                  <a:pt x="14" y="79"/>
                </a:lnTo>
                <a:lnTo>
                  <a:pt x="13" y="79"/>
                </a:lnTo>
                <a:lnTo>
                  <a:pt x="12" y="79"/>
                </a:lnTo>
                <a:lnTo>
                  <a:pt x="11" y="78"/>
                </a:lnTo>
                <a:lnTo>
                  <a:pt x="10" y="77"/>
                </a:lnTo>
                <a:lnTo>
                  <a:pt x="7" y="75"/>
                </a:lnTo>
                <a:lnTo>
                  <a:pt x="5" y="73"/>
                </a:lnTo>
                <a:lnTo>
                  <a:pt x="2" y="71"/>
                </a:lnTo>
                <a:lnTo>
                  <a:pt x="0" y="69"/>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4" name="Freeform 836"/>
          <p:cNvSpPr>
            <a:spLocks/>
          </p:cNvSpPr>
          <p:nvPr/>
        </p:nvSpPr>
        <p:spPr bwMode="auto">
          <a:xfrm>
            <a:off x="4718050" y="3890963"/>
            <a:ext cx="104775" cy="215900"/>
          </a:xfrm>
          <a:custGeom>
            <a:avLst/>
            <a:gdLst/>
            <a:ahLst/>
            <a:cxnLst>
              <a:cxn ang="0">
                <a:pos x="0" y="0"/>
              </a:cxn>
              <a:cxn ang="0">
                <a:pos x="69" y="0"/>
              </a:cxn>
              <a:cxn ang="0">
                <a:pos x="69" y="143"/>
              </a:cxn>
              <a:cxn ang="0">
                <a:pos x="64" y="141"/>
              </a:cxn>
              <a:cxn ang="0">
                <a:pos x="59" y="139"/>
              </a:cxn>
              <a:cxn ang="0">
                <a:pos x="55" y="137"/>
              </a:cxn>
              <a:cxn ang="0">
                <a:pos x="50" y="135"/>
              </a:cxn>
              <a:cxn ang="0">
                <a:pos x="46" y="133"/>
              </a:cxn>
              <a:cxn ang="0">
                <a:pos x="42" y="131"/>
              </a:cxn>
              <a:cxn ang="0">
                <a:pos x="37" y="129"/>
              </a:cxn>
              <a:cxn ang="0">
                <a:pos x="33" y="127"/>
              </a:cxn>
              <a:cxn ang="0">
                <a:pos x="28" y="126"/>
              </a:cxn>
              <a:cxn ang="0">
                <a:pos x="24" y="124"/>
              </a:cxn>
              <a:cxn ang="0">
                <a:pos x="20" y="121"/>
              </a:cxn>
              <a:cxn ang="0">
                <a:pos x="16" y="119"/>
              </a:cxn>
              <a:cxn ang="0">
                <a:pos x="11" y="117"/>
              </a:cxn>
              <a:cxn ang="0">
                <a:pos x="7" y="114"/>
              </a:cxn>
              <a:cxn ang="0">
                <a:pos x="4" y="113"/>
              </a:cxn>
              <a:cxn ang="0">
                <a:pos x="0" y="111"/>
              </a:cxn>
              <a:cxn ang="0">
                <a:pos x="0" y="0"/>
              </a:cxn>
            </a:cxnLst>
            <a:rect l="0" t="0" r="r" b="b"/>
            <a:pathLst>
              <a:path w="70" h="144">
                <a:moveTo>
                  <a:pt x="0" y="0"/>
                </a:moveTo>
                <a:lnTo>
                  <a:pt x="69" y="0"/>
                </a:lnTo>
                <a:lnTo>
                  <a:pt x="69" y="143"/>
                </a:lnTo>
                <a:lnTo>
                  <a:pt x="64" y="141"/>
                </a:lnTo>
                <a:lnTo>
                  <a:pt x="59" y="139"/>
                </a:lnTo>
                <a:lnTo>
                  <a:pt x="55" y="137"/>
                </a:lnTo>
                <a:lnTo>
                  <a:pt x="50" y="135"/>
                </a:lnTo>
                <a:lnTo>
                  <a:pt x="46" y="133"/>
                </a:lnTo>
                <a:lnTo>
                  <a:pt x="42" y="131"/>
                </a:lnTo>
                <a:lnTo>
                  <a:pt x="37" y="129"/>
                </a:lnTo>
                <a:lnTo>
                  <a:pt x="33" y="127"/>
                </a:lnTo>
                <a:lnTo>
                  <a:pt x="28" y="126"/>
                </a:lnTo>
                <a:lnTo>
                  <a:pt x="24" y="124"/>
                </a:lnTo>
                <a:lnTo>
                  <a:pt x="20" y="121"/>
                </a:lnTo>
                <a:lnTo>
                  <a:pt x="16" y="119"/>
                </a:lnTo>
                <a:lnTo>
                  <a:pt x="11" y="117"/>
                </a:lnTo>
                <a:lnTo>
                  <a:pt x="7" y="114"/>
                </a:lnTo>
                <a:lnTo>
                  <a:pt x="4" y="113"/>
                </a:lnTo>
                <a:lnTo>
                  <a:pt x="0" y="111"/>
                </a:lnTo>
                <a:lnTo>
                  <a:pt x="0" y="0"/>
                </a:lnTo>
              </a:path>
            </a:pathLst>
          </a:custGeom>
          <a:solidFill>
            <a:srgbClr val="FF1C1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5" name="Freeform 837"/>
          <p:cNvSpPr>
            <a:spLocks/>
          </p:cNvSpPr>
          <p:nvPr/>
        </p:nvSpPr>
        <p:spPr bwMode="auto">
          <a:xfrm>
            <a:off x="4768850" y="3887788"/>
            <a:ext cx="107950" cy="241300"/>
          </a:xfrm>
          <a:custGeom>
            <a:avLst/>
            <a:gdLst/>
            <a:ahLst/>
            <a:cxnLst>
              <a:cxn ang="0">
                <a:pos x="71" y="0"/>
              </a:cxn>
              <a:cxn ang="0">
                <a:pos x="35" y="0"/>
              </a:cxn>
              <a:cxn ang="0">
                <a:pos x="35" y="1"/>
              </a:cxn>
              <a:cxn ang="0">
                <a:pos x="0" y="1"/>
              </a:cxn>
              <a:cxn ang="0">
                <a:pos x="0" y="131"/>
              </a:cxn>
              <a:cxn ang="0">
                <a:pos x="4" y="132"/>
              </a:cxn>
              <a:cxn ang="0">
                <a:pos x="7" y="134"/>
              </a:cxn>
              <a:cxn ang="0">
                <a:pos x="12" y="136"/>
              </a:cxn>
              <a:cxn ang="0">
                <a:pos x="16" y="138"/>
              </a:cxn>
              <a:cxn ang="0">
                <a:pos x="21" y="140"/>
              </a:cxn>
              <a:cxn ang="0">
                <a:pos x="25" y="142"/>
              </a:cxn>
              <a:cxn ang="0">
                <a:pos x="29" y="144"/>
              </a:cxn>
              <a:cxn ang="0">
                <a:pos x="34" y="146"/>
              </a:cxn>
              <a:cxn ang="0">
                <a:pos x="38" y="148"/>
              </a:cxn>
              <a:cxn ang="0">
                <a:pos x="43" y="149"/>
              </a:cxn>
              <a:cxn ang="0">
                <a:pos x="47" y="151"/>
              </a:cxn>
              <a:cxn ang="0">
                <a:pos x="52" y="152"/>
              </a:cxn>
              <a:cxn ang="0">
                <a:pos x="57" y="154"/>
              </a:cxn>
              <a:cxn ang="0">
                <a:pos x="61" y="156"/>
              </a:cxn>
              <a:cxn ang="0">
                <a:pos x="65" y="158"/>
              </a:cxn>
              <a:cxn ang="0">
                <a:pos x="71" y="160"/>
              </a:cxn>
              <a:cxn ang="0">
                <a:pos x="71" y="0"/>
              </a:cxn>
            </a:cxnLst>
            <a:rect l="0" t="0" r="r" b="b"/>
            <a:pathLst>
              <a:path w="72" h="161">
                <a:moveTo>
                  <a:pt x="71" y="0"/>
                </a:moveTo>
                <a:lnTo>
                  <a:pt x="35" y="0"/>
                </a:lnTo>
                <a:lnTo>
                  <a:pt x="35" y="1"/>
                </a:lnTo>
                <a:lnTo>
                  <a:pt x="0" y="1"/>
                </a:lnTo>
                <a:lnTo>
                  <a:pt x="0" y="131"/>
                </a:lnTo>
                <a:lnTo>
                  <a:pt x="4" y="132"/>
                </a:lnTo>
                <a:lnTo>
                  <a:pt x="7" y="134"/>
                </a:lnTo>
                <a:lnTo>
                  <a:pt x="12" y="136"/>
                </a:lnTo>
                <a:lnTo>
                  <a:pt x="16" y="138"/>
                </a:lnTo>
                <a:lnTo>
                  <a:pt x="21" y="140"/>
                </a:lnTo>
                <a:lnTo>
                  <a:pt x="25" y="142"/>
                </a:lnTo>
                <a:lnTo>
                  <a:pt x="29" y="144"/>
                </a:lnTo>
                <a:lnTo>
                  <a:pt x="34" y="146"/>
                </a:lnTo>
                <a:lnTo>
                  <a:pt x="38" y="148"/>
                </a:lnTo>
                <a:lnTo>
                  <a:pt x="43" y="149"/>
                </a:lnTo>
                <a:lnTo>
                  <a:pt x="47" y="151"/>
                </a:lnTo>
                <a:lnTo>
                  <a:pt x="52" y="152"/>
                </a:lnTo>
                <a:lnTo>
                  <a:pt x="57" y="154"/>
                </a:lnTo>
                <a:lnTo>
                  <a:pt x="61" y="156"/>
                </a:lnTo>
                <a:lnTo>
                  <a:pt x="65" y="158"/>
                </a:lnTo>
                <a:lnTo>
                  <a:pt x="71" y="160"/>
                </a:lnTo>
                <a:lnTo>
                  <a:pt x="71" y="0"/>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6" name="Freeform 838"/>
          <p:cNvSpPr>
            <a:spLocks/>
          </p:cNvSpPr>
          <p:nvPr/>
        </p:nvSpPr>
        <p:spPr bwMode="auto">
          <a:xfrm>
            <a:off x="4875213" y="3887788"/>
            <a:ext cx="101600" cy="276225"/>
          </a:xfrm>
          <a:custGeom>
            <a:avLst/>
            <a:gdLst/>
            <a:ahLst/>
            <a:cxnLst>
              <a:cxn ang="0">
                <a:pos x="0" y="0"/>
              </a:cxn>
              <a:cxn ang="0">
                <a:pos x="67" y="0"/>
              </a:cxn>
              <a:cxn ang="0">
                <a:pos x="67" y="184"/>
              </a:cxn>
              <a:cxn ang="0">
                <a:pos x="62" y="182"/>
              </a:cxn>
              <a:cxn ang="0">
                <a:pos x="58" y="181"/>
              </a:cxn>
              <a:cxn ang="0">
                <a:pos x="53" y="180"/>
              </a:cxn>
              <a:cxn ang="0">
                <a:pos x="49" y="178"/>
              </a:cxn>
              <a:cxn ang="0">
                <a:pos x="45" y="177"/>
              </a:cxn>
              <a:cxn ang="0">
                <a:pos x="41" y="176"/>
              </a:cxn>
              <a:cxn ang="0">
                <a:pos x="37" y="174"/>
              </a:cxn>
              <a:cxn ang="0">
                <a:pos x="32" y="173"/>
              </a:cxn>
              <a:cxn ang="0">
                <a:pos x="29" y="171"/>
              </a:cxn>
              <a:cxn ang="0">
                <a:pos x="24" y="170"/>
              </a:cxn>
              <a:cxn ang="0">
                <a:pos x="20" y="168"/>
              </a:cxn>
              <a:cxn ang="0">
                <a:pos x="15" y="167"/>
              </a:cxn>
              <a:cxn ang="0">
                <a:pos x="11" y="166"/>
              </a:cxn>
              <a:cxn ang="0">
                <a:pos x="7" y="164"/>
              </a:cxn>
              <a:cxn ang="0">
                <a:pos x="3" y="162"/>
              </a:cxn>
              <a:cxn ang="0">
                <a:pos x="0" y="161"/>
              </a:cxn>
              <a:cxn ang="0">
                <a:pos x="0" y="0"/>
              </a:cxn>
            </a:cxnLst>
            <a:rect l="0" t="0" r="r" b="b"/>
            <a:pathLst>
              <a:path w="68" h="185">
                <a:moveTo>
                  <a:pt x="0" y="0"/>
                </a:moveTo>
                <a:lnTo>
                  <a:pt x="67" y="0"/>
                </a:lnTo>
                <a:lnTo>
                  <a:pt x="67" y="184"/>
                </a:lnTo>
                <a:lnTo>
                  <a:pt x="62" y="182"/>
                </a:lnTo>
                <a:lnTo>
                  <a:pt x="58" y="181"/>
                </a:lnTo>
                <a:lnTo>
                  <a:pt x="53" y="180"/>
                </a:lnTo>
                <a:lnTo>
                  <a:pt x="49" y="178"/>
                </a:lnTo>
                <a:lnTo>
                  <a:pt x="45" y="177"/>
                </a:lnTo>
                <a:lnTo>
                  <a:pt x="41" y="176"/>
                </a:lnTo>
                <a:lnTo>
                  <a:pt x="37" y="174"/>
                </a:lnTo>
                <a:lnTo>
                  <a:pt x="32" y="173"/>
                </a:lnTo>
                <a:lnTo>
                  <a:pt x="29" y="171"/>
                </a:lnTo>
                <a:lnTo>
                  <a:pt x="24" y="170"/>
                </a:lnTo>
                <a:lnTo>
                  <a:pt x="20" y="168"/>
                </a:lnTo>
                <a:lnTo>
                  <a:pt x="15" y="167"/>
                </a:lnTo>
                <a:lnTo>
                  <a:pt x="11" y="166"/>
                </a:lnTo>
                <a:lnTo>
                  <a:pt x="7" y="164"/>
                </a:lnTo>
                <a:lnTo>
                  <a:pt x="3" y="162"/>
                </a:lnTo>
                <a:lnTo>
                  <a:pt x="0" y="161"/>
                </a:lnTo>
                <a:lnTo>
                  <a:pt x="0" y="0"/>
                </a:lnTo>
              </a:path>
            </a:pathLst>
          </a:custGeom>
          <a:solidFill>
            <a:srgbClr val="FF4D4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7" name="Freeform 839"/>
          <p:cNvSpPr>
            <a:spLocks/>
          </p:cNvSpPr>
          <p:nvPr/>
        </p:nvSpPr>
        <p:spPr bwMode="auto">
          <a:xfrm>
            <a:off x="4926013" y="3887788"/>
            <a:ext cx="103187" cy="288925"/>
          </a:xfrm>
          <a:custGeom>
            <a:avLst/>
            <a:gdLst/>
            <a:ahLst/>
            <a:cxnLst>
              <a:cxn ang="0">
                <a:pos x="0" y="0"/>
              </a:cxn>
              <a:cxn ang="0">
                <a:pos x="68" y="0"/>
              </a:cxn>
              <a:cxn ang="0">
                <a:pos x="68" y="192"/>
              </a:cxn>
              <a:cxn ang="0">
                <a:pos x="63" y="191"/>
              </a:cxn>
              <a:cxn ang="0">
                <a:pos x="59" y="190"/>
              </a:cxn>
              <a:cxn ang="0">
                <a:pos x="54" y="188"/>
              </a:cxn>
              <a:cxn ang="0">
                <a:pos x="50" y="188"/>
              </a:cxn>
              <a:cxn ang="0">
                <a:pos x="46" y="186"/>
              </a:cxn>
              <a:cxn ang="0">
                <a:pos x="42" y="185"/>
              </a:cxn>
              <a:cxn ang="0">
                <a:pos x="37" y="184"/>
              </a:cxn>
              <a:cxn ang="0">
                <a:pos x="33" y="182"/>
              </a:cxn>
              <a:cxn ang="0">
                <a:pos x="29" y="181"/>
              </a:cxn>
              <a:cxn ang="0">
                <a:pos x="24" y="180"/>
              </a:cxn>
              <a:cxn ang="0">
                <a:pos x="20" y="178"/>
              </a:cxn>
              <a:cxn ang="0">
                <a:pos x="16" y="178"/>
              </a:cxn>
              <a:cxn ang="0">
                <a:pos x="12" y="176"/>
              </a:cxn>
              <a:cxn ang="0">
                <a:pos x="8" y="175"/>
              </a:cxn>
              <a:cxn ang="0">
                <a:pos x="4" y="174"/>
              </a:cxn>
              <a:cxn ang="0">
                <a:pos x="0" y="172"/>
              </a:cxn>
              <a:cxn ang="0">
                <a:pos x="0" y="0"/>
              </a:cxn>
            </a:cxnLst>
            <a:rect l="0" t="0" r="r" b="b"/>
            <a:pathLst>
              <a:path w="69" h="193">
                <a:moveTo>
                  <a:pt x="0" y="0"/>
                </a:moveTo>
                <a:lnTo>
                  <a:pt x="68" y="0"/>
                </a:lnTo>
                <a:lnTo>
                  <a:pt x="68" y="192"/>
                </a:lnTo>
                <a:lnTo>
                  <a:pt x="63" y="191"/>
                </a:lnTo>
                <a:lnTo>
                  <a:pt x="59" y="190"/>
                </a:lnTo>
                <a:lnTo>
                  <a:pt x="54" y="188"/>
                </a:lnTo>
                <a:lnTo>
                  <a:pt x="50" y="188"/>
                </a:lnTo>
                <a:lnTo>
                  <a:pt x="46" y="186"/>
                </a:lnTo>
                <a:lnTo>
                  <a:pt x="42" y="185"/>
                </a:lnTo>
                <a:lnTo>
                  <a:pt x="37" y="184"/>
                </a:lnTo>
                <a:lnTo>
                  <a:pt x="33" y="182"/>
                </a:lnTo>
                <a:lnTo>
                  <a:pt x="29" y="181"/>
                </a:lnTo>
                <a:lnTo>
                  <a:pt x="24" y="180"/>
                </a:lnTo>
                <a:lnTo>
                  <a:pt x="20" y="178"/>
                </a:lnTo>
                <a:lnTo>
                  <a:pt x="16" y="178"/>
                </a:lnTo>
                <a:lnTo>
                  <a:pt x="12" y="176"/>
                </a:lnTo>
                <a:lnTo>
                  <a:pt x="8" y="175"/>
                </a:lnTo>
                <a:lnTo>
                  <a:pt x="4" y="174"/>
                </a:lnTo>
                <a:lnTo>
                  <a:pt x="0" y="172"/>
                </a:lnTo>
                <a:lnTo>
                  <a:pt x="0" y="0"/>
                </a:lnTo>
              </a:path>
            </a:pathLst>
          </a:custGeom>
          <a:solidFill>
            <a:srgbClr val="FF636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8" name="Freeform 840"/>
          <p:cNvSpPr>
            <a:spLocks/>
          </p:cNvSpPr>
          <p:nvPr/>
        </p:nvSpPr>
        <p:spPr bwMode="auto">
          <a:xfrm>
            <a:off x="4975225" y="3887788"/>
            <a:ext cx="106363" cy="300037"/>
          </a:xfrm>
          <a:custGeom>
            <a:avLst/>
            <a:gdLst/>
            <a:ahLst/>
            <a:cxnLst>
              <a:cxn ang="0">
                <a:pos x="0" y="0"/>
              </a:cxn>
              <a:cxn ang="0">
                <a:pos x="70" y="0"/>
              </a:cxn>
              <a:cxn ang="0">
                <a:pos x="70" y="200"/>
              </a:cxn>
              <a:cxn ang="0">
                <a:pos x="65" y="198"/>
              </a:cxn>
              <a:cxn ang="0">
                <a:pos x="60" y="198"/>
              </a:cxn>
              <a:cxn ang="0">
                <a:pos x="56" y="196"/>
              </a:cxn>
              <a:cxn ang="0">
                <a:pos x="52" y="196"/>
              </a:cxn>
              <a:cxn ang="0">
                <a:pos x="47" y="195"/>
              </a:cxn>
              <a:cxn ang="0">
                <a:pos x="43" y="194"/>
              </a:cxn>
              <a:cxn ang="0">
                <a:pos x="38" y="192"/>
              </a:cxn>
              <a:cxn ang="0">
                <a:pos x="35" y="191"/>
              </a:cxn>
              <a:cxn ang="0">
                <a:pos x="30" y="190"/>
              </a:cxn>
              <a:cxn ang="0">
                <a:pos x="25" y="189"/>
              </a:cxn>
              <a:cxn ang="0">
                <a:pos x="21" y="188"/>
              </a:cxn>
              <a:cxn ang="0">
                <a:pos x="17" y="187"/>
              </a:cxn>
              <a:cxn ang="0">
                <a:pos x="12" y="186"/>
              </a:cxn>
              <a:cxn ang="0">
                <a:pos x="8" y="184"/>
              </a:cxn>
              <a:cxn ang="0">
                <a:pos x="4" y="183"/>
              </a:cxn>
              <a:cxn ang="0">
                <a:pos x="0" y="182"/>
              </a:cxn>
              <a:cxn ang="0">
                <a:pos x="0" y="0"/>
              </a:cxn>
            </a:cxnLst>
            <a:rect l="0" t="0" r="r" b="b"/>
            <a:pathLst>
              <a:path w="71" h="201">
                <a:moveTo>
                  <a:pt x="0" y="0"/>
                </a:moveTo>
                <a:lnTo>
                  <a:pt x="70" y="0"/>
                </a:lnTo>
                <a:lnTo>
                  <a:pt x="70" y="200"/>
                </a:lnTo>
                <a:lnTo>
                  <a:pt x="65" y="198"/>
                </a:lnTo>
                <a:lnTo>
                  <a:pt x="60" y="198"/>
                </a:lnTo>
                <a:lnTo>
                  <a:pt x="56" y="196"/>
                </a:lnTo>
                <a:lnTo>
                  <a:pt x="52" y="196"/>
                </a:lnTo>
                <a:lnTo>
                  <a:pt x="47" y="195"/>
                </a:lnTo>
                <a:lnTo>
                  <a:pt x="43" y="194"/>
                </a:lnTo>
                <a:lnTo>
                  <a:pt x="38" y="192"/>
                </a:lnTo>
                <a:lnTo>
                  <a:pt x="35" y="191"/>
                </a:lnTo>
                <a:lnTo>
                  <a:pt x="30" y="190"/>
                </a:lnTo>
                <a:lnTo>
                  <a:pt x="25" y="189"/>
                </a:lnTo>
                <a:lnTo>
                  <a:pt x="21" y="188"/>
                </a:lnTo>
                <a:lnTo>
                  <a:pt x="17" y="187"/>
                </a:lnTo>
                <a:lnTo>
                  <a:pt x="12" y="186"/>
                </a:lnTo>
                <a:lnTo>
                  <a:pt x="8" y="184"/>
                </a:lnTo>
                <a:lnTo>
                  <a:pt x="4" y="183"/>
                </a:lnTo>
                <a:lnTo>
                  <a:pt x="0" y="182"/>
                </a:lnTo>
                <a:lnTo>
                  <a:pt x="0" y="0"/>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29" name="Freeform 841"/>
          <p:cNvSpPr>
            <a:spLocks/>
          </p:cNvSpPr>
          <p:nvPr/>
        </p:nvSpPr>
        <p:spPr bwMode="auto">
          <a:xfrm>
            <a:off x="5027613" y="3887788"/>
            <a:ext cx="106362" cy="312737"/>
          </a:xfrm>
          <a:custGeom>
            <a:avLst/>
            <a:gdLst/>
            <a:ahLst/>
            <a:cxnLst>
              <a:cxn ang="0">
                <a:pos x="0" y="0"/>
              </a:cxn>
              <a:cxn ang="0">
                <a:pos x="70" y="0"/>
              </a:cxn>
              <a:cxn ang="0">
                <a:pos x="70" y="208"/>
              </a:cxn>
              <a:cxn ang="0">
                <a:pos x="65" y="206"/>
              </a:cxn>
              <a:cxn ang="0">
                <a:pos x="60" y="206"/>
              </a:cxn>
              <a:cxn ang="0">
                <a:pos x="56" y="205"/>
              </a:cxn>
              <a:cxn ang="0">
                <a:pos x="52" y="204"/>
              </a:cxn>
              <a:cxn ang="0">
                <a:pos x="47" y="203"/>
              </a:cxn>
              <a:cxn ang="0">
                <a:pos x="43" y="202"/>
              </a:cxn>
              <a:cxn ang="0">
                <a:pos x="39" y="201"/>
              </a:cxn>
              <a:cxn ang="0">
                <a:pos x="34" y="200"/>
              </a:cxn>
              <a:cxn ang="0">
                <a:pos x="30" y="199"/>
              </a:cxn>
              <a:cxn ang="0">
                <a:pos x="25" y="198"/>
              </a:cxn>
              <a:cxn ang="0">
                <a:pos x="21" y="196"/>
              </a:cxn>
              <a:cxn ang="0">
                <a:pos x="17" y="196"/>
              </a:cxn>
              <a:cxn ang="0">
                <a:pos x="12" y="195"/>
              </a:cxn>
              <a:cxn ang="0">
                <a:pos x="8" y="194"/>
              </a:cxn>
              <a:cxn ang="0">
                <a:pos x="4" y="192"/>
              </a:cxn>
              <a:cxn ang="0">
                <a:pos x="0" y="191"/>
              </a:cxn>
              <a:cxn ang="0">
                <a:pos x="0" y="0"/>
              </a:cxn>
            </a:cxnLst>
            <a:rect l="0" t="0" r="r" b="b"/>
            <a:pathLst>
              <a:path w="71" h="209">
                <a:moveTo>
                  <a:pt x="0" y="0"/>
                </a:moveTo>
                <a:lnTo>
                  <a:pt x="70" y="0"/>
                </a:lnTo>
                <a:lnTo>
                  <a:pt x="70" y="208"/>
                </a:lnTo>
                <a:lnTo>
                  <a:pt x="65" y="206"/>
                </a:lnTo>
                <a:lnTo>
                  <a:pt x="60" y="206"/>
                </a:lnTo>
                <a:lnTo>
                  <a:pt x="56" y="205"/>
                </a:lnTo>
                <a:lnTo>
                  <a:pt x="52" y="204"/>
                </a:lnTo>
                <a:lnTo>
                  <a:pt x="47" y="203"/>
                </a:lnTo>
                <a:lnTo>
                  <a:pt x="43" y="202"/>
                </a:lnTo>
                <a:lnTo>
                  <a:pt x="39" y="201"/>
                </a:lnTo>
                <a:lnTo>
                  <a:pt x="34" y="200"/>
                </a:lnTo>
                <a:lnTo>
                  <a:pt x="30" y="199"/>
                </a:lnTo>
                <a:lnTo>
                  <a:pt x="25" y="198"/>
                </a:lnTo>
                <a:lnTo>
                  <a:pt x="21" y="196"/>
                </a:lnTo>
                <a:lnTo>
                  <a:pt x="17" y="196"/>
                </a:lnTo>
                <a:lnTo>
                  <a:pt x="12" y="195"/>
                </a:lnTo>
                <a:lnTo>
                  <a:pt x="8" y="194"/>
                </a:lnTo>
                <a:lnTo>
                  <a:pt x="4" y="192"/>
                </a:lnTo>
                <a:lnTo>
                  <a:pt x="0" y="191"/>
                </a:lnTo>
                <a:lnTo>
                  <a:pt x="0" y="0"/>
                </a:lnTo>
              </a:path>
            </a:pathLst>
          </a:custGeom>
          <a:solidFill>
            <a:srgbClr val="FF7F7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0" name="Freeform 842"/>
          <p:cNvSpPr>
            <a:spLocks/>
          </p:cNvSpPr>
          <p:nvPr/>
        </p:nvSpPr>
        <p:spPr bwMode="auto">
          <a:xfrm>
            <a:off x="5080000" y="3887788"/>
            <a:ext cx="106363" cy="322262"/>
          </a:xfrm>
          <a:custGeom>
            <a:avLst/>
            <a:gdLst/>
            <a:ahLst/>
            <a:cxnLst>
              <a:cxn ang="0">
                <a:pos x="0" y="0"/>
              </a:cxn>
              <a:cxn ang="0">
                <a:pos x="70" y="0"/>
              </a:cxn>
              <a:cxn ang="0">
                <a:pos x="70" y="214"/>
              </a:cxn>
              <a:cxn ang="0">
                <a:pos x="65" y="213"/>
              </a:cxn>
              <a:cxn ang="0">
                <a:pos x="60" y="212"/>
              </a:cxn>
              <a:cxn ang="0">
                <a:pos x="56" y="211"/>
              </a:cxn>
              <a:cxn ang="0">
                <a:pos x="52" y="210"/>
              </a:cxn>
              <a:cxn ang="0">
                <a:pos x="47" y="210"/>
              </a:cxn>
              <a:cxn ang="0">
                <a:pos x="42" y="209"/>
              </a:cxn>
              <a:cxn ang="0">
                <a:pos x="39" y="208"/>
              </a:cxn>
              <a:cxn ang="0">
                <a:pos x="34" y="207"/>
              </a:cxn>
              <a:cxn ang="0">
                <a:pos x="30" y="206"/>
              </a:cxn>
              <a:cxn ang="0">
                <a:pos x="25" y="206"/>
              </a:cxn>
              <a:cxn ang="0">
                <a:pos x="21" y="205"/>
              </a:cxn>
              <a:cxn ang="0">
                <a:pos x="17" y="204"/>
              </a:cxn>
              <a:cxn ang="0">
                <a:pos x="12" y="203"/>
              </a:cxn>
              <a:cxn ang="0">
                <a:pos x="8" y="202"/>
              </a:cxn>
              <a:cxn ang="0">
                <a:pos x="4" y="201"/>
              </a:cxn>
              <a:cxn ang="0">
                <a:pos x="0" y="200"/>
              </a:cxn>
              <a:cxn ang="0">
                <a:pos x="0" y="0"/>
              </a:cxn>
            </a:cxnLst>
            <a:rect l="0" t="0" r="r" b="b"/>
            <a:pathLst>
              <a:path w="71" h="215">
                <a:moveTo>
                  <a:pt x="0" y="0"/>
                </a:moveTo>
                <a:lnTo>
                  <a:pt x="70" y="0"/>
                </a:lnTo>
                <a:lnTo>
                  <a:pt x="70" y="214"/>
                </a:lnTo>
                <a:lnTo>
                  <a:pt x="65" y="213"/>
                </a:lnTo>
                <a:lnTo>
                  <a:pt x="60" y="212"/>
                </a:lnTo>
                <a:lnTo>
                  <a:pt x="56" y="211"/>
                </a:lnTo>
                <a:lnTo>
                  <a:pt x="52" y="210"/>
                </a:lnTo>
                <a:lnTo>
                  <a:pt x="47" y="210"/>
                </a:lnTo>
                <a:lnTo>
                  <a:pt x="42" y="209"/>
                </a:lnTo>
                <a:lnTo>
                  <a:pt x="39" y="208"/>
                </a:lnTo>
                <a:lnTo>
                  <a:pt x="34" y="207"/>
                </a:lnTo>
                <a:lnTo>
                  <a:pt x="30" y="206"/>
                </a:lnTo>
                <a:lnTo>
                  <a:pt x="25" y="206"/>
                </a:lnTo>
                <a:lnTo>
                  <a:pt x="21" y="205"/>
                </a:lnTo>
                <a:lnTo>
                  <a:pt x="17" y="204"/>
                </a:lnTo>
                <a:lnTo>
                  <a:pt x="12" y="203"/>
                </a:lnTo>
                <a:lnTo>
                  <a:pt x="8" y="202"/>
                </a:lnTo>
                <a:lnTo>
                  <a:pt x="4" y="201"/>
                </a:lnTo>
                <a:lnTo>
                  <a:pt x="0" y="200"/>
                </a:lnTo>
                <a:lnTo>
                  <a:pt x="0" y="0"/>
                </a:lnTo>
              </a:path>
            </a:pathLst>
          </a:custGeom>
          <a:solidFill>
            <a:srgbClr val="FF949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1" name="Freeform 843"/>
          <p:cNvSpPr>
            <a:spLocks/>
          </p:cNvSpPr>
          <p:nvPr/>
        </p:nvSpPr>
        <p:spPr bwMode="auto">
          <a:xfrm>
            <a:off x="5132388" y="3887788"/>
            <a:ext cx="106362" cy="330200"/>
          </a:xfrm>
          <a:custGeom>
            <a:avLst/>
            <a:gdLst/>
            <a:ahLst/>
            <a:cxnLst>
              <a:cxn ang="0">
                <a:pos x="0" y="0"/>
              </a:cxn>
              <a:cxn ang="0">
                <a:pos x="70" y="0"/>
              </a:cxn>
              <a:cxn ang="0">
                <a:pos x="70" y="220"/>
              </a:cxn>
              <a:cxn ang="0">
                <a:pos x="65" y="219"/>
              </a:cxn>
              <a:cxn ang="0">
                <a:pos x="60" y="219"/>
              </a:cxn>
              <a:cxn ang="0">
                <a:pos x="56" y="218"/>
              </a:cxn>
              <a:cxn ang="0">
                <a:pos x="52" y="217"/>
              </a:cxn>
              <a:cxn ang="0">
                <a:pos x="47" y="216"/>
              </a:cxn>
              <a:cxn ang="0">
                <a:pos x="42" y="216"/>
              </a:cxn>
              <a:cxn ang="0">
                <a:pos x="39" y="215"/>
              </a:cxn>
              <a:cxn ang="0">
                <a:pos x="34" y="214"/>
              </a:cxn>
              <a:cxn ang="0">
                <a:pos x="30" y="214"/>
              </a:cxn>
              <a:cxn ang="0">
                <a:pos x="25" y="212"/>
              </a:cxn>
              <a:cxn ang="0">
                <a:pos x="21" y="212"/>
              </a:cxn>
              <a:cxn ang="0">
                <a:pos x="17" y="211"/>
              </a:cxn>
              <a:cxn ang="0">
                <a:pos x="12" y="210"/>
              </a:cxn>
              <a:cxn ang="0">
                <a:pos x="8" y="210"/>
              </a:cxn>
              <a:cxn ang="0">
                <a:pos x="4" y="209"/>
              </a:cxn>
              <a:cxn ang="0">
                <a:pos x="0" y="208"/>
              </a:cxn>
              <a:cxn ang="0">
                <a:pos x="0" y="0"/>
              </a:cxn>
            </a:cxnLst>
            <a:rect l="0" t="0" r="r" b="b"/>
            <a:pathLst>
              <a:path w="71" h="221">
                <a:moveTo>
                  <a:pt x="0" y="0"/>
                </a:moveTo>
                <a:lnTo>
                  <a:pt x="70" y="0"/>
                </a:lnTo>
                <a:lnTo>
                  <a:pt x="70" y="220"/>
                </a:lnTo>
                <a:lnTo>
                  <a:pt x="65" y="219"/>
                </a:lnTo>
                <a:lnTo>
                  <a:pt x="60" y="219"/>
                </a:lnTo>
                <a:lnTo>
                  <a:pt x="56" y="218"/>
                </a:lnTo>
                <a:lnTo>
                  <a:pt x="52" y="217"/>
                </a:lnTo>
                <a:lnTo>
                  <a:pt x="47" y="216"/>
                </a:lnTo>
                <a:lnTo>
                  <a:pt x="42" y="216"/>
                </a:lnTo>
                <a:lnTo>
                  <a:pt x="39" y="215"/>
                </a:lnTo>
                <a:lnTo>
                  <a:pt x="34" y="214"/>
                </a:lnTo>
                <a:lnTo>
                  <a:pt x="30" y="214"/>
                </a:lnTo>
                <a:lnTo>
                  <a:pt x="25" y="212"/>
                </a:lnTo>
                <a:lnTo>
                  <a:pt x="21" y="212"/>
                </a:lnTo>
                <a:lnTo>
                  <a:pt x="17" y="211"/>
                </a:lnTo>
                <a:lnTo>
                  <a:pt x="12" y="210"/>
                </a:lnTo>
                <a:lnTo>
                  <a:pt x="8" y="210"/>
                </a:lnTo>
                <a:lnTo>
                  <a:pt x="4" y="209"/>
                </a:lnTo>
                <a:lnTo>
                  <a:pt x="0" y="208"/>
                </a:lnTo>
                <a:lnTo>
                  <a:pt x="0" y="0"/>
                </a:lnTo>
              </a:path>
            </a:pathLst>
          </a:custGeom>
          <a:solidFill>
            <a:srgbClr val="FFA2A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2" name="Freeform 844"/>
          <p:cNvSpPr>
            <a:spLocks/>
          </p:cNvSpPr>
          <p:nvPr/>
        </p:nvSpPr>
        <p:spPr bwMode="auto">
          <a:xfrm>
            <a:off x="5184775" y="3887788"/>
            <a:ext cx="103188" cy="338137"/>
          </a:xfrm>
          <a:custGeom>
            <a:avLst/>
            <a:gdLst/>
            <a:ahLst/>
            <a:cxnLst>
              <a:cxn ang="0">
                <a:pos x="0" y="0"/>
              </a:cxn>
              <a:cxn ang="0">
                <a:pos x="68" y="0"/>
              </a:cxn>
              <a:cxn ang="0">
                <a:pos x="68" y="225"/>
              </a:cxn>
              <a:cxn ang="0">
                <a:pos x="63" y="224"/>
              </a:cxn>
              <a:cxn ang="0">
                <a:pos x="58" y="223"/>
              </a:cxn>
              <a:cxn ang="0">
                <a:pos x="55" y="223"/>
              </a:cxn>
              <a:cxn ang="0">
                <a:pos x="50" y="222"/>
              </a:cxn>
              <a:cxn ang="0">
                <a:pos x="46" y="221"/>
              </a:cxn>
              <a:cxn ang="0">
                <a:pos x="42" y="221"/>
              </a:cxn>
              <a:cxn ang="0">
                <a:pos x="37" y="221"/>
              </a:cxn>
              <a:cxn ang="0">
                <a:pos x="32" y="219"/>
              </a:cxn>
              <a:cxn ang="0">
                <a:pos x="29" y="219"/>
              </a:cxn>
              <a:cxn ang="0">
                <a:pos x="24" y="219"/>
              </a:cxn>
              <a:cxn ang="0">
                <a:pos x="21" y="218"/>
              </a:cxn>
              <a:cxn ang="0">
                <a:pos x="16" y="217"/>
              </a:cxn>
              <a:cxn ang="0">
                <a:pos x="12" y="217"/>
              </a:cxn>
              <a:cxn ang="0">
                <a:pos x="8" y="216"/>
              </a:cxn>
              <a:cxn ang="0">
                <a:pos x="4" y="215"/>
              </a:cxn>
              <a:cxn ang="0">
                <a:pos x="0" y="214"/>
              </a:cxn>
              <a:cxn ang="0">
                <a:pos x="0" y="0"/>
              </a:cxn>
            </a:cxnLst>
            <a:rect l="0" t="0" r="r" b="b"/>
            <a:pathLst>
              <a:path w="69" h="226">
                <a:moveTo>
                  <a:pt x="0" y="0"/>
                </a:moveTo>
                <a:lnTo>
                  <a:pt x="68" y="0"/>
                </a:lnTo>
                <a:lnTo>
                  <a:pt x="68" y="225"/>
                </a:lnTo>
                <a:lnTo>
                  <a:pt x="63" y="224"/>
                </a:lnTo>
                <a:lnTo>
                  <a:pt x="58" y="223"/>
                </a:lnTo>
                <a:lnTo>
                  <a:pt x="55" y="223"/>
                </a:lnTo>
                <a:lnTo>
                  <a:pt x="50" y="222"/>
                </a:lnTo>
                <a:lnTo>
                  <a:pt x="46" y="221"/>
                </a:lnTo>
                <a:lnTo>
                  <a:pt x="42" y="221"/>
                </a:lnTo>
                <a:lnTo>
                  <a:pt x="37" y="221"/>
                </a:lnTo>
                <a:lnTo>
                  <a:pt x="32" y="219"/>
                </a:lnTo>
                <a:lnTo>
                  <a:pt x="29" y="219"/>
                </a:lnTo>
                <a:lnTo>
                  <a:pt x="24" y="219"/>
                </a:lnTo>
                <a:lnTo>
                  <a:pt x="21" y="218"/>
                </a:lnTo>
                <a:lnTo>
                  <a:pt x="16" y="217"/>
                </a:lnTo>
                <a:lnTo>
                  <a:pt x="12" y="217"/>
                </a:lnTo>
                <a:lnTo>
                  <a:pt x="8" y="216"/>
                </a:lnTo>
                <a:lnTo>
                  <a:pt x="4" y="215"/>
                </a:lnTo>
                <a:lnTo>
                  <a:pt x="0" y="214"/>
                </a:lnTo>
                <a:lnTo>
                  <a:pt x="0" y="0"/>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3" name="Freeform 845"/>
          <p:cNvSpPr>
            <a:spLocks/>
          </p:cNvSpPr>
          <p:nvPr/>
        </p:nvSpPr>
        <p:spPr bwMode="auto">
          <a:xfrm>
            <a:off x="5237163" y="3887788"/>
            <a:ext cx="103187" cy="344487"/>
          </a:xfrm>
          <a:custGeom>
            <a:avLst/>
            <a:gdLst/>
            <a:ahLst/>
            <a:cxnLst>
              <a:cxn ang="0">
                <a:pos x="0" y="0"/>
              </a:cxn>
              <a:cxn ang="0">
                <a:pos x="68" y="0"/>
              </a:cxn>
              <a:cxn ang="0">
                <a:pos x="68" y="229"/>
              </a:cxn>
              <a:cxn ang="0">
                <a:pos x="63" y="229"/>
              </a:cxn>
              <a:cxn ang="0">
                <a:pos x="59" y="227"/>
              </a:cxn>
              <a:cxn ang="0">
                <a:pos x="54" y="227"/>
              </a:cxn>
              <a:cxn ang="0">
                <a:pos x="50" y="227"/>
              </a:cxn>
              <a:cxn ang="0">
                <a:pos x="46" y="226"/>
              </a:cxn>
              <a:cxn ang="0">
                <a:pos x="42" y="226"/>
              </a:cxn>
              <a:cxn ang="0">
                <a:pos x="37" y="225"/>
              </a:cxn>
              <a:cxn ang="0">
                <a:pos x="33" y="225"/>
              </a:cxn>
              <a:cxn ang="0">
                <a:pos x="29" y="224"/>
              </a:cxn>
              <a:cxn ang="0">
                <a:pos x="25" y="223"/>
              </a:cxn>
              <a:cxn ang="0">
                <a:pos x="21" y="223"/>
              </a:cxn>
              <a:cxn ang="0">
                <a:pos x="16" y="222"/>
              </a:cxn>
              <a:cxn ang="0">
                <a:pos x="11" y="221"/>
              </a:cxn>
              <a:cxn ang="0">
                <a:pos x="8" y="221"/>
              </a:cxn>
              <a:cxn ang="0">
                <a:pos x="3" y="221"/>
              </a:cxn>
              <a:cxn ang="0">
                <a:pos x="0" y="219"/>
              </a:cxn>
              <a:cxn ang="0">
                <a:pos x="0" y="0"/>
              </a:cxn>
            </a:cxnLst>
            <a:rect l="0" t="0" r="r" b="b"/>
            <a:pathLst>
              <a:path w="69" h="230">
                <a:moveTo>
                  <a:pt x="0" y="0"/>
                </a:moveTo>
                <a:lnTo>
                  <a:pt x="68" y="0"/>
                </a:lnTo>
                <a:lnTo>
                  <a:pt x="68" y="229"/>
                </a:lnTo>
                <a:lnTo>
                  <a:pt x="63" y="229"/>
                </a:lnTo>
                <a:lnTo>
                  <a:pt x="59" y="227"/>
                </a:lnTo>
                <a:lnTo>
                  <a:pt x="54" y="227"/>
                </a:lnTo>
                <a:lnTo>
                  <a:pt x="50" y="227"/>
                </a:lnTo>
                <a:lnTo>
                  <a:pt x="46" y="226"/>
                </a:lnTo>
                <a:lnTo>
                  <a:pt x="42" y="226"/>
                </a:lnTo>
                <a:lnTo>
                  <a:pt x="37" y="225"/>
                </a:lnTo>
                <a:lnTo>
                  <a:pt x="33" y="225"/>
                </a:lnTo>
                <a:lnTo>
                  <a:pt x="29" y="224"/>
                </a:lnTo>
                <a:lnTo>
                  <a:pt x="25" y="223"/>
                </a:lnTo>
                <a:lnTo>
                  <a:pt x="21" y="223"/>
                </a:lnTo>
                <a:lnTo>
                  <a:pt x="16" y="222"/>
                </a:lnTo>
                <a:lnTo>
                  <a:pt x="11" y="221"/>
                </a:lnTo>
                <a:lnTo>
                  <a:pt x="8" y="221"/>
                </a:lnTo>
                <a:lnTo>
                  <a:pt x="3" y="221"/>
                </a:lnTo>
                <a:lnTo>
                  <a:pt x="0" y="219"/>
                </a:lnTo>
                <a:lnTo>
                  <a:pt x="0" y="0"/>
                </a:lnTo>
              </a:path>
            </a:pathLst>
          </a:custGeom>
          <a:solidFill>
            <a:srgbClr val="FFC6C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4" name="Freeform 846"/>
          <p:cNvSpPr>
            <a:spLocks/>
          </p:cNvSpPr>
          <p:nvPr/>
        </p:nvSpPr>
        <p:spPr bwMode="auto">
          <a:xfrm>
            <a:off x="5286375" y="3887788"/>
            <a:ext cx="104775" cy="349250"/>
          </a:xfrm>
          <a:custGeom>
            <a:avLst/>
            <a:gdLst/>
            <a:ahLst/>
            <a:cxnLst>
              <a:cxn ang="0">
                <a:pos x="0" y="0"/>
              </a:cxn>
              <a:cxn ang="0">
                <a:pos x="69" y="0"/>
              </a:cxn>
              <a:cxn ang="0">
                <a:pos x="69" y="232"/>
              </a:cxn>
              <a:cxn ang="0">
                <a:pos x="64" y="232"/>
              </a:cxn>
              <a:cxn ang="0">
                <a:pos x="59" y="231"/>
              </a:cxn>
              <a:cxn ang="0">
                <a:pos x="55" y="231"/>
              </a:cxn>
              <a:cxn ang="0">
                <a:pos x="51" y="230"/>
              </a:cxn>
              <a:cxn ang="0">
                <a:pos x="47" y="230"/>
              </a:cxn>
              <a:cxn ang="0">
                <a:pos x="42" y="229"/>
              </a:cxn>
              <a:cxn ang="0">
                <a:pos x="38" y="229"/>
              </a:cxn>
              <a:cxn ang="0">
                <a:pos x="33" y="228"/>
              </a:cxn>
              <a:cxn ang="0">
                <a:pos x="29" y="228"/>
              </a:cxn>
              <a:cxn ang="0">
                <a:pos x="25" y="227"/>
              </a:cxn>
              <a:cxn ang="0">
                <a:pos x="21" y="227"/>
              </a:cxn>
              <a:cxn ang="0">
                <a:pos x="16" y="226"/>
              </a:cxn>
              <a:cxn ang="0">
                <a:pos x="12" y="226"/>
              </a:cxn>
              <a:cxn ang="0">
                <a:pos x="8" y="226"/>
              </a:cxn>
              <a:cxn ang="0">
                <a:pos x="4" y="224"/>
              </a:cxn>
              <a:cxn ang="0">
                <a:pos x="0" y="224"/>
              </a:cxn>
              <a:cxn ang="0">
                <a:pos x="0" y="0"/>
              </a:cxn>
            </a:cxnLst>
            <a:rect l="0" t="0" r="r" b="b"/>
            <a:pathLst>
              <a:path w="70" h="233">
                <a:moveTo>
                  <a:pt x="0" y="0"/>
                </a:moveTo>
                <a:lnTo>
                  <a:pt x="69" y="0"/>
                </a:lnTo>
                <a:lnTo>
                  <a:pt x="69" y="232"/>
                </a:lnTo>
                <a:lnTo>
                  <a:pt x="64" y="232"/>
                </a:lnTo>
                <a:lnTo>
                  <a:pt x="59" y="231"/>
                </a:lnTo>
                <a:lnTo>
                  <a:pt x="55" y="231"/>
                </a:lnTo>
                <a:lnTo>
                  <a:pt x="51" y="230"/>
                </a:lnTo>
                <a:lnTo>
                  <a:pt x="47" y="230"/>
                </a:lnTo>
                <a:lnTo>
                  <a:pt x="42" y="229"/>
                </a:lnTo>
                <a:lnTo>
                  <a:pt x="38" y="229"/>
                </a:lnTo>
                <a:lnTo>
                  <a:pt x="33" y="228"/>
                </a:lnTo>
                <a:lnTo>
                  <a:pt x="29" y="228"/>
                </a:lnTo>
                <a:lnTo>
                  <a:pt x="25" y="227"/>
                </a:lnTo>
                <a:lnTo>
                  <a:pt x="21" y="227"/>
                </a:lnTo>
                <a:lnTo>
                  <a:pt x="16" y="226"/>
                </a:lnTo>
                <a:lnTo>
                  <a:pt x="12" y="226"/>
                </a:lnTo>
                <a:lnTo>
                  <a:pt x="8" y="226"/>
                </a:lnTo>
                <a:lnTo>
                  <a:pt x="4" y="224"/>
                </a:lnTo>
                <a:lnTo>
                  <a:pt x="0" y="224"/>
                </a:lnTo>
                <a:lnTo>
                  <a:pt x="0" y="0"/>
                </a:lnTo>
              </a:path>
            </a:pathLst>
          </a:custGeom>
          <a:solidFill>
            <a:srgbClr val="FFDBD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5" name="Freeform 847"/>
          <p:cNvSpPr>
            <a:spLocks/>
          </p:cNvSpPr>
          <p:nvPr/>
        </p:nvSpPr>
        <p:spPr bwMode="auto">
          <a:xfrm>
            <a:off x="5338763" y="3887788"/>
            <a:ext cx="104775" cy="350837"/>
          </a:xfrm>
          <a:custGeom>
            <a:avLst/>
            <a:gdLst/>
            <a:ahLst/>
            <a:cxnLst>
              <a:cxn ang="0">
                <a:pos x="0" y="0"/>
              </a:cxn>
              <a:cxn ang="0">
                <a:pos x="69" y="0"/>
              </a:cxn>
              <a:cxn ang="0">
                <a:pos x="69" y="234"/>
              </a:cxn>
              <a:cxn ang="0">
                <a:pos x="64" y="234"/>
              </a:cxn>
              <a:cxn ang="0">
                <a:pos x="59" y="233"/>
              </a:cxn>
              <a:cxn ang="0">
                <a:pos x="55" y="233"/>
              </a:cxn>
              <a:cxn ang="0">
                <a:pos x="51" y="232"/>
              </a:cxn>
              <a:cxn ang="0">
                <a:pos x="46" y="232"/>
              </a:cxn>
              <a:cxn ang="0">
                <a:pos x="42" y="232"/>
              </a:cxn>
              <a:cxn ang="0">
                <a:pos x="38" y="231"/>
              </a:cxn>
              <a:cxn ang="0">
                <a:pos x="33" y="231"/>
              </a:cxn>
              <a:cxn ang="0">
                <a:pos x="29" y="230"/>
              </a:cxn>
              <a:cxn ang="0">
                <a:pos x="25" y="230"/>
              </a:cxn>
              <a:cxn ang="0">
                <a:pos x="21" y="230"/>
              </a:cxn>
              <a:cxn ang="0">
                <a:pos x="16" y="230"/>
              </a:cxn>
              <a:cxn ang="0">
                <a:pos x="12" y="229"/>
              </a:cxn>
              <a:cxn ang="0">
                <a:pos x="8" y="228"/>
              </a:cxn>
              <a:cxn ang="0">
                <a:pos x="4" y="228"/>
              </a:cxn>
              <a:cxn ang="0">
                <a:pos x="0" y="228"/>
              </a:cxn>
              <a:cxn ang="0">
                <a:pos x="0" y="0"/>
              </a:cxn>
            </a:cxnLst>
            <a:rect l="0" t="0" r="r" b="b"/>
            <a:pathLst>
              <a:path w="70" h="235">
                <a:moveTo>
                  <a:pt x="0" y="0"/>
                </a:moveTo>
                <a:lnTo>
                  <a:pt x="69" y="0"/>
                </a:lnTo>
                <a:lnTo>
                  <a:pt x="69" y="234"/>
                </a:lnTo>
                <a:lnTo>
                  <a:pt x="64" y="234"/>
                </a:lnTo>
                <a:lnTo>
                  <a:pt x="59" y="233"/>
                </a:lnTo>
                <a:lnTo>
                  <a:pt x="55" y="233"/>
                </a:lnTo>
                <a:lnTo>
                  <a:pt x="51" y="232"/>
                </a:lnTo>
                <a:lnTo>
                  <a:pt x="46" y="232"/>
                </a:lnTo>
                <a:lnTo>
                  <a:pt x="42" y="232"/>
                </a:lnTo>
                <a:lnTo>
                  <a:pt x="38" y="231"/>
                </a:lnTo>
                <a:lnTo>
                  <a:pt x="33" y="231"/>
                </a:lnTo>
                <a:lnTo>
                  <a:pt x="29" y="230"/>
                </a:lnTo>
                <a:lnTo>
                  <a:pt x="25" y="230"/>
                </a:lnTo>
                <a:lnTo>
                  <a:pt x="21" y="230"/>
                </a:lnTo>
                <a:lnTo>
                  <a:pt x="16" y="230"/>
                </a:lnTo>
                <a:lnTo>
                  <a:pt x="12" y="229"/>
                </a:lnTo>
                <a:lnTo>
                  <a:pt x="8" y="228"/>
                </a:lnTo>
                <a:lnTo>
                  <a:pt x="4" y="228"/>
                </a:lnTo>
                <a:lnTo>
                  <a:pt x="0" y="228"/>
                </a:lnTo>
                <a:lnTo>
                  <a:pt x="0" y="0"/>
                </a:lnTo>
              </a:path>
            </a:pathLst>
          </a:custGeom>
          <a:solidFill>
            <a:srgbClr val="FFE9E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6" name="Freeform 848"/>
          <p:cNvSpPr>
            <a:spLocks/>
          </p:cNvSpPr>
          <p:nvPr/>
        </p:nvSpPr>
        <p:spPr bwMode="auto">
          <a:xfrm>
            <a:off x="5389563" y="3887788"/>
            <a:ext cx="104775" cy="355600"/>
          </a:xfrm>
          <a:custGeom>
            <a:avLst/>
            <a:gdLst/>
            <a:ahLst/>
            <a:cxnLst>
              <a:cxn ang="0">
                <a:pos x="0" y="0"/>
              </a:cxn>
              <a:cxn ang="0">
                <a:pos x="69" y="0"/>
              </a:cxn>
              <a:cxn ang="0">
                <a:pos x="69" y="237"/>
              </a:cxn>
              <a:cxn ang="0">
                <a:pos x="64" y="237"/>
              </a:cxn>
              <a:cxn ang="0">
                <a:pos x="60" y="237"/>
              </a:cxn>
              <a:cxn ang="0">
                <a:pos x="56" y="236"/>
              </a:cxn>
              <a:cxn ang="0">
                <a:pos x="51" y="236"/>
              </a:cxn>
              <a:cxn ang="0">
                <a:pos x="47" y="236"/>
              </a:cxn>
              <a:cxn ang="0">
                <a:pos x="43" y="235"/>
              </a:cxn>
              <a:cxn ang="0">
                <a:pos x="38" y="235"/>
              </a:cxn>
              <a:cxn ang="0">
                <a:pos x="34" y="235"/>
              </a:cxn>
              <a:cxn ang="0">
                <a:pos x="29" y="235"/>
              </a:cxn>
              <a:cxn ang="0">
                <a:pos x="25" y="234"/>
              </a:cxn>
              <a:cxn ang="0">
                <a:pos x="21" y="234"/>
              </a:cxn>
              <a:cxn ang="0">
                <a:pos x="17" y="234"/>
              </a:cxn>
              <a:cxn ang="0">
                <a:pos x="12" y="233"/>
              </a:cxn>
              <a:cxn ang="0">
                <a:pos x="8" y="233"/>
              </a:cxn>
              <a:cxn ang="0">
                <a:pos x="4" y="233"/>
              </a:cxn>
              <a:cxn ang="0">
                <a:pos x="0" y="232"/>
              </a:cxn>
              <a:cxn ang="0">
                <a:pos x="0" y="0"/>
              </a:cxn>
            </a:cxnLst>
            <a:rect l="0" t="0" r="r" b="b"/>
            <a:pathLst>
              <a:path w="70" h="238">
                <a:moveTo>
                  <a:pt x="0" y="0"/>
                </a:moveTo>
                <a:lnTo>
                  <a:pt x="69" y="0"/>
                </a:lnTo>
                <a:lnTo>
                  <a:pt x="69" y="237"/>
                </a:lnTo>
                <a:lnTo>
                  <a:pt x="64" y="237"/>
                </a:lnTo>
                <a:lnTo>
                  <a:pt x="60" y="237"/>
                </a:lnTo>
                <a:lnTo>
                  <a:pt x="56" y="236"/>
                </a:lnTo>
                <a:lnTo>
                  <a:pt x="51" y="236"/>
                </a:lnTo>
                <a:lnTo>
                  <a:pt x="47" y="236"/>
                </a:lnTo>
                <a:lnTo>
                  <a:pt x="43" y="235"/>
                </a:lnTo>
                <a:lnTo>
                  <a:pt x="38" y="235"/>
                </a:lnTo>
                <a:lnTo>
                  <a:pt x="34" y="235"/>
                </a:lnTo>
                <a:lnTo>
                  <a:pt x="29" y="235"/>
                </a:lnTo>
                <a:lnTo>
                  <a:pt x="25" y="234"/>
                </a:lnTo>
                <a:lnTo>
                  <a:pt x="21" y="234"/>
                </a:lnTo>
                <a:lnTo>
                  <a:pt x="17" y="234"/>
                </a:lnTo>
                <a:lnTo>
                  <a:pt x="12" y="233"/>
                </a:lnTo>
                <a:lnTo>
                  <a:pt x="8" y="233"/>
                </a:lnTo>
                <a:lnTo>
                  <a:pt x="4" y="233"/>
                </a:lnTo>
                <a:lnTo>
                  <a:pt x="0" y="232"/>
                </a:lnTo>
                <a:lnTo>
                  <a:pt x="0"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7" name="Freeform 849"/>
          <p:cNvSpPr>
            <a:spLocks/>
          </p:cNvSpPr>
          <p:nvPr/>
        </p:nvSpPr>
        <p:spPr bwMode="auto">
          <a:xfrm>
            <a:off x="5441950" y="3887788"/>
            <a:ext cx="104775" cy="357187"/>
          </a:xfrm>
          <a:custGeom>
            <a:avLst/>
            <a:gdLst/>
            <a:ahLst/>
            <a:cxnLst>
              <a:cxn ang="0">
                <a:pos x="0" y="0"/>
              </a:cxn>
              <a:cxn ang="0">
                <a:pos x="69" y="0"/>
              </a:cxn>
              <a:cxn ang="0">
                <a:pos x="69" y="238"/>
              </a:cxn>
              <a:cxn ang="0">
                <a:pos x="64" y="238"/>
              </a:cxn>
              <a:cxn ang="0">
                <a:pos x="60" y="238"/>
              </a:cxn>
              <a:cxn ang="0">
                <a:pos x="56" y="237"/>
              </a:cxn>
              <a:cxn ang="0">
                <a:pos x="51" y="237"/>
              </a:cxn>
              <a:cxn ang="0">
                <a:pos x="47" y="237"/>
              </a:cxn>
              <a:cxn ang="0">
                <a:pos x="42" y="237"/>
              </a:cxn>
              <a:cxn ang="0">
                <a:pos x="38" y="237"/>
              </a:cxn>
              <a:cxn ang="0">
                <a:pos x="34" y="236"/>
              </a:cxn>
              <a:cxn ang="0">
                <a:pos x="29" y="236"/>
              </a:cxn>
              <a:cxn ang="0">
                <a:pos x="25" y="236"/>
              </a:cxn>
              <a:cxn ang="0">
                <a:pos x="21" y="236"/>
              </a:cxn>
              <a:cxn ang="0">
                <a:pos x="17" y="236"/>
              </a:cxn>
              <a:cxn ang="0">
                <a:pos x="12" y="236"/>
              </a:cxn>
              <a:cxn ang="0">
                <a:pos x="8" y="235"/>
              </a:cxn>
              <a:cxn ang="0">
                <a:pos x="4" y="235"/>
              </a:cxn>
              <a:cxn ang="0">
                <a:pos x="0" y="234"/>
              </a:cxn>
              <a:cxn ang="0">
                <a:pos x="0" y="0"/>
              </a:cxn>
            </a:cxnLst>
            <a:rect l="0" t="0" r="r" b="b"/>
            <a:pathLst>
              <a:path w="70" h="239">
                <a:moveTo>
                  <a:pt x="0" y="0"/>
                </a:moveTo>
                <a:lnTo>
                  <a:pt x="69" y="0"/>
                </a:lnTo>
                <a:lnTo>
                  <a:pt x="69" y="238"/>
                </a:lnTo>
                <a:lnTo>
                  <a:pt x="64" y="238"/>
                </a:lnTo>
                <a:lnTo>
                  <a:pt x="60" y="238"/>
                </a:lnTo>
                <a:lnTo>
                  <a:pt x="56" y="237"/>
                </a:lnTo>
                <a:lnTo>
                  <a:pt x="51" y="237"/>
                </a:lnTo>
                <a:lnTo>
                  <a:pt x="47" y="237"/>
                </a:lnTo>
                <a:lnTo>
                  <a:pt x="42" y="237"/>
                </a:lnTo>
                <a:lnTo>
                  <a:pt x="38" y="237"/>
                </a:lnTo>
                <a:lnTo>
                  <a:pt x="34" y="236"/>
                </a:lnTo>
                <a:lnTo>
                  <a:pt x="29" y="236"/>
                </a:lnTo>
                <a:lnTo>
                  <a:pt x="25" y="236"/>
                </a:lnTo>
                <a:lnTo>
                  <a:pt x="21" y="236"/>
                </a:lnTo>
                <a:lnTo>
                  <a:pt x="17" y="236"/>
                </a:lnTo>
                <a:lnTo>
                  <a:pt x="12" y="236"/>
                </a:lnTo>
                <a:lnTo>
                  <a:pt x="8" y="235"/>
                </a:lnTo>
                <a:lnTo>
                  <a:pt x="4" y="235"/>
                </a:lnTo>
                <a:lnTo>
                  <a:pt x="0" y="234"/>
                </a:lnTo>
                <a:lnTo>
                  <a:pt x="0" y="0"/>
                </a:lnTo>
              </a:path>
            </a:pathLst>
          </a:custGeom>
          <a:solidFill>
            <a:srgbClr val="FFF5F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8" name="Freeform 850"/>
          <p:cNvSpPr>
            <a:spLocks/>
          </p:cNvSpPr>
          <p:nvPr/>
        </p:nvSpPr>
        <p:spPr bwMode="auto">
          <a:xfrm>
            <a:off x="5492750" y="3887788"/>
            <a:ext cx="104775" cy="358775"/>
          </a:xfrm>
          <a:custGeom>
            <a:avLst/>
            <a:gdLst/>
            <a:ahLst/>
            <a:cxnLst>
              <a:cxn ang="0">
                <a:pos x="0" y="0"/>
              </a:cxn>
              <a:cxn ang="0">
                <a:pos x="69" y="0"/>
              </a:cxn>
              <a:cxn ang="0">
                <a:pos x="69" y="239"/>
              </a:cxn>
              <a:cxn ang="0">
                <a:pos x="64" y="239"/>
              </a:cxn>
              <a:cxn ang="0">
                <a:pos x="60" y="239"/>
              </a:cxn>
              <a:cxn ang="0">
                <a:pos x="56" y="239"/>
              </a:cxn>
              <a:cxn ang="0">
                <a:pos x="51" y="239"/>
              </a:cxn>
              <a:cxn ang="0">
                <a:pos x="47" y="239"/>
              </a:cxn>
              <a:cxn ang="0">
                <a:pos x="42" y="239"/>
              </a:cxn>
              <a:cxn ang="0">
                <a:pos x="38" y="239"/>
              </a:cxn>
              <a:cxn ang="0">
                <a:pos x="34" y="239"/>
              </a:cxn>
              <a:cxn ang="0">
                <a:pos x="30" y="238"/>
              </a:cxn>
              <a:cxn ang="0">
                <a:pos x="26" y="238"/>
              </a:cxn>
              <a:cxn ang="0">
                <a:pos x="21" y="237"/>
              </a:cxn>
              <a:cxn ang="0">
                <a:pos x="17" y="237"/>
              </a:cxn>
              <a:cxn ang="0">
                <a:pos x="13" y="237"/>
              </a:cxn>
              <a:cxn ang="0">
                <a:pos x="8" y="237"/>
              </a:cxn>
              <a:cxn ang="0">
                <a:pos x="4" y="237"/>
              </a:cxn>
              <a:cxn ang="0">
                <a:pos x="0" y="237"/>
              </a:cxn>
              <a:cxn ang="0">
                <a:pos x="0" y="0"/>
              </a:cxn>
            </a:cxnLst>
            <a:rect l="0" t="0" r="r" b="b"/>
            <a:pathLst>
              <a:path w="70" h="240">
                <a:moveTo>
                  <a:pt x="0" y="0"/>
                </a:moveTo>
                <a:lnTo>
                  <a:pt x="69" y="0"/>
                </a:lnTo>
                <a:lnTo>
                  <a:pt x="69" y="239"/>
                </a:lnTo>
                <a:lnTo>
                  <a:pt x="64" y="239"/>
                </a:lnTo>
                <a:lnTo>
                  <a:pt x="60" y="239"/>
                </a:lnTo>
                <a:lnTo>
                  <a:pt x="56" y="239"/>
                </a:lnTo>
                <a:lnTo>
                  <a:pt x="51" y="239"/>
                </a:lnTo>
                <a:lnTo>
                  <a:pt x="47" y="239"/>
                </a:lnTo>
                <a:lnTo>
                  <a:pt x="42" y="239"/>
                </a:lnTo>
                <a:lnTo>
                  <a:pt x="38" y="239"/>
                </a:lnTo>
                <a:lnTo>
                  <a:pt x="34" y="239"/>
                </a:lnTo>
                <a:lnTo>
                  <a:pt x="30" y="238"/>
                </a:lnTo>
                <a:lnTo>
                  <a:pt x="26" y="238"/>
                </a:lnTo>
                <a:lnTo>
                  <a:pt x="21" y="237"/>
                </a:lnTo>
                <a:lnTo>
                  <a:pt x="17" y="237"/>
                </a:lnTo>
                <a:lnTo>
                  <a:pt x="13" y="237"/>
                </a:lnTo>
                <a:lnTo>
                  <a:pt x="8" y="237"/>
                </a:lnTo>
                <a:lnTo>
                  <a:pt x="4" y="237"/>
                </a:lnTo>
                <a:lnTo>
                  <a:pt x="0" y="237"/>
                </a:lnTo>
                <a:lnTo>
                  <a:pt x="0" y="0"/>
                </a:lnTo>
              </a:path>
            </a:pathLst>
          </a:custGeom>
          <a:solidFill>
            <a:srgbClr val="FFEBE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39" name="Freeform 851"/>
          <p:cNvSpPr>
            <a:spLocks/>
          </p:cNvSpPr>
          <p:nvPr/>
        </p:nvSpPr>
        <p:spPr bwMode="auto">
          <a:xfrm>
            <a:off x="5545138" y="3887788"/>
            <a:ext cx="103187" cy="358775"/>
          </a:xfrm>
          <a:custGeom>
            <a:avLst/>
            <a:gdLst/>
            <a:ahLst/>
            <a:cxnLst>
              <a:cxn ang="0">
                <a:pos x="0" y="0"/>
              </a:cxn>
              <a:cxn ang="0">
                <a:pos x="68" y="0"/>
              </a:cxn>
              <a:cxn ang="0">
                <a:pos x="68" y="239"/>
              </a:cxn>
              <a:cxn ang="0">
                <a:pos x="63" y="239"/>
              </a:cxn>
              <a:cxn ang="0">
                <a:pos x="59" y="239"/>
              </a:cxn>
              <a:cxn ang="0">
                <a:pos x="55" y="239"/>
              </a:cxn>
              <a:cxn ang="0">
                <a:pos x="50" y="239"/>
              </a:cxn>
              <a:cxn ang="0">
                <a:pos x="47" y="239"/>
              </a:cxn>
              <a:cxn ang="0">
                <a:pos x="42" y="239"/>
              </a:cxn>
              <a:cxn ang="0">
                <a:pos x="38" y="239"/>
              </a:cxn>
              <a:cxn ang="0">
                <a:pos x="34" y="239"/>
              </a:cxn>
              <a:cxn ang="0">
                <a:pos x="29" y="239"/>
              </a:cxn>
              <a:cxn ang="0">
                <a:pos x="24" y="239"/>
              </a:cxn>
              <a:cxn ang="0">
                <a:pos x="21" y="239"/>
              </a:cxn>
              <a:cxn ang="0">
                <a:pos x="16" y="239"/>
              </a:cxn>
              <a:cxn ang="0">
                <a:pos x="13" y="239"/>
              </a:cxn>
              <a:cxn ang="0">
                <a:pos x="8" y="239"/>
              </a:cxn>
              <a:cxn ang="0">
                <a:pos x="4" y="238"/>
              </a:cxn>
              <a:cxn ang="0">
                <a:pos x="0" y="238"/>
              </a:cxn>
              <a:cxn ang="0">
                <a:pos x="0" y="0"/>
              </a:cxn>
            </a:cxnLst>
            <a:rect l="0" t="0" r="r" b="b"/>
            <a:pathLst>
              <a:path w="69" h="240">
                <a:moveTo>
                  <a:pt x="0" y="0"/>
                </a:moveTo>
                <a:lnTo>
                  <a:pt x="68" y="0"/>
                </a:lnTo>
                <a:lnTo>
                  <a:pt x="68" y="239"/>
                </a:lnTo>
                <a:lnTo>
                  <a:pt x="63" y="239"/>
                </a:lnTo>
                <a:lnTo>
                  <a:pt x="59" y="239"/>
                </a:lnTo>
                <a:lnTo>
                  <a:pt x="55" y="239"/>
                </a:lnTo>
                <a:lnTo>
                  <a:pt x="50" y="239"/>
                </a:lnTo>
                <a:lnTo>
                  <a:pt x="47" y="239"/>
                </a:lnTo>
                <a:lnTo>
                  <a:pt x="42" y="239"/>
                </a:lnTo>
                <a:lnTo>
                  <a:pt x="38" y="239"/>
                </a:lnTo>
                <a:lnTo>
                  <a:pt x="34" y="239"/>
                </a:lnTo>
                <a:lnTo>
                  <a:pt x="29" y="239"/>
                </a:lnTo>
                <a:lnTo>
                  <a:pt x="24" y="239"/>
                </a:lnTo>
                <a:lnTo>
                  <a:pt x="21" y="239"/>
                </a:lnTo>
                <a:lnTo>
                  <a:pt x="16" y="239"/>
                </a:lnTo>
                <a:lnTo>
                  <a:pt x="13" y="239"/>
                </a:lnTo>
                <a:lnTo>
                  <a:pt x="8" y="239"/>
                </a:lnTo>
                <a:lnTo>
                  <a:pt x="4" y="238"/>
                </a:lnTo>
                <a:lnTo>
                  <a:pt x="0" y="238"/>
                </a:lnTo>
                <a:lnTo>
                  <a:pt x="0" y="0"/>
                </a:lnTo>
              </a:path>
            </a:pathLst>
          </a:custGeom>
          <a:solidFill>
            <a:srgbClr val="FFDC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0" name="Freeform 852"/>
          <p:cNvSpPr>
            <a:spLocks/>
          </p:cNvSpPr>
          <p:nvPr/>
        </p:nvSpPr>
        <p:spPr bwMode="auto">
          <a:xfrm>
            <a:off x="5595938" y="3887788"/>
            <a:ext cx="104775" cy="358775"/>
          </a:xfrm>
          <a:custGeom>
            <a:avLst/>
            <a:gdLst/>
            <a:ahLst/>
            <a:cxnLst>
              <a:cxn ang="0">
                <a:pos x="0" y="0"/>
              </a:cxn>
              <a:cxn ang="0">
                <a:pos x="69" y="0"/>
              </a:cxn>
              <a:cxn ang="0">
                <a:pos x="69" y="239"/>
              </a:cxn>
              <a:cxn ang="0">
                <a:pos x="64" y="239"/>
              </a:cxn>
              <a:cxn ang="0">
                <a:pos x="60" y="239"/>
              </a:cxn>
              <a:cxn ang="0">
                <a:pos x="55" y="239"/>
              </a:cxn>
              <a:cxn ang="0">
                <a:pos x="51" y="239"/>
              </a:cxn>
              <a:cxn ang="0">
                <a:pos x="47" y="239"/>
              </a:cxn>
              <a:cxn ang="0">
                <a:pos x="42" y="239"/>
              </a:cxn>
              <a:cxn ang="0">
                <a:pos x="38" y="239"/>
              </a:cxn>
              <a:cxn ang="0">
                <a:pos x="34" y="239"/>
              </a:cxn>
              <a:cxn ang="0">
                <a:pos x="30" y="239"/>
              </a:cxn>
              <a:cxn ang="0">
                <a:pos x="25" y="239"/>
              </a:cxn>
              <a:cxn ang="0">
                <a:pos x="21" y="239"/>
              </a:cxn>
              <a:cxn ang="0">
                <a:pos x="16" y="239"/>
              </a:cxn>
              <a:cxn ang="0">
                <a:pos x="13" y="239"/>
              </a:cxn>
              <a:cxn ang="0">
                <a:pos x="8" y="239"/>
              </a:cxn>
              <a:cxn ang="0">
                <a:pos x="4" y="239"/>
              </a:cxn>
              <a:cxn ang="0">
                <a:pos x="0" y="239"/>
              </a:cxn>
              <a:cxn ang="0">
                <a:pos x="0" y="0"/>
              </a:cxn>
            </a:cxnLst>
            <a:rect l="0" t="0" r="r" b="b"/>
            <a:pathLst>
              <a:path w="70" h="240">
                <a:moveTo>
                  <a:pt x="0" y="0"/>
                </a:moveTo>
                <a:lnTo>
                  <a:pt x="69" y="0"/>
                </a:lnTo>
                <a:lnTo>
                  <a:pt x="69" y="239"/>
                </a:lnTo>
                <a:lnTo>
                  <a:pt x="64" y="239"/>
                </a:lnTo>
                <a:lnTo>
                  <a:pt x="60" y="239"/>
                </a:lnTo>
                <a:lnTo>
                  <a:pt x="55" y="239"/>
                </a:lnTo>
                <a:lnTo>
                  <a:pt x="51" y="239"/>
                </a:lnTo>
                <a:lnTo>
                  <a:pt x="47" y="239"/>
                </a:lnTo>
                <a:lnTo>
                  <a:pt x="42" y="239"/>
                </a:lnTo>
                <a:lnTo>
                  <a:pt x="38" y="239"/>
                </a:lnTo>
                <a:lnTo>
                  <a:pt x="34" y="239"/>
                </a:lnTo>
                <a:lnTo>
                  <a:pt x="30" y="239"/>
                </a:lnTo>
                <a:lnTo>
                  <a:pt x="25" y="239"/>
                </a:lnTo>
                <a:lnTo>
                  <a:pt x="21" y="239"/>
                </a:lnTo>
                <a:lnTo>
                  <a:pt x="16" y="239"/>
                </a:lnTo>
                <a:lnTo>
                  <a:pt x="13" y="239"/>
                </a:lnTo>
                <a:lnTo>
                  <a:pt x="8" y="239"/>
                </a:lnTo>
                <a:lnTo>
                  <a:pt x="4" y="239"/>
                </a:lnTo>
                <a:lnTo>
                  <a:pt x="0" y="239"/>
                </a:lnTo>
                <a:lnTo>
                  <a:pt x="0" y="0"/>
                </a:lnTo>
              </a:path>
            </a:pathLst>
          </a:custGeom>
          <a:solidFill>
            <a:srgbClr val="FFD2D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1" name="Freeform 853"/>
          <p:cNvSpPr>
            <a:spLocks/>
          </p:cNvSpPr>
          <p:nvPr/>
        </p:nvSpPr>
        <p:spPr bwMode="auto">
          <a:xfrm>
            <a:off x="5646738" y="3887788"/>
            <a:ext cx="106362" cy="358775"/>
          </a:xfrm>
          <a:custGeom>
            <a:avLst/>
            <a:gdLst/>
            <a:ahLst/>
            <a:cxnLst>
              <a:cxn ang="0">
                <a:pos x="0" y="0"/>
              </a:cxn>
              <a:cxn ang="0">
                <a:pos x="70" y="0"/>
              </a:cxn>
              <a:cxn ang="0">
                <a:pos x="70" y="237"/>
              </a:cxn>
              <a:cxn ang="0">
                <a:pos x="65" y="237"/>
              </a:cxn>
              <a:cxn ang="0">
                <a:pos x="61" y="237"/>
              </a:cxn>
              <a:cxn ang="0">
                <a:pos x="56" y="237"/>
              </a:cxn>
              <a:cxn ang="0">
                <a:pos x="52" y="237"/>
              </a:cxn>
              <a:cxn ang="0">
                <a:pos x="47" y="237"/>
              </a:cxn>
              <a:cxn ang="0">
                <a:pos x="43" y="238"/>
              </a:cxn>
              <a:cxn ang="0">
                <a:pos x="39" y="238"/>
              </a:cxn>
              <a:cxn ang="0">
                <a:pos x="35" y="239"/>
              </a:cxn>
              <a:cxn ang="0">
                <a:pos x="30" y="239"/>
              </a:cxn>
              <a:cxn ang="0">
                <a:pos x="25" y="239"/>
              </a:cxn>
              <a:cxn ang="0">
                <a:pos x="21" y="239"/>
              </a:cxn>
              <a:cxn ang="0">
                <a:pos x="17" y="239"/>
              </a:cxn>
              <a:cxn ang="0">
                <a:pos x="12" y="239"/>
              </a:cxn>
              <a:cxn ang="0">
                <a:pos x="8" y="239"/>
              </a:cxn>
              <a:cxn ang="0">
                <a:pos x="4" y="239"/>
              </a:cxn>
              <a:cxn ang="0">
                <a:pos x="0" y="239"/>
              </a:cxn>
              <a:cxn ang="0">
                <a:pos x="0" y="0"/>
              </a:cxn>
            </a:cxnLst>
            <a:rect l="0" t="0" r="r" b="b"/>
            <a:pathLst>
              <a:path w="71" h="240">
                <a:moveTo>
                  <a:pt x="0" y="0"/>
                </a:moveTo>
                <a:lnTo>
                  <a:pt x="70" y="0"/>
                </a:lnTo>
                <a:lnTo>
                  <a:pt x="70" y="237"/>
                </a:lnTo>
                <a:lnTo>
                  <a:pt x="65" y="237"/>
                </a:lnTo>
                <a:lnTo>
                  <a:pt x="61" y="237"/>
                </a:lnTo>
                <a:lnTo>
                  <a:pt x="56" y="237"/>
                </a:lnTo>
                <a:lnTo>
                  <a:pt x="52" y="237"/>
                </a:lnTo>
                <a:lnTo>
                  <a:pt x="47" y="237"/>
                </a:lnTo>
                <a:lnTo>
                  <a:pt x="43" y="238"/>
                </a:lnTo>
                <a:lnTo>
                  <a:pt x="39" y="238"/>
                </a:lnTo>
                <a:lnTo>
                  <a:pt x="35" y="239"/>
                </a:lnTo>
                <a:lnTo>
                  <a:pt x="30" y="239"/>
                </a:lnTo>
                <a:lnTo>
                  <a:pt x="25" y="239"/>
                </a:lnTo>
                <a:lnTo>
                  <a:pt x="21" y="239"/>
                </a:lnTo>
                <a:lnTo>
                  <a:pt x="17" y="239"/>
                </a:lnTo>
                <a:lnTo>
                  <a:pt x="12" y="239"/>
                </a:lnTo>
                <a:lnTo>
                  <a:pt x="8" y="239"/>
                </a:lnTo>
                <a:lnTo>
                  <a:pt x="4" y="239"/>
                </a:lnTo>
                <a:lnTo>
                  <a:pt x="0" y="239"/>
                </a:lnTo>
                <a:lnTo>
                  <a:pt x="0" y="0"/>
                </a:lnTo>
              </a:path>
            </a:pathLst>
          </a:custGeom>
          <a:solidFill>
            <a:srgbClr val="FFC2C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2" name="Freeform 854"/>
          <p:cNvSpPr>
            <a:spLocks/>
          </p:cNvSpPr>
          <p:nvPr/>
        </p:nvSpPr>
        <p:spPr bwMode="auto">
          <a:xfrm>
            <a:off x="5699125" y="3887788"/>
            <a:ext cx="107950" cy="358775"/>
          </a:xfrm>
          <a:custGeom>
            <a:avLst/>
            <a:gdLst/>
            <a:ahLst/>
            <a:cxnLst>
              <a:cxn ang="0">
                <a:pos x="0" y="0"/>
              </a:cxn>
              <a:cxn ang="0">
                <a:pos x="71" y="0"/>
              </a:cxn>
              <a:cxn ang="0">
                <a:pos x="71" y="235"/>
              </a:cxn>
              <a:cxn ang="0">
                <a:pos x="65" y="235"/>
              </a:cxn>
              <a:cxn ang="0">
                <a:pos x="61" y="235"/>
              </a:cxn>
              <a:cxn ang="0">
                <a:pos x="57" y="236"/>
              </a:cxn>
              <a:cxn ang="0">
                <a:pos x="52" y="236"/>
              </a:cxn>
              <a:cxn ang="0">
                <a:pos x="48" y="236"/>
              </a:cxn>
              <a:cxn ang="0">
                <a:pos x="44" y="237"/>
              </a:cxn>
              <a:cxn ang="0">
                <a:pos x="39" y="237"/>
              </a:cxn>
              <a:cxn ang="0">
                <a:pos x="35" y="237"/>
              </a:cxn>
              <a:cxn ang="0">
                <a:pos x="30" y="237"/>
              </a:cxn>
              <a:cxn ang="0">
                <a:pos x="26" y="237"/>
              </a:cxn>
              <a:cxn ang="0">
                <a:pos x="21" y="237"/>
              </a:cxn>
              <a:cxn ang="0">
                <a:pos x="17" y="237"/>
              </a:cxn>
              <a:cxn ang="0">
                <a:pos x="13" y="238"/>
              </a:cxn>
              <a:cxn ang="0">
                <a:pos x="8" y="238"/>
              </a:cxn>
              <a:cxn ang="0">
                <a:pos x="4" y="239"/>
              </a:cxn>
              <a:cxn ang="0">
                <a:pos x="0" y="239"/>
              </a:cxn>
              <a:cxn ang="0">
                <a:pos x="0" y="0"/>
              </a:cxn>
            </a:cxnLst>
            <a:rect l="0" t="0" r="r" b="b"/>
            <a:pathLst>
              <a:path w="72" h="240">
                <a:moveTo>
                  <a:pt x="0" y="0"/>
                </a:moveTo>
                <a:lnTo>
                  <a:pt x="71" y="0"/>
                </a:lnTo>
                <a:lnTo>
                  <a:pt x="71" y="235"/>
                </a:lnTo>
                <a:lnTo>
                  <a:pt x="65" y="235"/>
                </a:lnTo>
                <a:lnTo>
                  <a:pt x="61" y="235"/>
                </a:lnTo>
                <a:lnTo>
                  <a:pt x="57" y="236"/>
                </a:lnTo>
                <a:lnTo>
                  <a:pt x="52" y="236"/>
                </a:lnTo>
                <a:lnTo>
                  <a:pt x="48" y="236"/>
                </a:lnTo>
                <a:lnTo>
                  <a:pt x="44" y="237"/>
                </a:lnTo>
                <a:lnTo>
                  <a:pt x="39" y="237"/>
                </a:lnTo>
                <a:lnTo>
                  <a:pt x="35" y="237"/>
                </a:lnTo>
                <a:lnTo>
                  <a:pt x="30" y="237"/>
                </a:lnTo>
                <a:lnTo>
                  <a:pt x="26" y="237"/>
                </a:lnTo>
                <a:lnTo>
                  <a:pt x="21" y="237"/>
                </a:lnTo>
                <a:lnTo>
                  <a:pt x="17" y="237"/>
                </a:lnTo>
                <a:lnTo>
                  <a:pt x="13" y="238"/>
                </a:lnTo>
                <a:lnTo>
                  <a:pt x="8" y="238"/>
                </a:lnTo>
                <a:lnTo>
                  <a:pt x="4" y="239"/>
                </a:lnTo>
                <a:lnTo>
                  <a:pt x="0" y="239"/>
                </a:lnTo>
                <a:lnTo>
                  <a:pt x="0" y="0"/>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3" name="Freeform 855"/>
          <p:cNvSpPr>
            <a:spLocks/>
          </p:cNvSpPr>
          <p:nvPr/>
        </p:nvSpPr>
        <p:spPr bwMode="auto">
          <a:xfrm>
            <a:off x="5751513" y="3887788"/>
            <a:ext cx="106362" cy="355600"/>
          </a:xfrm>
          <a:custGeom>
            <a:avLst/>
            <a:gdLst/>
            <a:ahLst/>
            <a:cxnLst>
              <a:cxn ang="0">
                <a:pos x="0" y="0"/>
              </a:cxn>
              <a:cxn ang="0">
                <a:pos x="70" y="0"/>
              </a:cxn>
              <a:cxn ang="0">
                <a:pos x="70" y="232"/>
              </a:cxn>
              <a:cxn ang="0">
                <a:pos x="65" y="233"/>
              </a:cxn>
              <a:cxn ang="0">
                <a:pos x="61" y="233"/>
              </a:cxn>
              <a:cxn ang="0">
                <a:pos x="57" y="233"/>
              </a:cxn>
              <a:cxn ang="0">
                <a:pos x="52" y="234"/>
              </a:cxn>
              <a:cxn ang="0">
                <a:pos x="48" y="234"/>
              </a:cxn>
              <a:cxn ang="0">
                <a:pos x="44" y="234"/>
              </a:cxn>
              <a:cxn ang="0">
                <a:pos x="38" y="235"/>
              </a:cxn>
              <a:cxn ang="0">
                <a:pos x="35" y="235"/>
              </a:cxn>
              <a:cxn ang="0">
                <a:pos x="30" y="235"/>
              </a:cxn>
              <a:cxn ang="0">
                <a:pos x="25" y="235"/>
              </a:cxn>
              <a:cxn ang="0">
                <a:pos x="21" y="236"/>
              </a:cxn>
              <a:cxn ang="0">
                <a:pos x="17" y="236"/>
              </a:cxn>
              <a:cxn ang="0">
                <a:pos x="12" y="236"/>
              </a:cxn>
              <a:cxn ang="0">
                <a:pos x="8" y="237"/>
              </a:cxn>
              <a:cxn ang="0">
                <a:pos x="4" y="237"/>
              </a:cxn>
              <a:cxn ang="0">
                <a:pos x="0" y="237"/>
              </a:cxn>
              <a:cxn ang="0">
                <a:pos x="0" y="0"/>
              </a:cxn>
            </a:cxnLst>
            <a:rect l="0" t="0" r="r" b="b"/>
            <a:pathLst>
              <a:path w="71" h="238">
                <a:moveTo>
                  <a:pt x="0" y="0"/>
                </a:moveTo>
                <a:lnTo>
                  <a:pt x="70" y="0"/>
                </a:lnTo>
                <a:lnTo>
                  <a:pt x="70" y="232"/>
                </a:lnTo>
                <a:lnTo>
                  <a:pt x="65" y="233"/>
                </a:lnTo>
                <a:lnTo>
                  <a:pt x="61" y="233"/>
                </a:lnTo>
                <a:lnTo>
                  <a:pt x="57" y="233"/>
                </a:lnTo>
                <a:lnTo>
                  <a:pt x="52" y="234"/>
                </a:lnTo>
                <a:lnTo>
                  <a:pt x="48" y="234"/>
                </a:lnTo>
                <a:lnTo>
                  <a:pt x="44" y="234"/>
                </a:lnTo>
                <a:lnTo>
                  <a:pt x="38" y="235"/>
                </a:lnTo>
                <a:lnTo>
                  <a:pt x="35" y="235"/>
                </a:lnTo>
                <a:lnTo>
                  <a:pt x="30" y="235"/>
                </a:lnTo>
                <a:lnTo>
                  <a:pt x="25" y="235"/>
                </a:lnTo>
                <a:lnTo>
                  <a:pt x="21" y="236"/>
                </a:lnTo>
                <a:lnTo>
                  <a:pt x="17" y="236"/>
                </a:lnTo>
                <a:lnTo>
                  <a:pt x="12" y="236"/>
                </a:lnTo>
                <a:lnTo>
                  <a:pt x="8" y="237"/>
                </a:lnTo>
                <a:lnTo>
                  <a:pt x="4" y="237"/>
                </a:lnTo>
                <a:lnTo>
                  <a:pt x="0" y="237"/>
                </a:lnTo>
                <a:lnTo>
                  <a:pt x="0" y="0"/>
                </a:lnTo>
              </a:path>
            </a:pathLst>
          </a:custGeom>
          <a:solidFill>
            <a:srgbClr val="FFA9A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4" name="Freeform 856"/>
          <p:cNvSpPr>
            <a:spLocks/>
          </p:cNvSpPr>
          <p:nvPr/>
        </p:nvSpPr>
        <p:spPr bwMode="auto">
          <a:xfrm>
            <a:off x="5805488" y="3887788"/>
            <a:ext cx="103187" cy="350837"/>
          </a:xfrm>
          <a:custGeom>
            <a:avLst/>
            <a:gdLst/>
            <a:ahLst/>
            <a:cxnLst>
              <a:cxn ang="0">
                <a:pos x="0" y="0"/>
              </a:cxn>
              <a:cxn ang="0">
                <a:pos x="68" y="0"/>
              </a:cxn>
              <a:cxn ang="0">
                <a:pos x="68" y="228"/>
              </a:cxn>
              <a:cxn ang="0">
                <a:pos x="63" y="228"/>
              </a:cxn>
              <a:cxn ang="0">
                <a:pos x="59" y="229"/>
              </a:cxn>
              <a:cxn ang="0">
                <a:pos x="55" y="230"/>
              </a:cxn>
              <a:cxn ang="0">
                <a:pos x="51" y="230"/>
              </a:cxn>
              <a:cxn ang="0">
                <a:pos x="46" y="230"/>
              </a:cxn>
              <a:cxn ang="0">
                <a:pos x="42" y="230"/>
              </a:cxn>
              <a:cxn ang="0">
                <a:pos x="38" y="231"/>
              </a:cxn>
              <a:cxn ang="0">
                <a:pos x="33" y="231"/>
              </a:cxn>
              <a:cxn ang="0">
                <a:pos x="29" y="232"/>
              </a:cxn>
              <a:cxn ang="0">
                <a:pos x="25" y="232"/>
              </a:cxn>
              <a:cxn ang="0">
                <a:pos x="21" y="232"/>
              </a:cxn>
              <a:cxn ang="0">
                <a:pos x="16" y="233"/>
              </a:cxn>
              <a:cxn ang="0">
                <a:pos x="12" y="233"/>
              </a:cxn>
              <a:cxn ang="0">
                <a:pos x="8" y="233"/>
              </a:cxn>
              <a:cxn ang="0">
                <a:pos x="4" y="234"/>
              </a:cxn>
              <a:cxn ang="0">
                <a:pos x="0" y="234"/>
              </a:cxn>
              <a:cxn ang="0">
                <a:pos x="0" y="0"/>
              </a:cxn>
            </a:cxnLst>
            <a:rect l="0" t="0" r="r" b="b"/>
            <a:pathLst>
              <a:path w="69" h="235">
                <a:moveTo>
                  <a:pt x="0" y="0"/>
                </a:moveTo>
                <a:lnTo>
                  <a:pt x="68" y="0"/>
                </a:lnTo>
                <a:lnTo>
                  <a:pt x="68" y="228"/>
                </a:lnTo>
                <a:lnTo>
                  <a:pt x="63" y="228"/>
                </a:lnTo>
                <a:lnTo>
                  <a:pt x="59" y="229"/>
                </a:lnTo>
                <a:lnTo>
                  <a:pt x="55" y="230"/>
                </a:lnTo>
                <a:lnTo>
                  <a:pt x="51" y="230"/>
                </a:lnTo>
                <a:lnTo>
                  <a:pt x="46" y="230"/>
                </a:lnTo>
                <a:lnTo>
                  <a:pt x="42" y="230"/>
                </a:lnTo>
                <a:lnTo>
                  <a:pt x="38" y="231"/>
                </a:lnTo>
                <a:lnTo>
                  <a:pt x="33" y="231"/>
                </a:lnTo>
                <a:lnTo>
                  <a:pt x="29" y="232"/>
                </a:lnTo>
                <a:lnTo>
                  <a:pt x="25" y="232"/>
                </a:lnTo>
                <a:lnTo>
                  <a:pt x="21" y="232"/>
                </a:lnTo>
                <a:lnTo>
                  <a:pt x="16" y="233"/>
                </a:lnTo>
                <a:lnTo>
                  <a:pt x="12" y="233"/>
                </a:lnTo>
                <a:lnTo>
                  <a:pt x="8" y="233"/>
                </a:lnTo>
                <a:lnTo>
                  <a:pt x="4" y="234"/>
                </a:lnTo>
                <a:lnTo>
                  <a:pt x="0" y="234"/>
                </a:lnTo>
                <a:lnTo>
                  <a:pt x="0" y="0"/>
                </a:lnTo>
              </a:path>
            </a:pathLst>
          </a:custGeom>
          <a:solidFill>
            <a:srgbClr val="FF9F9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5" name="Freeform 857"/>
          <p:cNvSpPr>
            <a:spLocks/>
          </p:cNvSpPr>
          <p:nvPr/>
        </p:nvSpPr>
        <p:spPr bwMode="auto">
          <a:xfrm>
            <a:off x="5856288" y="3887788"/>
            <a:ext cx="104775" cy="349250"/>
          </a:xfrm>
          <a:custGeom>
            <a:avLst/>
            <a:gdLst/>
            <a:ahLst/>
            <a:cxnLst>
              <a:cxn ang="0">
                <a:pos x="0" y="0"/>
              </a:cxn>
              <a:cxn ang="0">
                <a:pos x="69" y="0"/>
              </a:cxn>
              <a:cxn ang="0">
                <a:pos x="69" y="224"/>
              </a:cxn>
              <a:cxn ang="0">
                <a:pos x="64" y="224"/>
              </a:cxn>
              <a:cxn ang="0">
                <a:pos x="60" y="226"/>
              </a:cxn>
              <a:cxn ang="0">
                <a:pos x="56" y="226"/>
              </a:cxn>
              <a:cxn ang="0">
                <a:pos x="51" y="226"/>
              </a:cxn>
              <a:cxn ang="0">
                <a:pos x="47" y="227"/>
              </a:cxn>
              <a:cxn ang="0">
                <a:pos x="42" y="228"/>
              </a:cxn>
              <a:cxn ang="0">
                <a:pos x="39" y="228"/>
              </a:cxn>
              <a:cxn ang="0">
                <a:pos x="34" y="228"/>
              </a:cxn>
              <a:cxn ang="0">
                <a:pos x="30" y="229"/>
              </a:cxn>
              <a:cxn ang="0">
                <a:pos x="26" y="230"/>
              </a:cxn>
              <a:cxn ang="0">
                <a:pos x="21" y="230"/>
              </a:cxn>
              <a:cxn ang="0">
                <a:pos x="17" y="230"/>
              </a:cxn>
              <a:cxn ang="0">
                <a:pos x="13" y="231"/>
              </a:cxn>
              <a:cxn ang="0">
                <a:pos x="9" y="231"/>
              </a:cxn>
              <a:cxn ang="0">
                <a:pos x="4" y="232"/>
              </a:cxn>
              <a:cxn ang="0">
                <a:pos x="0" y="232"/>
              </a:cxn>
              <a:cxn ang="0">
                <a:pos x="0" y="0"/>
              </a:cxn>
            </a:cxnLst>
            <a:rect l="0" t="0" r="r" b="b"/>
            <a:pathLst>
              <a:path w="70" h="233">
                <a:moveTo>
                  <a:pt x="0" y="0"/>
                </a:moveTo>
                <a:lnTo>
                  <a:pt x="69" y="0"/>
                </a:lnTo>
                <a:lnTo>
                  <a:pt x="69" y="224"/>
                </a:lnTo>
                <a:lnTo>
                  <a:pt x="64" y="224"/>
                </a:lnTo>
                <a:lnTo>
                  <a:pt x="60" y="226"/>
                </a:lnTo>
                <a:lnTo>
                  <a:pt x="56" y="226"/>
                </a:lnTo>
                <a:lnTo>
                  <a:pt x="51" y="226"/>
                </a:lnTo>
                <a:lnTo>
                  <a:pt x="47" y="227"/>
                </a:lnTo>
                <a:lnTo>
                  <a:pt x="42" y="228"/>
                </a:lnTo>
                <a:lnTo>
                  <a:pt x="39" y="228"/>
                </a:lnTo>
                <a:lnTo>
                  <a:pt x="34" y="228"/>
                </a:lnTo>
                <a:lnTo>
                  <a:pt x="30" y="229"/>
                </a:lnTo>
                <a:lnTo>
                  <a:pt x="26" y="230"/>
                </a:lnTo>
                <a:lnTo>
                  <a:pt x="21" y="230"/>
                </a:lnTo>
                <a:lnTo>
                  <a:pt x="17" y="230"/>
                </a:lnTo>
                <a:lnTo>
                  <a:pt x="13" y="231"/>
                </a:lnTo>
                <a:lnTo>
                  <a:pt x="9" y="231"/>
                </a:lnTo>
                <a:lnTo>
                  <a:pt x="4" y="232"/>
                </a:lnTo>
                <a:lnTo>
                  <a:pt x="0" y="232"/>
                </a:lnTo>
                <a:lnTo>
                  <a:pt x="0" y="0"/>
                </a:lnTo>
              </a:path>
            </a:pathLst>
          </a:custGeom>
          <a:solidFill>
            <a:srgbClr val="FF949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6" name="Freeform 858"/>
          <p:cNvSpPr>
            <a:spLocks/>
          </p:cNvSpPr>
          <p:nvPr/>
        </p:nvSpPr>
        <p:spPr bwMode="auto">
          <a:xfrm>
            <a:off x="5907088" y="3887788"/>
            <a:ext cx="103187" cy="344487"/>
          </a:xfrm>
          <a:custGeom>
            <a:avLst/>
            <a:gdLst/>
            <a:ahLst/>
            <a:cxnLst>
              <a:cxn ang="0">
                <a:pos x="0" y="0"/>
              </a:cxn>
              <a:cxn ang="0">
                <a:pos x="68" y="0"/>
              </a:cxn>
              <a:cxn ang="0">
                <a:pos x="68" y="220"/>
              </a:cxn>
              <a:cxn ang="0">
                <a:pos x="63" y="221"/>
              </a:cxn>
              <a:cxn ang="0">
                <a:pos x="59" y="221"/>
              </a:cxn>
              <a:cxn ang="0">
                <a:pos x="55" y="222"/>
              </a:cxn>
              <a:cxn ang="0">
                <a:pos x="51" y="223"/>
              </a:cxn>
              <a:cxn ang="0">
                <a:pos x="46" y="223"/>
              </a:cxn>
              <a:cxn ang="0">
                <a:pos x="42" y="224"/>
              </a:cxn>
              <a:cxn ang="0">
                <a:pos x="38" y="224"/>
              </a:cxn>
              <a:cxn ang="0">
                <a:pos x="34" y="225"/>
              </a:cxn>
              <a:cxn ang="0">
                <a:pos x="30" y="225"/>
              </a:cxn>
              <a:cxn ang="0">
                <a:pos x="25" y="226"/>
              </a:cxn>
              <a:cxn ang="0">
                <a:pos x="21" y="227"/>
              </a:cxn>
              <a:cxn ang="0">
                <a:pos x="16" y="227"/>
              </a:cxn>
              <a:cxn ang="0">
                <a:pos x="13" y="227"/>
              </a:cxn>
              <a:cxn ang="0">
                <a:pos x="8" y="228"/>
              </a:cxn>
              <a:cxn ang="0">
                <a:pos x="4" y="229"/>
              </a:cxn>
              <a:cxn ang="0">
                <a:pos x="0" y="229"/>
              </a:cxn>
              <a:cxn ang="0">
                <a:pos x="0" y="0"/>
              </a:cxn>
            </a:cxnLst>
            <a:rect l="0" t="0" r="r" b="b"/>
            <a:pathLst>
              <a:path w="69" h="230">
                <a:moveTo>
                  <a:pt x="0" y="0"/>
                </a:moveTo>
                <a:lnTo>
                  <a:pt x="68" y="0"/>
                </a:lnTo>
                <a:lnTo>
                  <a:pt x="68" y="220"/>
                </a:lnTo>
                <a:lnTo>
                  <a:pt x="63" y="221"/>
                </a:lnTo>
                <a:lnTo>
                  <a:pt x="59" y="221"/>
                </a:lnTo>
                <a:lnTo>
                  <a:pt x="55" y="222"/>
                </a:lnTo>
                <a:lnTo>
                  <a:pt x="51" y="223"/>
                </a:lnTo>
                <a:lnTo>
                  <a:pt x="46" y="223"/>
                </a:lnTo>
                <a:lnTo>
                  <a:pt x="42" y="224"/>
                </a:lnTo>
                <a:lnTo>
                  <a:pt x="38" y="224"/>
                </a:lnTo>
                <a:lnTo>
                  <a:pt x="34" y="225"/>
                </a:lnTo>
                <a:lnTo>
                  <a:pt x="30" y="225"/>
                </a:lnTo>
                <a:lnTo>
                  <a:pt x="25" y="226"/>
                </a:lnTo>
                <a:lnTo>
                  <a:pt x="21" y="227"/>
                </a:lnTo>
                <a:lnTo>
                  <a:pt x="16" y="227"/>
                </a:lnTo>
                <a:lnTo>
                  <a:pt x="13" y="227"/>
                </a:lnTo>
                <a:lnTo>
                  <a:pt x="8" y="228"/>
                </a:lnTo>
                <a:lnTo>
                  <a:pt x="4" y="229"/>
                </a:lnTo>
                <a:lnTo>
                  <a:pt x="0" y="229"/>
                </a:lnTo>
                <a:lnTo>
                  <a:pt x="0" y="0"/>
                </a:lnTo>
              </a:path>
            </a:pathLst>
          </a:custGeom>
          <a:solidFill>
            <a:srgbClr val="FF858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7" name="Freeform 859"/>
          <p:cNvSpPr>
            <a:spLocks/>
          </p:cNvSpPr>
          <p:nvPr/>
        </p:nvSpPr>
        <p:spPr bwMode="auto">
          <a:xfrm>
            <a:off x="5959475" y="3887788"/>
            <a:ext cx="104775" cy="338137"/>
          </a:xfrm>
          <a:custGeom>
            <a:avLst/>
            <a:gdLst/>
            <a:ahLst/>
            <a:cxnLst>
              <a:cxn ang="0">
                <a:pos x="0" y="0"/>
              </a:cxn>
              <a:cxn ang="0">
                <a:pos x="69" y="0"/>
              </a:cxn>
              <a:cxn ang="0">
                <a:pos x="69" y="214"/>
              </a:cxn>
              <a:cxn ang="0">
                <a:pos x="64" y="215"/>
              </a:cxn>
              <a:cxn ang="0">
                <a:pos x="60" y="216"/>
              </a:cxn>
              <a:cxn ang="0">
                <a:pos x="56" y="217"/>
              </a:cxn>
              <a:cxn ang="0">
                <a:pos x="51" y="217"/>
              </a:cxn>
              <a:cxn ang="0">
                <a:pos x="47" y="218"/>
              </a:cxn>
              <a:cxn ang="0">
                <a:pos x="43" y="219"/>
              </a:cxn>
              <a:cxn ang="0">
                <a:pos x="39" y="219"/>
              </a:cxn>
              <a:cxn ang="0">
                <a:pos x="34" y="219"/>
              </a:cxn>
              <a:cxn ang="0">
                <a:pos x="30" y="221"/>
              </a:cxn>
              <a:cxn ang="0">
                <a:pos x="26" y="221"/>
              </a:cxn>
              <a:cxn ang="0">
                <a:pos x="22" y="221"/>
              </a:cxn>
              <a:cxn ang="0">
                <a:pos x="17" y="222"/>
              </a:cxn>
              <a:cxn ang="0">
                <a:pos x="13" y="223"/>
              </a:cxn>
              <a:cxn ang="0">
                <a:pos x="8" y="223"/>
              </a:cxn>
              <a:cxn ang="0">
                <a:pos x="4" y="224"/>
              </a:cxn>
              <a:cxn ang="0">
                <a:pos x="0" y="225"/>
              </a:cxn>
              <a:cxn ang="0">
                <a:pos x="0" y="0"/>
              </a:cxn>
            </a:cxnLst>
            <a:rect l="0" t="0" r="r" b="b"/>
            <a:pathLst>
              <a:path w="70" h="226">
                <a:moveTo>
                  <a:pt x="0" y="0"/>
                </a:moveTo>
                <a:lnTo>
                  <a:pt x="69" y="0"/>
                </a:lnTo>
                <a:lnTo>
                  <a:pt x="69" y="214"/>
                </a:lnTo>
                <a:lnTo>
                  <a:pt x="64" y="215"/>
                </a:lnTo>
                <a:lnTo>
                  <a:pt x="60" y="216"/>
                </a:lnTo>
                <a:lnTo>
                  <a:pt x="56" y="217"/>
                </a:lnTo>
                <a:lnTo>
                  <a:pt x="51" y="217"/>
                </a:lnTo>
                <a:lnTo>
                  <a:pt x="47" y="218"/>
                </a:lnTo>
                <a:lnTo>
                  <a:pt x="43" y="219"/>
                </a:lnTo>
                <a:lnTo>
                  <a:pt x="39" y="219"/>
                </a:lnTo>
                <a:lnTo>
                  <a:pt x="34" y="219"/>
                </a:lnTo>
                <a:lnTo>
                  <a:pt x="30" y="221"/>
                </a:lnTo>
                <a:lnTo>
                  <a:pt x="26" y="221"/>
                </a:lnTo>
                <a:lnTo>
                  <a:pt x="22" y="221"/>
                </a:lnTo>
                <a:lnTo>
                  <a:pt x="17" y="222"/>
                </a:lnTo>
                <a:lnTo>
                  <a:pt x="13" y="223"/>
                </a:lnTo>
                <a:lnTo>
                  <a:pt x="8" y="223"/>
                </a:lnTo>
                <a:lnTo>
                  <a:pt x="4" y="224"/>
                </a:lnTo>
                <a:lnTo>
                  <a:pt x="0" y="225"/>
                </a:lnTo>
                <a:lnTo>
                  <a:pt x="0" y="0"/>
                </a:lnTo>
              </a:path>
            </a:pathLst>
          </a:custGeom>
          <a:solidFill>
            <a:srgbClr val="FF7B7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8" name="Freeform 860"/>
          <p:cNvSpPr>
            <a:spLocks/>
          </p:cNvSpPr>
          <p:nvPr/>
        </p:nvSpPr>
        <p:spPr bwMode="auto">
          <a:xfrm>
            <a:off x="6008688" y="3887788"/>
            <a:ext cx="107950" cy="330200"/>
          </a:xfrm>
          <a:custGeom>
            <a:avLst/>
            <a:gdLst/>
            <a:ahLst/>
            <a:cxnLst>
              <a:cxn ang="0">
                <a:pos x="0" y="0"/>
              </a:cxn>
              <a:cxn ang="0">
                <a:pos x="71" y="0"/>
              </a:cxn>
              <a:cxn ang="0">
                <a:pos x="71" y="208"/>
              </a:cxn>
              <a:cxn ang="0">
                <a:pos x="66" y="208"/>
              </a:cxn>
              <a:cxn ang="0">
                <a:pos x="62" y="209"/>
              </a:cxn>
              <a:cxn ang="0">
                <a:pos x="57" y="210"/>
              </a:cxn>
              <a:cxn ang="0">
                <a:pos x="53" y="211"/>
              </a:cxn>
              <a:cxn ang="0">
                <a:pos x="49" y="212"/>
              </a:cxn>
              <a:cxn ang="0">
                <a:pos x="44" y="212"/>
              </a:cxn>
              <a:cxn ang="0">
                <a:pos x="40" y="213"/>
              </a:cxn>
              <a:cxn ang="0">
                <a:pos x="35" y="214"/>
              </a:cxn>
              <a:cxn ang="0">
                <a:pos x="31" y="215"/>
              </a:cxn>
              <a:cxn ang="0">
                <a:pos x="26" y="216"/>
              </a:cxn>
              <a:cxn ang="0">
                <a:pos x="22" y="216"/>
              </a:cxn>
              <a:cxn ang="0">
                <a:pos x="18" y="216"/>
              </a:cxn>
              <a:cxn ang="0">
                <a:pos x="13" y="218"/>
              </a:cxn>
              <a:cxn ang="0">
                <a:pos x="9" y="218"/>
              </a:cxn>
              <a:cxn ang="0">
                <a:pos x="5" y="219"/>
              </a:cxn>
              <a:cxn ang="0">
                <a:pos x="0" y="220"/>
              </a:cxn>
              <a:cxn ang="0">
                <a:pos x="0" y="0"/>
              </a:cxn>
            </a:cxnLst>
            <a:rect l="0" t="0" r="r" b="b"/>
            <a:pathLst>
              <a:path w="72" h="221">
                <a:moveTo>
                  <a:pt x="0" y="0"/>
                </a:moveTo>
                <a:lnTo>
                  <a:pt x="71" y="0"/>
                </a:lnTo>
                <a:lnTo>
                  <a:pt x="71" y="208"/>
                </a:lnTo>
                <a:lnTo>
                  <a:pt x="66" y="208"/>
                </a:lnTo>
                <a:lnTo>
                  <a:pt x="62" y="209"/>
                </a:lnTo>
                <a:lnTo>
                  <a:pt x="57" y="210"/>
                </a:lnTo>
                <a:lnTo>
                  <a:pt x="53" y="211"/>
                </a:lnTo>
                <a:lnTo>
                  <a:pt x="49" y="212"/>
                </a:lnTo>
                <a:lnTo>
                  <a:pt x="44" y="212"/>
                </a:lnTo>
                <a:lnTo>
                  <a:pt x="40" y="213"/>
                </a:lnTo>
                <a:lnTo>
                  <a:pt x="35" y="214"/>
                </a:lnTo>
                <a:lnTo>
                  <a:pt x="31" y="215"/>
                </a:lnTo>
                <a:lnTo>
                  <a:pt x="26" y="216"/>
                </a:lnTo>
                <a:lnTo>
                  <a:pt x="22" y="216"/>
                </a:lnTo>
                <a:lnTo>
                  <a:pt x="18" y="216"/>
                </a:lnTo>
                <a:lnTo>
                  <a:pt x="13" y="218"/>
                </a:lnTo>
                <a:lnTo>
                  <a:pt x="9" y="218"/>
                </a:lnTo>
                <a:lnTo>
                  <a:pt x="5" y="219"/>
                </a:lnTo>
                <a:lnTo>
                  <a:pt x="0" y="220"/>
                </a:lnTo>
                <a:lnTo>
                  <a:pt x="0" y="0"/>
                </a:lnTo>
              </a:path>
            </a:pathLst>
          </a:custGeom>
          <a:solidFill>
            <a:srgbClr val="FF6C6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49" name="Freeform 861"/>
          <p:cNvSpPr>
            <a:spLocks/>
          </p:cNvSpPr>
          <p:nvPr/>
        </p:nvSpPr>
        <p:spPr bwMode="auto">
          <a:xfrm>
            <a:off x="6062663" y="3887788"/>
            <a:ext cx="106362" cy="322262"/>
          </a:xfrm>
          <a:custGeom>
            <a:avLst/>
            <a:gdLst/>
            <a:ahLst/>
            <a:cxnLst>
              <a:cxn ang="0">
                <a:pos x="0" y="0"/>
              </a:cxn>
              <a:cxn ang="0">
                <a:pos x="70" y="0"/>
              </a:cxn>
              <a:cxn ang="0">
                <a:pos x="70" y="200"/>
              </a:cxn>
              <a:cxn ang="0">
                <a:pos x="65" y="201"/>
              </a:cxn>
              <a:cxn ang="0">
                <a:pos x="61" y="202"/>
              </a:cxn>
              <a:cxn ang="0">
                <a:pos x="57" y="203"/>
              </a:cxn>
              <a:cxn ang="0">
                <a:pos x="52" y="204"/>
              </a:cxn>
              <a:cxn ang="0">
                <a:pos x="48" y="205"/>
              </a:cxn>
              <a:cxn ang="0">
                <a:pos x="44" y="206"/>
              </a:cxn>
              <a:cxn ang="0">
                <a:pos x="39" y="206"/>
              </a:cxn>
              <a:cxn ang="0">
                <a:pos x="35" y="208"/>
              </a:cxn>
              <a:cxn ang="0">
                <a:pos x="30" y="208"/>
              </a:cxn>
              <a:cxn ang="0">
                <a:pos x="26" y="209"/>
              </a:cxn>
              <a:cxn ang="0">
                <a:pos x="22" y="210"/>
              </a:cxn>
              <a:cxn ang="0">
                <a:pos x="17" y="211"/>
              </a:cxn>
              <a:cxn ang="0">
                <a:pos x="13" y="212"/>
              </a:cxn>
              <a:cxn ang="0">
                <a:pos x="8" y="212"/>
              </a:cxn>
              <a:cxn ang="0">
                <a:pos x="5" y="213"/>
              </a:cxn>
              <a:cxn ang="0">
                <a:pos x="0" y="214"/>
              </a:cxn>
              <a:cxn ang="0">
                <a:pos x="0" y="0"/>
              </a:cxn>
            </a:cxnLst>
            <a:rect l="0" t="0" r="r" b="b"/>
            <a:pathLst>
              <a:path w="71" h="215">
                <a:moveTo>
                  <a:pt x="0" y="0"/>
                </a:moveTo>
                <a:lnTo>
                  <a:pt x="70" y="0"/>
                </a:lnTo>
                <a:lnTo>
                  <a:pt x="70" y="200"/>
                </a:lnTo>
                <a:lnTo>
                  <a:pt x="65" y="201"/>
                </a:lnTo>
                <a:lnTo>
                  <a:pt x="61" y="202"/>
                </a:lnTo>
                <a:lnTo>
                  <a:pt x="57" y="203"/>
                </a:lnTo>
                <a:lnTo>
                  <a:pt x="52" y="204"/>
                </a:lnTo>
                <a:lnTo>
                  <a:pt x="48" y="205"/>
                </a:lnTo>
                <a:lnTo>
                  <a:pt x="44" y="206"/>
                </a:lnTo>
                <a:lnTo>
                  <a:pt x="39" y="206"/>
                </a:lnTo>
                <a:lnTo>
                  <a:pt x="35" y="208"/>
                </a:lnTo>
                <a:lnTo>
                  <a:pt x="30" y="208"/>
                </a:lnTo>
                <a:lnTo>
                  <a:pt x="26" y="209"/>
                </a:lnTo>
                <a:lnTo>
                  <a:pt x="22" y="210"/>
                </a:lnTo>
                <a:lnTo>
                  <a:pt x="17" y="211"/>
                </a:lnTo>
                <a:lnTo>
                  <a:pt x="13" y="212"/>
                </a:lnTo>
                <a:lnTo>
                  <a:pt x="8" y="212"/>
                </a:lnTo>
                <a:lnTo>
                  <a:pt x="5" y="213"/>
                </a:lnTo>
                <a:lnTo>
                  <a:pt x="0" y="214"/>
                </a:lnTo>
                <a:lnTo>
                  <a:pt x="0" y="0"/>
                </a:lnTo>
              </a:path>
            </a:pathLst>
          </a:custGeom>
          <a:solidFill>
            <a:srgbClr val="FF616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0" name="Freeform 862"/>
          <p:cNvSpPr>
            <a:spLocks/>
          </p:cNvSpPr>
          <p:nvPr/>
        </p:nvSpPr>
        <p:spPr bwMode="auto">
          <a:xfrm>
            <a:off x="6115050" y="3887788"/>
            <a:ext cx="103188" cy="312737"/>
          </a:xfrm>
          <a:custGeom>
            <a:avLst/>
            <a:gdLst/>
            <a:ahLst/>
            <a:cxnLst>
              <a:cxn ang="0">
                <a:pos x="0" y="0"/>
              </a:cxn>
              <a:cxn ang="0">
                <a:pos x="68" y="0"/>
              </a:cxn>
              <a:cxn ang="0">
                <a:pos x="68" y="191"/>
              </a:cxn>
              <a:cxn ang="0">
                <a:pos x="63" y="192"/>
              </a:cxn>
              <a:cxn ang="0">
                <a:pos x="59" y="194"/>
              </a:cxn>
              <a:cxn ang="0">
                <a:pos x="55" y="194"/>
              </a:cxn>
              <a:cxn ang="0">
                <a:pos x="51" y="196"/>
              </a:cxn>
              <a:cxn ang="0">
                <a:pos x="46" y="196"/>
              </a:cxn>
              <a:cxn ang="0">
                <a:pos x="43" y="198"/>
              </a:cxn>
              <a:cxn ang="0">
                <a:pos x="38" y="198"/>
              </a:cxn>
              <a:cxn ang="0">
                <a:pos x="34" y="200"/>
              </a:cxn>
              <a:cxn ang="0">
                <a:pos x="29" y="200"/>
              </a:cxn>
              <a:cxn ang="0">
                <a:pos x="25" y="202"/>
              </a:cxn>
              <a:cxn ang="0">
                <a:pos x="21" y="203"/>
              </a:cxn>
              <a:cxn ang="0">
                <a:pos x="17" y="204"/>
              </a:cxn>
              <a:cxn ang="0">
                <a:pos x="13" y="205"/>
              </a:cxn>
              <a:cxn ang="0">
                <a:pos x="8" y="206"/>
              </a:cxn>
              <a:cxn ang="0">
                <a:pos x="4" y="206"/>
              </a:cxn>
              <a:cxn ang="0">
                <a:pos x="0" y="208"/>
              </a:cxn>
              <a:cxn ang="0">
                <a:pos x="0" y="0"/>
              </a:cxn>
            </a:cxnLst>
            <a:rect l="0" t="0" r="r" b="b"/>
            <a:pathLst>
              <a:path w="69" h="209">
                <a:moveTo>
                  <a:pt x="0" y="0"/>
                </a:moveTo>
                <a:lnTo>
                  <a:pt x="68" y="0"/>
                </a:lnTo>
                <a:lnTo>
                  <a:pt x="68" y="191"/>
                </a:lnTo>
                <a:lnTo>
                  <a:pt x="63" y="192"/>
                </a:lnTo>
                <a:lnTo>
                  <a:pt x="59" y="194"/>
                </a:lnTo>
                <a:lnTo>
                  <a:pt x="55" y="194"/>
                </a:lnTo>
                <a:lnTo>
                  <a:pt x="51" y="196"/>
                </a:lnTo>
                <a:lnTo>
                  <a:pt x="46" y="196"/>
                </a:lnTo>
                <a:lnTo>
                  <a:pt x="43" y="198"/>
                </a:lnTo>
                <a:lnTo>
                  <a:pt x="38" y="198"/>
                </a:lnTo>
                <a:lnTo>
                  <a:pt x="34" y="200"/>
                </a:lnTo>
                <a:lnTo>
                  <a:pt x="29" y="200"/>
                </a:lnTo>
                <a:lnTo>
                  <a:pt x="25" y="202"/>
                </a:lnTo>
                <a:lnTo>
                  <a:pt x="21" y="203"/>
                </a:lnTo>
                <a:lnTo>
                  <a:pt x="17" y="204"/>
                </a:lnTo>
                <a:lnTo>
                  <a:pt x="13" y="205"/>
                </a:lnTo>
                <a:lnTo>
                  <a:pt x="8" y="206"/>
                </a:lnTo>
                <a:lnTo>
                  <a:pt x="4" y="206"/>
                </a:lnTo>
                <a:lnTo>
                  <a:pt x="0" y="208"/>
                </a:lnTo>
                <a:lnTo>
                  <a:pt x="0" y="0"/>
                </a:lnTo>
              </a:path>
            </a:pathLst>
          </a:custGeom>
          <a:solidFill>
            <a:srgbClr val="FF525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1" name="Freeform 863"/>
          <p:cNvSpPr>
            <a:spLocks/>
          </p:cNvSpPr>
          <p:nvPr/>
        </p:nvSpPr>
        <p:spPr bwMode="auto">
          <a:xfrm>
            <a:off x="6167438" y="3887788"/>
            <a:ext cx="103187" cy="300037"/>
          </a:xfrm>
          <a:custGeom>
            <a:avLst/>
            <a:gdLst/>
            <a:ahLst/>
            <a:cxnLst>
              <a:cxn ang="0">
                <a:pos x="0" y="0"/>
              </a:cxn>
              <a:cxn ang="0">
                <a:pos x="68" y="0"/>
              </a:cxn>
              <a:cxn ang="0">
                <a:pos x="68" y="181"/>
              </a:cxn>
              <a:cxn ang="0">
                <a:pos x="63" y="182"/>
              </a:cxn>
              <a:cxn ang="0">
                <a:pos x="59" y="184"/>
              </a:cxn>
              <a:cxn ang="0">
                <a:pos x="54" y="185"/>
              </a:cxn>
              <a:cxn ang="0">
                <a:pos x="51" y="186"/>
              </a:cxn>
              <a:cxn ang="0">
                <a:pos x="46" y="188"/>
              </a:cxn>
              <a:cxn ang="0">
                <a:pos x="43" y="188"/>
              </a:cxn>
              <a:cxn ang="0">
                <a:pos x="38" y="190"/>
              </a:cxn>
              <a:cxn ang="0">
                <a:pos x="34" y="191"/>
              </a:cxn>
              <a:cxn ang="0">
                <a:pos x="29" y="192"/>
              </a:cxn>
              <a:cxn ang="0">
                <a:pos x="25" y="193"/>
              </a:cxn>
              <a:cxn ang="0">
                <a:pos x="21" y="194"/>
              </a:cxn>
              <a:cxn ang="0">
                <a:pos x="17" y="196"/>
              </a:cxn>
              <a:cxn ang="0">
                <a:pos x="12" y="196"/>
              </a:cxn>
              <a:cxn ang="0">
                <a:pos x="9" y="198"/>
              </a:cxn>
              <a:cxn ang="0">
                <a:pos x="4" y="198"/>
              </a:cxn>
              <a:cxn ang="0">
                <a:pos x="0" y="200"/>
              </a:cxn>
              <a:cxn ang="0">
                <a:pos x="0" y="0"/>
              </a:cxn>
            </a:cxnLst>
            <a:rect l="0" t="0" r="r" b="b"/>
            <a:pathLst>
              <a:path w="69" h="201">
                <a:moveTo>
                  <a:pt x="0" y="0"/>
                </a:moveTo>
                <a:lnTo>
                  <a:pt x="68" y="0"/>
                </a:lnTo>
                <a:lnTo>
                  <a:pt x="68" y="181"/>
                </a:lnTo>
                <a:lnTo>
                  <a:pt x="63" y="182"/>
                </a:lnTo>
                <a:lnTo>
                  <a:pt x="59" y="184"/>
                </a:lnTo>
                <a:lnTo>
                  <a:pt x="54" y="185"/>
                </a:lnTo>
                <a:lnTo>
                  <a:pt x="51" y="186"/>
                </a:lnTo>
                <a:lnTo>
                  <a:pt x="46" y="188"/>
                </a:lnTo>
                <a:lnTo>
                  <a:pt x="43" y="188"/>
                </a:lnTo>
                <a:lnTo>
                  <a:pt x="38" y="190"/>
                </a:lnTo>
                <a:lnTo>
                  <a:pt x="34" y="191"/>
                </a:lnTo>
                <a:lnTo>
                  <a:pt x="29" y="192"/>
                </a:lnTo>
                <a:lnTo>
                  <a:pt x="25" y="193"/>
                </a:lnTo>
                <a:lnTo>
                  <a:pt x="21" y="194"/>
                </a:lnTo>
                <a:lnTo>
                  <a:pt x="17" y="196"/>
                </a:lnTo>
                <a:lnTo>
                  <a:pt x="12" y="196"/>
                </a:lnTo>
                <a:lnTo>
                  <a:pt x="9" y="198"/>
                </a:lnTo>
                <a:lnTo>
                  <a:pt x="4" y="198"/>
                </a:lnTo>
                <a:lnTo>
                  <a:pt x="0" y="200"/>
                </a:lnTo>
                <a:lnTo>
                  <a:pt x="0" y="0"/>
                </a:lnTo>
              </a:path>
            </a:pathLst>
          </a:custGeom>
          <a:solidFill>
            <a:srgbClr val="FF484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2" name="Freeform 864"/>
          <p:cNvSpPr>
            <a:spLocks/>
          </p:cNvSpPr>
          <p:nvPr/>
        </p:nvSpPr>
        <p:spPr bwMode="auto">
          <a:xfrm>
            <a:off x="6216650" y="3887788"/>
            <a:ext cx="106363" cy="288925"/>
          </a:xfrm>
          <a:custGeom>
            <a:avLst/>
            <a:gdLst/>
            <a:ahLst/>
            <a:cxnLst>
              <a:cxn ang="0">
                <a:pos x="0" y="0"/>
              </a:cxn>
              <a:cxn ang="0">
                <a:pos x="70" y="0"/>
              </a:cxn>
              <a:cxn ang="0">
                <a:pos x="70" y="171"/>
              </a:cxn>
              <a:cxn ang="0">
                <a:pos x="65" y="173"/>
              </a:cxn>
              <a:cxn ang="0">
                <a:pos x="61" y="174"/>
              </a:cxn>
              <a:cxn ang="0">
                <a:pos x="57" y="176"/>
              </a:cxn>
              <a:cxn ang="0">
                <a:pos x="52" y="176"/>
              </a:cxn>
              <a:cxn ang="0">
                <a:pos x="48" y="178"/>
              </a:cxn>
              <a:cxn ang="0">
                <a:pos x="43" y="179"/>
              </a:cxn>
              <a:cxn ang="0">
                <a:pos x="40" y="180"/>
              </a:cxn>
              <a:cxn ang="0">
                <a:pos x="35" y="182"/>
              </a:cxn>
              <a:cxn ang="0">
                <a:pos x="30" y="183"/>
              </a:cxn>
              <a:cxn ang="0">
                <a:pos x="26" y="184"/>
              </a:cxn>
              <a:cxn ang="0">
                <a:pos x="22" y="186"/>
              </a:cxn>
              <a:cxn ang="0">
                <a:pos x="17" y="187"/>
              </a:cxn>
              <a:cxn ang="0">
                <a:pos x="13" y="188"/>
              </a:cxn>
              <a:cxn ang="0">
                <a:pos x="9" y="190"/>
              </a:cxn>
              <a:cxn ang="0">
                <a:pos x="4" y="191"/>
              </a:cxn>
              <a:cxn ang="0">
                <a:pos x="0" y="192"/>
              </a:cxn>
              <a:cxn ang="0">
                <a:pos x="0" y="0"/>
              </a:cxn>
            </a:cxnLst>
            <a:rect l="0" t="0" r="r" b="b"/>
            <a:pathLst>
              <a:path w="71" h="193">
                <a:moveTo>
                  <a:pt x="0" y="0"/>
                </a:moveTo>
                <a:lnTo>
                  <a:pt x="70" y="0"/>
                </a:lnTo>
                <a:lnTo>
                  <a:pt x="70" y="171"/>
                </a:lnTo>
                <a:lnTo>
                  <a:pt x="65" y="173"/>
                </a:lnTo>
                <a:lnTo>
                  <a:pt x="61" y="174"/>
                </a:lnTo>
                <a:lnTo>
                  <a:pt x="57" y="176"/>
                </a:lnTo>
                <a:lnTo>
                  <a:pt x="52" y="176"/>
                </a:lnTo>
                <a:lnTo>
                  <a:pt x="48" y="178"/>
                </a:lnTo>
                <a:lnTo>
                  <a:pt x="43" y="179"/>
                </a:lnTo>
                <a:lnTo>
                  <a:pt x="40" y="180"/>
                </a:lnTo>
                <a:lnTo>
                  <a:pt x="35" y="182"/>
                </a:lnTo>
                <a:lnTo>
                  <a:pt x="30" y="183"/>
                </a:lnTo>
                <a:lnTo>
                  <a:pt x="26" y="184"/>
                </a:lnTo>
                <a:lnTo>
                  <a:pt x="22" y="186"/>
                </a:lnTo>
                <a:lnTo>
                  <a:pt x="17" y="187"/>
                </a:lnTo>
                <a:lnTo>
                  <a:pt x="13" y="188"/>
                </a:lnTo>
                <a:lnTo>
                  <a:pt x="9" y="190"/>
                </a:lnTo>
                <a:lnTo>
                  <a:pt x="4" y="191"/>
                </a:lnTo>
                <a:lnTo>
                  <a:pt x="0" y="192"/>
                </a:lnTo>
                <a:lnTo>
                  <a:pt x="0" y="0"/>
                </a:lnTo>
              </a:path>
            </a:pathLst>
          </a:custGeom>
          <a:solidFill>
            <a:srgbClr val="FF393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3" name="Freeform 865"/>
          <p:cNvSpPr>
            <a:spLocks/>
          </p:cNvSpPr>
          <p:nvPr/>
        </p:nvSpPr>
        <p:spPr bwMode="auto">
          <a:xfrm>
            <a:off x="6269038" y="3887788"/>
            <a:ext cx="106362" cy="273050"/>
          </a:xfrm>
          <a:custGeom>
            <a:avLst/>
            <a:gdLst/>
            <a:ahLst/>
            <a:cxnLst>
              <a:cxn ang="0">
                <a:pos x="0" y="0"/>
              </a:cxn>
              <a:cxn ang="0">
                <a:pos x="70" y="0"/>
              </a:cxn>
              <a:cxn ang="0">
                <a:pos x="70" y="158"/>
              </a:cxn>
              <a:cxn ang="0">
                <a:pos x="66" y="160"/>
              </a:cxn>
              <a:cxn ang="0">
                <a:pos x="61" y="162"/>
              </a:cxn>
              <a:cxn ang="0">
                <a:pos x="57" y="163"/>
              </a:cxn>
              <a:cxn ang="0">
                <a:pos x="52" y="165"/>
              </a:cxn>
              <a:cxn ang="0">
                <a:pos x="49" y="166"/>
              </a:cxn>
              <a:cxn ang="0">
                <a:pos x="44" y="168"/>
              </a:cxn>
              <a:cxn ang="0">
                <a:pos x="40" y="170"/>
              </a:cxn>
              <a:cxn ang="0">
                <a:pos x="35" y="171"/>
              </a:cxn>
              <a:cxn ang="0">
                <a:pos x="31" y="172"/>
              </a:cxn>
              <a:cxn ang="0">
                <a:pos x="26" y="174"/>
              </a:cxn>
              <a:cxn ang="0">
                <a:pos x="22" y="175"/>
              </a:cxn>
              <a:cxn ang="0">
                <a:pos x="17" y="176"/>
              </a:cxn>
              <a:cxn ang="0">
                <a:pos x="13" y="178"/>
              </a:cxn>
              <a:cxn ang="0">
                <a:pos x="8" y="179"/>
              </a:cxn>
              <a:cxn ang="0">
                <a:pos x="4" y="181"/>
              </a:cxn>
              <a:cxn ang="0">
                <a:pos x="0" y="182"/>
              </a:cxn>
              <a:cxn ang="0">
                <a:pos x="0" y="0"/>
              </a:cxn>
            </a:cxnLst>
            <a:rect l="0" t="0" r="r" b="b"/>
            <a:pathLst>
              <a:path w="71" h="183">
                <a:moveTo>
                  <a:pt x="0" y="0"/>
                </a:moveTo>
                <a:lnTo>
                  <a:pt x="70" y="0"/>
                </a:lnTo>
                <a:lnTo>
                  <a:pt x="70" y="158"/>
                </a:lnTo>
                <a:lnTo>
                  <a:pt x="66" y="160"/>
                </a:lnTo>
                <a:lnTo>
                  <a:pt x="61" y="162"/>
                </a:lnTo>
                <a:lnTo>
                  <a:pt x="57" y="163"/>
                </a:lnTo>
                <a:lnTo>
                  <a:pt x="52" y="165"/>
                </a:lnTo>
                <a:lnTo>
                  <a:pt x="49" y="166"/>
                </a:lnTo>
                <a:lnTo>
                  <a:pt x="44" y="168"/>
                </a:lnTo>
                <a:lnTo>
                  <a:pt x="40" y="170"/>
                </a:lnTo>
                <a:lnTo>
                  <a:pt x="35" y="171"/>
                </a:lnTo>
                <a:lnTo>
                  <a:pt x="31" y="172"/>
                </a:lnTo>
                <a:lnTo>
                  <a:pt x="26" y="174"/>
                </a:lnTo>
                <a:lnTo>
                  <a:pt x="22" y="175"/>
                </a:lnTo>
                <a:lnTo>
                  <a:pt x="17" y="176"/>
                </a:lnTo>
                <a:lnTo>
                  <a:pt x="13" y="178"/>
                </a:lnTo>
                <a:lnTo>
                  <a:pt x="8" y="179"/>
                </a:lnTo>
                <a:lnTo>
                  <a:pt x="4" y="181"/>
                </a:lnTo>
                <a:lnTo>
                  <a:pt x="0" y="182"/>
                </a:lnTo>
                <a:lnTo>
                  <a:pt x="0" y="0"/>
                </a:lnTo>
              </a:path>
            </a:pathLst>
          </a:custGeom>
          <a:solidFill>
            <a:srgbClr val="FF2E2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4" name="Freeform 866"/>
          <p:cNvSpPr>
            <a:spLocks/>
          </p:cNvSpPr>
          <p:nvPr/>
        </p:nvSpPr>
        <p:spPr bwMode="auto">
          <a:xfrm>
            <a:off x="6321425" y="3887788"/>
            <a:ext cx="106363" cy="257175"/>
          </a:xfrm>
          <a:custGeom>
            <a:avLst/>
            <a:gdLst/>
            <a:ahLst/>
            <a:cxnLst>
              <a:cxn ang="0">
                <a:pos x="70" y="0"/>
              </a:cxn>
              <a:cxn ang="0">
                <a:pos x="65" y="0"/>
              </a:cxn>
              <a:cxn ang="0">
                <a:pos x="0" y="0"/>
              </a:cxn>
              <a:cxn ang="0">
                <a:pos x="0" y="171"/>
              </a:cxn>
              <a:cxn ang="0">
                <a:pos x="4" y="169"/>
              </a:cxn>
              <a:cxn ang="0">
                <a:pos x="8" y="168"/>
              </a:cxn>
              <a:cxn ang="0">
                <a:pos x="13" y="166"/>
              </a:cxn>
              <a:cxn ang="0">
                <a:pos x="18" y="165"/>
              </a:cxn>
              <a:cxn ang="0">
                <a:pos x="22" y="163"/>
              </a:cxn>
              <a:cxn ang="0">
                <a:pos x="26" y="162"/>
              </a:cxn>
              <a:cxn ang="0">
                <a:pos x="31" y="160"/>
              </a:cxn>
              <a:cxn ang="0">
                <a:pos x="36" y="158"/>
              </a:cxn>
              <a:cxn ang="0">
                <a:pos x="39" y="157"/>
              </a:cxn>
              <a:cxn ang="0">
                <a:pos x="44" y="155"/>
              </a:cxn>
              <a:cxn ang="0">
                <a:pos x="48" y="153"/>
              </a:cxn>
              <a:cxn ang="0">
                <a:pos x="53" y="151"/>
              </a:cxn>
              <a:cxn ang="0">
                <a:pos x="57" y="150"/>
              </a:cxn>
              <a:cxn ang="0">
                <a:pos x="61" y="148"/>
              </a:cxn>
              <a:cxn ang="0">
                <a:pos x="66" y="147"/>
              </a:cxn>
              <a:cxn ang="0">
                <a:pos x="70" y="145"/>
              </a:cxn>
              <a:cxn ang="0">
                <a:pos x="70" y="0"/>
              </a:cxn>
            </a:cxnLst>
            <a:rect l="0" t="0" r="r" b="b"/>
            <a:pathLst>
              <a:path w="71" h="172">
                <a:moveTo>
                  <a:pt x="70" y="0"/>
                </a:moveTo>
                <a:lnTo>
                  <a:pt x="65" y="0"/>
                </a:lnTo>
                <a:lnTo>
                  <a:pt x="0" y="0"/>
                </a:lnTo>
                <a:lnTo>
                  <a:pt x="0" y="171"/>
                </a:lnTo>
                <a:lnTo>
                  <a:pt x="4" y="169"/>
                </a:lnTo>
                <a:lnTo>
                  <a:pt x="8" y="168"/>
                </a:lnTo>
                <a:lnTo>
                  <a:pt x="13" y="166"/>
                </a:lnTo>
                <a:lnTo>
                  <a:pt x="18" y="165"/>
                </a:lnTo>
                <a:lnTo>
                  <a:pt x="22" y="163"/>
                </a:lnTo>
                <a:lnTo>
                  <a:pt x="26" y="162"/>
                </a:lnTo>
                <a:lnTo>
                  <a:pt x="31" y="160"/>
                </a:lnTo>
                <a:lnTo>
                  <a:pt x="36" y="158"/>
                </a:lnTo>
                <a:lnTo>
                  <a:pt x="39" y="157"/>
                </a:lnTo>
                <a:lnTo>
                  <a:pt x="44" y="155"/>
                </a:lnTo>
                <a:lnTo>
                  <a:pt x="48" y="153"/>
                </a:lnTo>
                <a:lnTo>
                  <a:pt x="53" y="151"/>
                </a:lnTo>
                <a:lnTo>
                  <a:pt x="57" y="150"/>
                </a:lnTo>
                <a:lnTo>
                  <a:pt x="61" y="148"/>
                </a:lnTo>
                <a:lnTo>
                  <a:pt x="66" y="147"/>
                </a:lnTo>
                <a:lnTo>
                  <a:pt x="70" y="145"/>
                </a:lnTo>
                <a:lnTo>
                  <a:pt x="70" y="0"/>
                </a:lnTo>
              </a:path>
            </a:pathLst>
          </a:custGeom>
          <a:solidFill>
            <a:srgbClr val="FF242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5" name="Freeform 867"/>
          <p:cNvSpPr>
            <a:spLocks/>
          </p:cNvSpPr>
          <p:nvPr/>
        </p:nvSpPr>
        <p:spPr bwMode="auto">
          <a:xfrm>
            <a:off x="6373813" y="3887788"/>
            <a:ext cx="106362" cy="239712"/>
          </a:xfrm>
          <a:custGeom>
            <a:avLst/>
            <a:gdLst/>
            <a:ahLst/>
            <a:cxnLst>
              <a:cxn ang="0">
                <a:pos x="70" y="0"/>
              </a:cxn>
              <a:cxn ang="0">
                <a:pos x="30" y="0"/>
              </a:cxn>
              <a:cxn ang="0">
                <a:pos x="0" y="0"/>
              </a:cxn>
              <a:cxn ang="0">
                <a:pos x="0" y="159"/>
              </a:cxn>
              <a:cxn ang="0">
                <a:pos x="5" y="157"/>
              </a:cxn>
              <a:cxn ang="0">
                <a:pos x="9" y="155"/>
              </a:cxn>
              <a:cxn ang="0">
                <a:pos x="13" y="153"/>
              </a:cxn>
              <a:cxn ang="0">
                <a:pos x="18" y="152"/>
              </a:cxn>
              <a:cxn ang="0">
                <a:pos x="22" y="150"/>
              </a:cxn>
              <a:cxn ang="0">
                <a:pos x="27" y="148"/>
              </a:cxn>
              <a:cxn ang="0">
                <a:pos x="31" y="146"/>
              </a:cxn>
              <a:cxn ang="0">
                <a:pos x="36" y="145"/>
              </a:cxn>
              <a:cxn ang="0">
                <a:pos x="40" y="143"/>
              </a:cxn>
              <a:cxn ang="0">
                <a:pos x="45" y="141"/>
              </a:cxn>
              <a:cxn ang="0">
                <a:pos x="49" y="139"/>
              </a:cxn>
              <a:cxn ang="0">
                <a:pos x="53" y="137"/>
              </a:cxn>
              <a:cxn ang="0">
                <a:pos x="57" y="135"/>
              </a:cxn>
              <a:cxn ang="0">
                <a:pos x="62" y="133"/>
              </a:cxn>
              <a:cxn ang="0">
                <a:pos x="65" y="131"/>
              </a:cxn>
              <a:cxn ang="0">
                <a:pos x="70" y="129"/>
              </a:cxn>
              <a:cxn ang="0">
                <a:pos x="70" y="0"/>
              </a:cxn>
            </a:cxnLst>
            <a:rect l="0" t="0" r="r" b="b"/>
            <a:pathLst>
              <a:path w="71" h="160">
                <a:moveTo>
                  <a:pt x="70" y="0"/>
                </a:moveTo>
                <a:lnTo>
                  <a:pt x="30" y="0"/>
                </a:lnTo>
                <a:lnTo>
                  <a:pt x="0" y="0"/>
                </a:lnTo>
                <a:lnTo>
                  <a:pt x="0" y="159"/>
                </a:lnTo>
                <a:lnTo>
                  <a:pt x="5" y="157"/>
                </a:lnTo>
                <a:lnTo>
                  <a:pt x="9" y="155"/>
                </a:lnTo>
                <a:lnTo>
                  <a:pt x="13" y="153"/>
                </a:lnTo>
                <a:lnTo>
                  <a:pt x="18" y="152"/>
                </a:lnTo>
                <a:lnTo>
                  <a:pt x="22" y="150"/>
                </a:lnTo>
                <a:lnTo>
                  <a:pt x="27" y="148"/>
                </a:lnTo>
                <a:lnTo>
                  <a:pt x="31" y="146"/>
                </a:lnTo>
                <a:lnTo>
                  <a:pt x="36" y="145"/>
                </a:lnTo>
                <a:lnTo>
                  <a:pt x="40" y="143"/>
                </a:lnTo>
                <a:lnTo>
                  <a:pt x="45" y="141"/>
                </a:lnTo>
                <a:lnTo>
                  <a:pt x="49" y="139"/>
                </a:lnTo>
                <a:lnTo>
                  <a:pt x="53" y="137"/>
                </a:lnTo>
                <a:lnTo>
                  <a:pt x="57" y="135"/>
                </a:lnTo>
                <a:lnTo>
                  <a:pt x="62" y="133"/>
                </a:lnTo>
                <a:lnTo>
                  <a:pt x="65" y="131"/>
                </a:lnTo>
                <a:lnTo>
                  <a:pt x="70" y="129"/>
                </a:lnTo>
                <a:lnTo>
                  <a:pt x="70" y="0"/>
                </a:lnTo>
              </a:path>
            </a:pathLst>
          </a:custGeom>
          <a:solidFill>
            <a:srgbClr val="FF151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6" name="Freeform 868"/>
          <p:cNvSpPr>
            <a:spLocks/>
          </p:cNvSpPr>
          <p:nvPr/>
        </p:nvSpPr>
        <p:spPr bwMode="auto">
          <a:xfrm>
            <a:off x="6426200" y="3887788"/>
            <a:ext cx="104775" cy="217487"/>
          </a:xfrm>
          <a:custGeom>
            <a:avLst/>
            <a:gdLst/>
            <a:ahLst/>
            <a:cxnLst>
              <a:cxn ang="0">
                <a:pos x="0" y="0"/>
              </a:cxn>
              <a:cxn ang="0">
                <a:pos x="69" y="0"/>
              </a:cxn>
              <a:cxn ang="0">
                <a:pos x="69" y="109"/>
              </a:cxn>
              <a:cxn ang="0">
                <a:pos x="64" y="111"/>
              </a:cxn>
              <a:cxn ang="0">
                <a:pos x="61" y="114"/>
              </a:cxn>
              <a:cxn ang="0">
                <a:pos x="56" y="116"/>
              </a:cxn>
              <a:cxn ang="0">
                <a:pos x="52" y="119"/>
              </a:cxn>
              <a:cxn ang="0">
                <a:pos x="48" y="120"/>
              </a:cxn>
              <a:cxn ang="0">
                <a:pos x="43" y="122"/>
              </a:cxn>
              <a:cxn ang="0">
                <a:pos x="40" y="125"/>
              </a:cxn>
              <a:cxn ang="0">
                <a:pos x="35" y="126"/>
              </a:cxn>
              <a:cxn ang="0">
                <a:pos x="31" y="129"/>
              </a:cxn>
              <a:cxn ang="0">
                <a:pos x="26" y="131"/>
              </a:cxn>
              <a:cxn ang="0">
                <a:pos x="22" y="133"/>
              </a:cxn>
              <a:cxn ang="0">
                <a:pos x="18" y="136"/>
              </a:cxn>
              <a:cxn ang="0">
                <a:pos x="13" y="138"/>
              </a:cxn>
              <a:cxn ang="0">
                <a:pos x="9" y="139"/>
              </a:cxn>
              <a:cxn ang="0">
                <a:pos x="4" y="142"/>
              </a:cxn>
              <a:cxn ang="0">
                <a:pos x="0" y="144"/>
              </a:cxn>
              <a:cxn ang="0">
                <a:pos x="0" y="0"/>
              </a:cxn>
            </a:cxnLst>
            <a:rect l="0" t="0" r="r" b="b"/>
            <a:pathLst>
              <a:path w="70" h="145">
                <a:moveTo>
                  <a:pt x="0" y="0"/>
                </a:moveTo>
                <a:lnTo>
                  <a:pt x="69" y="0"/>
                </a:lnTo>
                <a:lnTo>
                  <a:pt x="69" y="109"/>
                </a:lnTo>
                <a:lnTo>
                  <a:pt x="64" y="111"/>
                </a:lnTo>
                <a:lnTo>
                  <a:pt x="61" y="114"/>
                </a:lnTo>
                <a:lnTo>
                  <a:pt x="56" y="116"/>
                </a:lnTo>
                <a:lnTo>
                  <a:pt x="52" y="119"/>
                </a:lnTo>
                <a:lnTo>
                  <a:pt x="48" y="120"/>
                </a:lnTo>
                <a:lnTo>
                  <a:pt x="43" y="122"/>
                </a:lnTo>
                <a:lnTo>
                  <a:pt x="40" y="125"/>
                </a:lnTo>
                <a:lnTo>
                  <a:pt x="35" y="126"/>
                </a:lnTo>
                <a:lnTo>
                  <a:pt x="31" y="129"/>
                </a:lnTo>
                <a:lnTo>
                  <a:pt x="26" y="131"/>
                </a:lnTo>
                <a:lnTo>
                  <a:pt x="22" y="133"/>
                </a:lnTo>
                <a:lnTo>
                  <a:pt x="18" y="136"/>
                </a:lnTo>
                <a:lnTo>
                  <a:pt x="13" y="138"/>
                </a:lnTo>
                <a:lnTo>
                  <a:pt x="9" y="139"/>
                </a:lnTo>
                <a:lnTo>
                  <a:pt x="4" y="142"/>
                </a:lnTo>
                <a:lnTo>
                  <a:pt x="0" y="144"/>
                </a:lnTo>
                <a:lnTo>
                  <a:pt x="0" y="0"/>
                </a:lnTo>
              </a:path>
            </a:pathLst>
          </a:custGeom>
          <a:solidFill>
            <a:srgbClr val="FF0B0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7" name="Freeform 869"/>
          <p:cNvSpPr>
            <a:spLocks/>
          </p:cNvSpPr>
          <p:nvPr/>
        </p:nvSpPr>
        <p:spPr bwMode="auto">
          <a:xfrm>
            <a:off x="6478588" y="3887788"/>
            <a:ext cx="103187" cy="195262"/>
          </a:xfrm>
          <a:custGeom>
            <a:avLst/>
            <a:gdLst/>
            <a:ahLst/>
            <a:cxnLst>
              <a:cxn ang="0">
                <a:pos x="68" y="90"/>
              </a:cxn>
              <a:cxn ang="0">
                <a:pos x="67" y="91"/>
              </a:cxn>
              <a:cxn ang="0">
                <a:pos x="65" y="92"/>
              </a:cxn>
              <a:cxn ang="0">
                <a:pos x="63" y="92"/>
              </a:cxn>
              <a:cxn ang="0">
                <a:pos x="60" y="94"/>
              </a:cxn>
              <a:cxn ang="0">
                <a:pos x="56" y="97"/>
              </a:cxn>
              <a:cxn ang="0">
                <a:pos x="52" y="100"/>
              </a:cxn>
              <a:cxn ang="0">
                <a:pos x="48" y="102"/>
              </a:cxn>
              <a:cxn ang="0">
                <a:pos x="45" y="104"/>
              </a:cxn>
              <a:cxn ang="0">
                <a:pos x="40" y="107"/>
              </a:cxn>
              <a:cxn ang="0">
                <a:pos x="37" y="109"/>
              </a:cxn>
              <a:cxn ang="0">
                <a:pos x="33" y="112"/>
              </a:cxn>
              <a:cxn ang="0">
                <a:pos x="29" y="114"/>
              </a:cxn>
              <a:cxn ang="0">
                <a:pos x="24" y="116"/>
              </a:cxn>
              <a:cxn ang="0">
                <a:pos x="20" y="118"/>
              </a:cxn>
              <a:cxn ang="0">
                <a:pos x="16" y="120"/>
              </a:cxn>
              <a:cxn ang="0">
                <a:pos x="13" y="123"/>
              </a:cxn>
              <a:cxn ang="0">
                <a:pos x="8" y="125"/>
              </a:cxn>
              <a:cxn ang="0">
                <a:pos x="4" y="127"/>
              </a:cxn>
              <a:cxn ang="0">
                <a:pos x="0" y="130"/>
              </a:cxn>
              <a:cxn ang="0">
                <a:pos x="0" y="0"/>
              </a:cxn>
              <a:cxn ang="0">
                <a:pos x="68" y="0"/>
              </a:cxn>
              <a:cxn ang="0">
                <a:pos x="68" y="90"/>
              </a:cxn>
            </a:cxnLst>
            <a:rect l="0" t="0" r="r" b="b"/>
            <a:pathLst>
              <a:path w="69" h="131">
                <a:moveTo>
                  <a:pt x="68" y="90"/>
                </a:moveTo>
                <a:lnTo>
                  <a:pt x="67" y="91"/>
                </a:lnTo>
                <a:lnTo>
                  <a:pt x="65" y="92"/>
                </a:lnTo>
                <a:lnTo>
                  <a:pt x="63" y="92"/>
                </a:lnTo>
                <a:lnTo>
                  <a:pt x="60" y="94"/>
                </a:lnTo>
                <a:lnTo>
                  <a:pt x="56" y="97"/>
                </a:lnTo>
                <a:lnTo>
                  <a:pt x="52" y="100"/>
                </a:lnTo>
                <a:lnTo>
                  <a:pt x="48" y="102"/>
                </a:lnTo>
                <a:lnTo>
                  <a:pt x="45" y="104"/>
                </a:lnTo>
                <a:lnTo>
                  <a:pt x="40" y="107"/>
                </a:lnTo>
                <a:lnTo>
                  <a:pt x="37" y="109"/>
                </a:lnTo>
                <a:lnTo>
                  <a:pt x="33" y="112"/>
                </a:lnTo>
                <a:lnTo>
                  <a:pt x="29" y="114"/>
                </a:lnTo>
                <a:lnTo>
                  <a:pt x="24" y="116"/>
                </a:lnTo>
                <a:lnTo>
                  <a:pt x="20" y="118"/>
                </a:lnTo>
                <a:lnTo>
                  <a:pt x="16" y="120"/>
                </a:lnTo>
                <a:lnTo>
                  <a:pt x="13" y="123"/>
                </a:lnTo>
                <a:lnTo>
                  <a:pt x="8" y="125"/>
                </a:lnTo>
                <a:lnTo>
                  <a:pt x="4" y="127"/>
                </a:lnTo>
                <a:lnTo>
                  <a:pt x="0" y="130"/>
                </a:lnTo>
                <a:lnTo>
                  <a:pt x="0" y="0"/>
                </a:lnTo>
                <a:lnTo>
                  <a:pt x="68" y="0"/>
                </a:lnTo>
                <a:lnTo>
                  <a:pt x="68" y="9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8" name="Freeform 870"/>
          <p:cNvSpPr>
            <a:spLocks/>
          </p:cNvSpPr>
          <p:nvPr/>
        </p:nvSpPr>
        <p:spPr bwMode="auto">
          <a:xfrm>
            <a:off x="6529388" y="3887788"/>
            <a:ext cx="104775" cy="166687"/>
          </a:xfrm>
          <a:custGeom>
            <a:avLst/>
            <a:gdLst/>
            <a:ahLst/>
            <a:cxnLst>
              <a:cxn ang="0">
                <a:pos x="69" y="65"/>
              </a:cxn>
              <a:cxn ang="0">
                <a:pos x="64" y="69"/>
              </a:cxn>
              <a:cxn ang="0">
                <a:pos x="60" y="73"/>
              </a:cxn>
              <a:cxn ang="0">
                <a:pos x="55" y="77"/>
              </a:cxn>
              <a:cxn ang="0">
                <a:pos x="51" y="81"/>
              </a:cxn>
              <a:cxn ang="0">
                <a:pos x="45" y="83"/>
              </a:cxn>
              <a:cxn ang="0">
                <a:pos x="40" y="86"/>
              </a:cxn>
              <a:cxn ang="0">
                <a:pos x="35" y="88"/>
              </a:cxn>
              <a:cxn ang="0">
                <a:pos x="30" y="91"/>
              </a:cxn>
              <a:cxn ang="0">
                <a:pos x="26" y="93"/>
              </a:cxn>
              <a:cxn ang="0">
                <a:pos x="23" y="96"/>
              </a:cxn>
              <a:cxn ang="0">
                <a:pos x="19" y="98"/>
              </a:cxn>
              <a:cxn ang="0">
                <a:pos x="15" y="100"/>
              </a:cxn>
              <a:cxn ang="0">
                <a:pos x="11" y="103"/>
              </a:cxn>
              <a:cxn ang="0">
                <a:pos x="7" y="105"/>
              </a:cxn>
              <a:cxn ang="0">
                <a:pos x="4" y="108"/>
              </a:cxn>
              <a:cxn ang="0">
                <a:pos x="0" y="110"/>
              </a:cxn>
              <a:cxn ang="0">
                <a:pos x="0" y="0"/>
              </a:cxn>
              <a:cxn ang="0">
                <a:pos x="69" y="0"/>
              </a:cxn>
              <a:cxn ang="0">
                <a:pos x="69" y="65"/>
              </a:cxn>
            </a:cxnLst>
            <a:rect l="0" t="0" r="r" b="b"/>
            <a:pathLst>
              <a:path w="70" h="111">
                <a:moveTo>
                  <a:pt x="69" y="65"/>
                </a:moveTo>
                <a:lnTo>
                  <a:pt x="64" y="69"/>
                </a:lnTo>
                <a:lnTo>
                  <a:pt x="60" y="73"/>
                </a:lnTo>
                <a:lnTo>
                  <a:pt x="55" y="77"/>
                </a:lnTo>
                <a:lnTo>
                  <a:pt x="51" y="81"/>
                </a:lnTo>
                <a:lnTo>
                  <a:pt x="45" y="83"/>
                </a:lnTo>
                <a:lnTo>
                  <a:pt x="40" y="86"/>
                </a:lnTo>
                <a:lnTo>
                  <a:pt x="35" y="88"/>
                </a:lnTo>
                <a:lnTo>
                  <a:pt x="30" y="91"/>
                </a:lnTo>
                <a:lnTo>
                  <a:pt x="26" y="93"/>
                </a:lnTo>
                <a:lnTo>
                  <a:pt x="23" y="96"/>
                </a:lnTo>
                <a:lnTo>
                  <a:pt x="19" y="98"/>
                </a:lnTo>
                <a:lnTo>
                  <a:pt x="15" y="100"/>
                </a:lnTo>
                <a:lnTo>
                  <a:pt x="11" y="103"/>
                </a:lnTo>
                <a:lnTo>
                  <a:pt x="7" y="105"/>
                </a:lnTo>
                <a:lnTo>
                  <a:pt x="4" y="108"/>
                </a:lnTo>
                <a:lnTo>
                  <a:pt x="0" y="110"/>
                </a:lnTo>
                <a:lnTo>
                  <a:pt x="0" y="0"/>
                </a:lnTo>
                <a:lnTo>
                  <a:pt x="69" y="0"/>
                </a:lnTo>
                <a:lnTo>
                  <a:pt x="69" y="6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59" name="Freeform 871"/>
          <p:cNvSpPr>
            <a:spLocks/>
          </p:cNvSpPr>
          <p:nvPr/>
        </p:nvSpPr>
        <p:spPr bwMode="auto">
          <a:xfrm>
            <a:off x="6580188" y="3887788"/>
            <a:ext cx="100012" cy="136525"/>
          </a:xfrm>
          <a:custGeom>
            <a:avLst/>
            <a:gdLst/>
            <a:ahLst/>
            <a:cxnLst>
              <a:cxn ang="0">
                <a:pos x="0" y="90"/>
              </a:cxn>
              <a:cxn ang="0">
                <a:pos x="6" y="87"/>
              </a:cxn>
              <a:cxn ang="0">
                <a:pos x="12" y="84"/>
              </a:cxn>
              <a:cxn ang="0">
                <a:pos x="17" y="80"/>
              </a:cxn>
              <a:cxn ang="0">
                <a:pos x="22" y="76"/>
              </a:cxn>
              <a:cxn ang="0">
                <a:pos x="28" y="72"/>
              </a:cxn>
              <a:cxn ang="0">
                <a:pos x="33" y="66"/>
              </a:cxn>
              <a:cxn ang="0">
                <a:pos x="38" y="61"/>
              </a:cxn>
              <a:cxn ang="0">
                <a:pos x="42" y="56"/>
              </a:cxn>
              <a:cxn ang="0">
                <a:pos x="46" y="50"/>
              </a:cxn>
              <a:cxn ang="0">
                <a:pos x="50" y="43"/>
              </a:cxn>
              <a:cxn ang="0">
                <a:pos x="53" y="37"/>
              </a:cxn>
              <a:cxn ang="0">
                <a:pos x="57" y="30"/>
              </a:cxn>
              <a:cxn ang="0">
                <a:pos x="60" y="23"/>
              </a:cxn>
              <a:cxn ang="0">
                <a:pos x="62" y="15"/>
              </a:cxn>
              <a:cxn ang="0">
                <a:pos x="64" y="7"/>
              </a:cxn>
              <a:cxn ang="0">
                <a:pos x="66" y="0"/>
              </a:cxn>
              <a:cxn ang="0">
                <a:pos x="0" y="0"/>
              </a:cxn>
              <a:cxn ang="0">
                <a:pos x="0" y="90"/>
              </a:cxn>
            </a:cxnLst>
            <a:rect l="0" t="0" r="r" b="b"/>
            <a:pathLst>
              <a:path w="67" h="91">
                <a:moveTo>
                  <a:pt x="0" y="90"/>
                </a:moveTo>
                <a:lnTo>
                  <a:pt x="6" y="87"/>
                </a:lnTo>
                <a:lnTo>
                  <a:pt x="12" y="84"/>
                </a:lnTo>
                <a:lnTo>
                  <a:pt x="17" y="80"/>
                </a:lnTo>
                <a:lnTo>
                  <a:pt x="22" y="76"/>
                </a:lnTo>
                <a:lnTo>
                  <a:pt x="28" y="72"/>
                </a:lnTo>
                <a:lnTo>
                  <a:pt x="33" y="66"/>
                </a:lnTo>
                <a:lnTo>
                  <a:pt x="38" y="61"/>
                </a:lnTo>
                <a:lnTo>
                  <a:pt x="42" y="56"/>
                </a:lnTo>
                <a:lnTo>
                  <a:pt x="46" y="50"/>
                </a:lnTo>
                <a:lnTo>
                  <a:pt x="50" y="43"/>
                </a:lnTo>
                <a:lnTo>
                  <a:pt x="53" y="37"/>
                </a:lnTo>
                <a:lnTo>
                  <a:pt x="57" y="30"/>
                </a:lnTo>
                <a:lnTo>
                  <a:pt x="60" y="23"/>
                </a:lnTo>
                <a:lnTo>
                  <a:pt x="62" y="15"/>
                </a:lnTo>
                <a:lnTo>
                  <a:pt x="64" y="7"/>
                </a:lnTo>
                <a:lnTo>
                  <a:pt x="66" y="0"/>
                </a:lnTo>
                <a:lnTo>
                  <a:pt x="0" y="0"/>
                </a:lnTo>
                <a:lnTo>
                  <a:pt x="0" y="9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0" name="Freeform 872"/>
          <p:cNvSpPr>
            <a:spLocks/>
          </p:cNvSpPr>
          <p:nvPr/>
        </p:nvSpPr>
        <p:spPr bwMode="auto">
          <a:xfrm>
            <a:off x="6632575" y="3887788"/>
            <a:ext cx="47625" cy="100012"/>
          </a:xfrm>
          <a:custGeom>
            <a:avLst/>
            <a:gdLst/>
            <a:ahLst/>
            <a:cxnLst>
              <a:cxn ang="0">
                <a:pos x="0" y="66"/>
              </a:cxn>
              <a:cxn ang="0">
                <a:pos x="2" y="62"/>
              </a:cxn>
              <a:cxn ang="0">
                <a:pos x="5" y="59"/>
              </a:cxn>
              <a:cxn ang="0">
                <a:pos x="7" y="56"/>
              </a:cxn>
              <a:cxn ang="0">
                <a:pos x="10" y="52"/>
              </a:cxn>
              <a:cxn ang="0">
                <a:pos x="12" y="48"/>
              </a:cxn>
              <a:cxn ang="0">
                <a:pos x="15" y="44"/>
              </a:cxn>
              <a:cxn ang="0">
                <a:pos x="18" y="40"/>
              </a:cxn>
              <a:cxn ang="0">
                <a:pos x="19" y="36"/>
              </a:cxn>
              <a:cxn ang="0">
                <a:pos x="21" y="32"/>
              </a:cxn>
              <a:cxn ang="0">
                <a:pos x="23" y="28"/>
              </a:cxn>
              <a:cxn ang="0">
                <a:pos x="25" y="23"/>
              </a:cxn>
              <a:cxn ang="0">
                <a:pos x="26" y="18"/>
              </a:cxn>
              <a:cxn ang="0">
                <a:pos x="28" y="14"/>
              </a:cxn>
              <a:cxn ang="0">
                <a:pos x="28" y="9"/>
              </a:cxn>
              <a:cxn ang="0">
                <a:pos x="30" y="4"/>
              </a:cxn>
              <a:cxn ang="0">
                <a:pos x="31" y="0"/>
              </a:cxn>
              <a:cxn ang="0">
                <a:pos x="0" y="0"/>
              </a:cxn>
              <a:cxn ang="0">
                <a:pos x="0" y="66"/>
              </a:cxn>
            </a:cxnLst>
            <a:rect l="0" t="0" r="r" b="b"/>
            <a:pathLst>
              <a:path w="32" h="67">
                <a:moveTo>
                  <a:pt x="0" y="66"/>
                </a:moveTo>
                <a:lnTo>
                  <a:pt x="2" y="62"/>
                </a:lnTo>
                <a:lnTo>
                  <a:pt x="5" y="59"/>
                </a:lnTo>
                <a:lnTo>
                  <a:pt x="7" y="56"/>
                </a:lnTo>
                <a:lnTo>
                  <a:pt x="10" y="52"/>
                </a:lnTo>
                <a:lnTo>
                  <a:pt x="12" y="48"/>
                </a:lnTo>
                <a:lnTo>
                  <a:pt x="15" y="44"/>
                </a:lnTo>
                <a:lnTo>
                  <a:pt x="18" y="40"/>
                </a:lnTo>
                <a:lnTo>
                  <a:pt x="19" y="36"/>
                </a:lnTo>
                <a:lnTo>
                  <a:pt x="21" y="32"/>
                </a:lnTo>
                <a:lnTo>
                  <a:pt x="23" y="28"/>
                </a:lnTo>
                <a:lnTo>
                  <a:pt x="25" y="23"/>
                </a:lnTo>
                <a:lnTo>
                  <a:pt x="26" y="18"/>
                </a:lnTo>
                <a:lnTo>
                  <a:pt x="28" y="14"/>
                </a:lnTo>
                <a:lnTo>
                  <a:pt x="28" y="9"/>
                </a:lnTo>
                <a:lnTo>
                  <a:pt x="30" y="4"/>
                </a:lnTo>
                <a:lnTo>
                  <a:pt x="31" y="0"/>
                </a:lnTo>
                <a:lnTo>
                  <a:pt x="0" y="0"/>
                </a:lnTo>
                <a:lnTo>
                  <a:pt x="0" y="66"/>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1" name="Freeform 873"/>
          <p:cNvSpPr>
            <a:spLocks/>
          </p:cNvSpPr>
          <p:nvPr/>
        </p:nvSpPr>
        <p:spPr bwMode="auto">
          <a:xfrm>
            <a:off x="4568825" y="3887788"/>
            <a:ext cx="2111375" cy="361950"/>
          </a:xfrm>
          <a:custGeom>
            <a:avLst/>
            <a:gdLst/>
            <a:ahLst/>
            <a:cxnLst>
              <a:cxn ang="0">
                <a:pos x="1347" y="90"/>
              </a:cxn>
              <a:cxn ang="0">
                <a:pos x="1359" y="83"/>
              </a:cxn>
              <a:cxn ang="0">
                <a:pos x="1371" y="74"/>
              </a:cxn>
              <a:cxn ang="0">
                <a:pos x="1381" y="64"/>
              </a:cxn>
              <a:cxn ang="0">
                <a:pos x="1390" y="52"/>
              </a:cxn>
              <a:cxn ang="0">
                <a:pos x="1398" y="38"/>
              </a:cxn>
              <a:cxn ang="0">
                <a:pos x="1404" y="24"/>
              </a:cxn>
              <a:cxn ang="0">
                <a:pos x="1409" y="8"/>
              </a:cxn>
              <a:cxn ang="0">
                <a:pos x="1236" y="0"/>
              </a:cxn>
              <a:cxn ang="0">
                <a:pos x="168" y="1"/>
              </a:cxn>
              <a:cxn ang="0">
                <a:pos x="0" y="2"/>
              </a:cxn>
              <a:cxn ang="0">
                <a:pos x="0" y="4"/>
              </a:cxn>
              <a:cxn ang="0">
                <a:pos x="0" y="11"/>
              </a:cxn>
              <a:cxn ang="0">
                <a:pos x="1" y="22"/>
              </a:cxn>
              <a:cxn ang="0">
                <a:pos x="4" y="33"/>
              </a:cxn>
              <a:cxn ang="0">
                <a:pos x="8" y="43"/>
              </a:cxn>
              <a:cxn ang="0">
                <a:pos x="13" y="53"/>
              </a:cxn>
              <a:cxn ang="0">
                <a:pos x="19" y="62"/>
              </a:cxn>
              <a:cxn ang="0">
                <a:pos x="27" y="70"/>
              </a:cxn>
              <a:cxn ang="0">
                <a:pos x="36" y="77"/>
              </a:cxn>
              <a:cxn ang="0">
                <a:pos x="41" y="81"/>
              </a:cxn>
              <a:cxn ang="0">
                <a:pos x="43" y="81"/>
              </a:cxn>
              <a:cxn ang="0">
                <a:pos x="73" y="100"/>
              </a:cxn>
              <a:cxn ang="0">
                <a:pos x="136" y="134"/>
              </a:cxn>
              <a:cxn ang="0">
                <a:pos x="208" y="163"/>
              </a:cxn>
              <a:cxn ang="0">
                <a:pos x="286" y="188"/>
              </a:cxn>
              <a:cxn ang="0">
                <a:pos x="370" y="208"/>
              </a:cxn>
              <a:cxn ang="0">
                <a:pos x="457" y="223"/>
              </a:cxn>
              <a:cxn ang="0">
                <a:pos x="548" y="234"/>
              </a:cxn>
              <a:cxn ang="0">
                <a:pos x="640" y="240"/>
              </a:cxn>
              <a:cxn ang="0">
                <a:pos x="733" y="241"/>
              </a:cxn>
              <a:cxn ang="0">
                <a:pos x="826" y="236"/>
              </a:cxn>
              <a:cxn ang="0">
                <a:pos x="918" y="228"/>
              </a:cxn>
              <a:cxn ang="0">
                <a:pos x="1006" y="214"/>
              </a:cxn>
              <a:cxn ang="0">
                <a:pos x="1091" y="196"/>
              </a:cxn>
              <a:cxn ang="0">
                <a:pos x="1171" y="172"/>
              </a:cxn>
              <a:cxn ang="0">
                <a:pos x="1245" y="144"/>
              </a:cxn>
              <a:cxn ang="0">
                <a:pos x="1311" y="110"/>
              </a:cxn>
            </a:cxnLst>
            <a:rect l="0" t="0" r="r" b="b"/>
            <a:pathLst>
              <a:path w="1412" h="242">
                <a:moveTo>
                  <a:pt x="1341" y="92"/>
                </a:moveTo>
                <a:lnTo>
                  <a:pt x="1347" y="90"/>
                </a:lnTo>
                <a:lnTo>
                  <a:pt x="1353" y="87"/>
                </a:lnTo>
                <a:lnTo>
                  <a:pt x="1359" y="83"/>
                </a:lnTo>
                <a:lnTo>
                  <a:pt x="1365" y="79"/>
                </a:lnTo>
                <a:lnTo>
                  <a:pt x="1371" y="74"/>
                </a:lnTo>
                <a:lnTo>
                  <a:pt x="1376" y="70"/>
                </a:lnTo>
                <a:lnTo>
                  <a:pt x="1381" y="64"/>
                </a:lnTo>
                <a:lnTo>
                  <a:pt x="1386" y="58"/>
                </a:lnTo>
                <a:lnTo>
                  <a:pt x="1390" y="52"/>
                </a:lnTo>
                <a:lnTo>
                  <a:pt x="1394" y="46"/>
                </a:lnTo>
                <a:lnTo>
                  <a:pt x="1398" y="38"/>
                </a:lnTo>
                <a:lnTo>
                  <a:pt x="1401" y="31"/>
                </a:lnTo>
                <a:lnTo>
                  <a:pt x="1404" y="24"/>
                </a:lnTo>
                <a:lnTo>
                  <a:pt x="1407" y="16"/>
                </a:lnTo>
                <a:lnTo>
                  <a:pt x="1409" y="8"/>
                </a:lnTo>
                <a:lnTo>
                  <a:pt x="1411" y="0"/>
                </a:lnTo>
                <a:lnTo>
                  <a:pt x="1236" y="0"/>
                </a:lnTo>
                <a:lnTo>
                  <a:pt x="168" y="0"/>
                </a:lnTo>
                <a:lnTo>
                  <a:pt x="168" y="1"/>
                </a:lnTo>
                <a:lnTo>
                  <a:pt x="0" y="1"/>
                </a:lnTo>
                <a:lnTo>
                  <a:pt x="0" y="2"/>
                </a:lnTo>
                <a:lnTo>
                  <a:pt x="0" y="3"/>
                </a:lnTo>
                <a:lnTo>
                  <a:pt x="0" y="4"/>
                </a:lnTo>
                <a:lnTo>
                  <a:pt x="0" y="5"/>
                </a:lnTo>
                <a:lnTo>
                  <a:pt x="0" y="11"/>
                </a:lnTo>
                <a:lnTo>
                  <a:pt x="0" y="16"/>
                </a:lnTo>
                <a:lnTo>
                  <a:pt x="1" y="22"/>
                </a:lnTo>
                <a:lnTo>
                  <a:pt x="2" y="28"/>
                </a:lnTo>
                <a:lnTo>
                  <a:pt x="4" y="33"/>
                </a:lnTo>
                <a:lnTo>
                  <a:pt x="6" y="38"/>
                </a:lnTo>
                <a:lnTo>
                  <a:pt x="8" y="43"/>
                </a:lnTo>
                <a:lnTo>
                  <a:pt x="11" y="48"/>
                </a:lnTo>
                <a:lnTo>
                  <a:pt x="13" y="53"/>
                </a:lnTo>
                <a:lnTo>
                  <a:pt x="17" y="57"/>
                </a:lnTo>
                <a:lnTo>
                  <a:pt x="19" y="62"/>
                </a:lnTo>
                <a:lnTo>
                  <a:pt x="24" y="66"/>
                </a:lnTo>
                <a:lnTo>
                  <a:pt x="27" y="70"/>
                </a:lnTo>
                <a:lnTo>
                  <a:pt x="31" y="74"/>
                </a:lnTo>
                <a:lnTo>
                  <a:pt x="36" y="77"/>
                </a:lnTo>
                <a:lnTo>
                  <a:pt x="40" y="80"/>
                </a:lnTo>
                <a:lnTo>
                  <a:pt x="41" y="81"/>
                </a:lnTo>
                <a:lnTo>
                  <a:pt x="42" y="81"/>
                </a:lnTo>
                <a:lnTo>
                  <a:pt x="43" y="81"/>
                </a:lnTo>
                <a:lnTo>
                  <a:pt x="43" y="82"/>
                </a:lnTo>
                <a:lnTo>
                  <a:pt x="73" y="100"/>
                </a:lnTo>
                <a:lnTo>
                  <a:pt x="103" y="118"/>
                </a:lnTo>
                <a:lnTo>
                  <a:pt x="136" y="134"/>
                </a:lnTo>
                <a:lnTo>
                  <a:pt x="171" y="149"/>
                </a:lnTo>
                <a:lnTo>
                  <a:pt x="208" y="163"/>
                </a:lnTo>
                <a:lnTo>
                  <a:pt x="246" y="176"/>
                </a:lnTo>
                <a:lnTo>
                  <a:pt x="286" y="188"/>
                </a:lnTo>
                <a:lnTo>
                  <a:pt x="327" y="198"/>
                </a:lnTo>
                <a:lnTo>
                  <a:pt x="370" y="208"/>
                </a:lnTo>
                <a:lnTo>
                  <a:pt x="413" y="216"/>
                </a:lnTo>
                <a:lnTo>
                  <a:pt x="457" y="223"/>
                </a:lnTo>
                <a:lnTo>
                  <a:pt x="502" y="229"/>
                </a:lnTo>
                <a:lnTo>
                  <a:pt x="548" y="234"/>
                </a:lnTo>
                <a:lnTo>
                  <a:pt x="594" y="237"/>
                </a:lnTo>
                <a:lnTo>
                  <a:pt x="640" y="240"/>
                </a:lnTo>
                <a:lnTo>
                  <a:pt x="687" y="241"/>
                </a:lnTo>
                <a:lnTo>
                  <a:pt x="733" y="241"/>
                </a:lnTo>
                <a:lnTo>
                  <a:pt x="780" y="239"/>
                </a:lnTo>
                <a:lnTo>
                  <a:pt x="826" y="236"/>
                </a:lnTo>
                <a:lnTo>
                  <a:pt x="872" y="232"/>
                </a:lnTo>
                <a:lnTo>
                  <a:pt x="918" y="228"/>
                </a:lnTo>
                <a:lnTo>
                  <a:pt x="962" y="222"/>
                </a:lnTo>
                <a:lnTo>
                  <a:pt x="1006" y="214"/>
                </a:lnTo>
                <a:lnTo>
                  <a:pt x="1050" y="206"/>
                </a:lnTo>
                <a:lnTo>
                  <a:pt x="1091" y="196"/>
                </a:lnTo>
                <a:lnTo>
                  <a:pt x="1132" y="184"/>
                </a:lnTo>
                <a:lnTo>
                  <a:pt x="1171" y="172"/>
                </a:lnTo>
                <a:lnTo>
                  <a:pt x="1208" y="159"/>
                </a:lnTo>
                <a:lnTo>
                  <a:pt x="1245" y="144"/>
                </a:lnTo>
                <a:lnTo>
                  <a:pt x="1279" y="128"/>
                </a:lnTo>
                <a:lnTo>
                  <a:pt x="1311" y="110"/>
                </a:lnTo>
                <a:lnTo>
                  <a:pt x="1341" y="92"/>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2" name="Freeform 874"/>
          <p:cNvSpPr>
            <a:spLocks/>
          </p:cNvSpPr>
          <p:nvPr/>
        </p:nvSpPr>
        <p:spPr bwMode="auto">
          <a:xfrm>
            <a:off x="4926013" y="2459038"/>
            <a:ext cx="103187" cy="1431925"/>
          </a:xfrm>
          <a:custGeom>
            <a:avLst/>
            <a:gdLst/>
            <a:ahLst/>
            <a:cxnLst>
              <a:cxn ang="0">
                <a:pos x="68" y="957"/>
              </a:cxn>
              <a:cxn ang="0">
                <a:pos x="0" y="957"/>
              </a:cxn>
              <a:cxn ang="0">
                <a:pos x="0" y="877"/>
              </a:cxn>
              <a:cxn ang="0">
                <a:pos x="68" y="877"/>
              </a:cxn>
              <a:cxn ang="0">
                <a:pos x="68" y="957"/>
              </a:cxn>
              <a:cxn ang="0">
                <a:pos x="68" y="0"/>
              </a:cxn>
              <a:cxn ang="0">
                <a:pos x="0" y="0"/>
              </a:cxn>
              <a:cxn ang="0">
                <a:pos x="68" y="0"/>
              </a:cxn>
              <a:cxn ang="0">
                <a:pos x="68" y="957"/>
              </a:cxn>
            </a:cxnLst>
            <a:rect l="0" t="0" r="r" b="b"/>
            <a:pathLst>
              <a:path w="69" h="958">
                <a:moveTo>
                  <a:pt x="68" y="957"/>
                </a:moveTo>
                <a:lnTo>
                  <a:pt x="0" y="957"/>
                </a:lnTo>
                <a:lnTo>
                  <a:pt x="0" y="877"/>
                </a:lnTo>
                <a:lnTo>
                  <a:pt x="68" y="877"/>
                </a:lnTo>
                <a:lnTo>
                  <a:pt x="68" y="957"/>
                </a:lnTo>
                <a:lnTo>
                  <a:pt x="68" y="0"/>
                </a:lnTo>
                <a:lnTo>
                  <a:pt x="0" y="0"/>
                </a:lnTo>
                <a:lnTo>
                  <a:pt x="68" y="0"/>
                </a:lnTo>
                <a:lnTo>
                  <a:pt x="68" y="957"/>
                </a:lnTo>
              </a:path>
            </a:pathLst>
          </a:custGeom>
          <a:solidFill>
            <a:srgbClr val="FF636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3" name="Freeform 875"/>
          <p:cNvSpPr>
            <a:spLocks/>
          </p:cNvSpPr>
          <p:nvPr/>
        </p:nvSpPr>
        <p:spPr bwMode="auto">
          <a:xfrm>
            <a:off x="4975225" y="2459038"/>
            <a:ext cx="106363"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4" name="Freeform 876"/>
          <p:cNvSpPr>
            <a:spLocks/>
          </p:cNvSpPr>
          <p:nvPr/>
        </p:nvSpPr>
        <p:spPr bwMode="auto">
          <a:xfrm>
            <a:off x="5027613" y="2459038"/>
            <a:ext cx="106362"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7F7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5" name="Freeform 877"/>
          <p:cNvSpPr>
            <a:spLocks/>
          </p:cNvSpPr>
          <p:nvPr/>
        </p:nvSpPr>
        <p:spPr bwMode="auto">
          <a:xfrm>
            <a:off x="5080000" y="2459038"/>
            <a:ext cx="106363"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949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6" name="Freeform 878"/>
          <p:cNvSpPr>
            <a:spLocks/>
          </p:cNvSpPr>
          <p:nvPr/>
        </p:nvSpPr>
        <p:spPr bwMode="auto">
          <a:xfrm>
            <a:off x="5132388" y="2459038"/>
            <a:ext cx="106362"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A2A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7" name="Freeform 879"/>
          <p:cNvSpPr>
            <a:spLocks/>
          </p:cNvSpPr>
          <p:nvPr/>
        </p:nvSpPr>
        <p:spPr bwMode="auto">
          <a:xfrm>
            <a:off x="5184775" y="2459038"/>
            <a:ext cx="104775" cy="1431925"/>
          </a:xfrm>
          <a:custGeom>
            <a:avLst/>
            <a:gdLst/>
            <a:ahLst/>
            <a:cxnLst>
              <a:cxn ang="0">
                <a:pos x="69" y="957"/>
              </a:cxn>
              <a:cxn ang="0">
                <a:pos x="0" y="957"/>
              </a:cxn>
              <a:cxn ang="0">
                <a:pos x="0" y="877"/>
              </a:cxn>
              <a:cxn ang="0">
                <a:pos x="69" y="877"/>
              </a:cxn>
              <a:cxn ang="0">
                <a:pos x="69" y="957"/>
              </a:cxn>
              <a:cxn ang="0">
                <a:pos x="69" y="0"/>
              </a:cxn>
              <a:cxn ang="0">
                <a:pos x="0" y="0"/>
              </a:cxn>
              <a:cxn ang="0">
                <a:pos x="69" y="0"/>
              </a:cxn>
              <a:cxn ang="0">
                <a:pos x="69" y="957"/>
              </a:cxn>
            </a:cxnLst>
            <a:rect l="0" t="0" r="r" b="b"/>
            <a:pathLst>
              <a:path w="70" h="958">
                <a:moveTo>
                  <a:pt x="69" y="957"/>
                </a:moveTo>
                <a:lnTo>
                  <a:pt x="0" y="957"/>
                </a:lnTo>
                <a:lnTo>
                  <a:pt x="0" y="877"/>
                </a:lnTo>
                <a:lnTo>
                  <a:pt x="69" y="877"/>
                </a:lnTo>
                <a:lnTo>
                  <a:pt x="69" y="957"/>
                </a:lnTo>
                <a:lnTo>
                  <a:pt x="69" y="0"/>
                </a:lnTo>
                <a:lnTo>
                  <a:pt x="0" y="0"/>
                </a:lnTo>
                <a:lnTo>
                  <a:pt x="69" y="0"/>
                </a:lnTo>
                <a:lnTo>
                  <a:pt x="69" y="957"/>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8" name="Freeform 880"/>
          <p:cNvSpPr>
            <a:spLocks/>
          </p:cNvSpPr>
          <p:nvPr/>
        </p:nvSpPr>
        <p:spPr bwMode="auto">
          <a:xfrm>
            <a:off x="5237163" y="2459038"/>
            <a:ext cx="103187" cy="1431925"/>
          </a:xfrm>
          <a:custGeom>
            <a:avLst/>
            <a:gdLst/>
            <a:ahLst/>
            <a:cxnLst>
              <a:cxn ang="0">
                <a:pos x="68" y="957"/>
              </a:cxn>
              <a:cxn ang="0">
                <a:pos x="0" y="957"/>
              </a:cxn>
              <a:cxn ang="0">
                <a:pos x="0" y="877"/>
              </a:cxn>
              <a:cxn ang="0">
                <a:pos x="68" y="877"/>
              </a:cxn>
              <a:cxn ang="0">
                <a:pos x="68" y="957"/>
              </a:cxn>
              <a:cxn ang="0">
                <a:pos x="68" y="0"/>
              </a:cxn>
              <a:cxn ang="0">
                <a:pos x="0" y="0"/>
              </a:cxn>
              <a:cxn ang="0">
                <a:pos x="68" y="0"/>
              </a:cxn>
              <a:cxn ang="0">
                <a:pos x="68" y="957"/>
              </a:cxn>
            </a:cxnLst>
            <a:rect l="0" t="0" r="r" b="b"/>
            <a:pathLst>
              <a:path w="69" h="958">
                <a:moveTo>
                  <a:pt x="68" y="957"/>
                </a:moveTo>
                <a:lnTo>
                  <a:pt x="0" y="957"/>
                </a:lnTo>
                <a:lnTo>
                  <a:pt x="0" y="877"/>
                </a:lnTo>
                <a:lnTo>
                  <a:pt x="68" y="877"/>
                </a:lnTo>
                <a:lnTo>
                  <a:pt x="68" y="957"/>
                </a:lnTo>
                <a:lnTo>
                  <a:pt x="68" y="0"/>
                </a:lnTo>
                <a:lnTo>
                  <a:pt x="0" y="0"/>
                </a:lnTo>
                <a:lnTo>
                  <a:pt x="68" y="0"/>
                </a:lnTo>
                <a:lnTo>
                  <a:pt x="68" y="957"/>
                </a:lnTo>
              </a:path>
            </a:pathLst>
          </a:custGeom>
          <a:solidFill>
            <a:srgbClr val="FFC6C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69" name="Freeform 881"/>
          <p:cNvSpPr>
            <a:spLocks/>
          </p:cNvSpPr>
          <p:nvPr/>
        </p:nvSpPr>
        <p:spPr bwMode="auto">
          <a:xfrm>
            <a:off x="5287963" y="2459038"/>
            <a:ext cx="103187" cy="1431925"/>
          </a:xfrm>
          <a:custGeom>
            <a:avLst/>
            <a:gdLst/>
            <a:ahLst/>
            <a:cxnLst>
              <a:cxn ang="0">
                <a:pos x="68" y="957"/>
              </a:cxn>
              <a:cxn ang="0">
                <a:pos x="0" y="957"/>
              </a:cxn>
              <a:cxn ang="0">
                <a:pos x="0" y="877"/>
              </a:cxn>
              <a:cxn ang="0">
                <a:pos x="68" y="877"/>
              </a:cxn>
              <a:cxn ang="0">
                <a:pos x="68" y="957"/>
              </a:cxn>
              <a:cxn ang="0">
                <a:pos x="68" y="0"/>
              </a:cxn>
              <a:cxn ang="0">
                <a:pos x="0" y="0"/>
              </a:cxn>
              <a:cxn ang="0">
                <a:pos x="68" y="0"/>
              </a:cxn>
              <a:cxn ang="0">
                <a:pos x="68" y="957"/>
              </a:cxn>
            </a:cxnLst>
            <a:rect l="0" t="0" r="r" b="b"/>
            <a:pathLst>
              <a:path w="69" h="958">
                <a:moveTo>
                  <a:pt x="68" y="957"/>
                </a:moveTo>
                <a:lnTo>
                  <a:pt x="0" y="957"/>
                </a:lnTo>
                <a:lnTo>
                  <a:pt x="0" y="877"/>
                </a:lnTo>
                <a:lnTo>
                  <a:pt x="68" y="877"/>
                </a:lnTo>
                <a:lnTo>
                  <a:pt x="68" y="957"/>
                </a:lnTo>
                <a:lnTo>
                  <a:pt x="68" y="0"/>
                </a:lnTo>
                <a:lnTo>
                  <a:pt x="0" y="0"/>
                </a:lnTo>
                <a:lnTo>
                  <a:pt x="68" y="0"/>
                </a:lnTo>
                <a:lnTo>
                  <a:pt x="68" y="957"/>
                </a:lnTo>
              </a:path>
            </a:pathLst>
          </a:custGeom>
          <a:solidFill>
            <a:srgbClr val="FFDBD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0" name="Freeform 882"/>
          <p:cNvSpPr>
            <a:spLocks/>
          </p:cNvSpPr>
          <p:nvPr/>
        </p:nvSpPr>
        <p:spPr bwMode="auto">
          <a:xfrm>
            <a:off x="5338763" y="2459038"/>
            <a:ext cx="104775" cy="1431925"/>
          </a:xfrm>
          <a:custGeom>
            <a:avLst/>
            <a:gdLst/>
            <a:ahLst/>
            <a:cxnLst>
              <a:cxn ang="0">
                <a:pos x="69" y="957"/>
              </a:cxn>
              <a:cxn ang="0">
                <a:pos x="0" y="957"/>
              </a:cxn>
              <a:cxn ang="0">
                <a:pos x="0" y="877"/>
              </a:cxn>
              <a:cxn ang="0">
                <a:pos x="69" y="877"/>
              </a:cxn>
              <a:cxn ang="0">
                <a:pos x="69" y="957"/>
              </a:cxn>
              <a:cxn ang="0">
                <a:pos x="69" y="0"/>
              </a:cxn>
              <a:cxn ang="0">
                <a:pos x="0" y="0"/>
              </a:cxn>
              <a:cxn ang="0">
                <a:pos x="69" y="0"/>
              </a:cxn>
              <a:cxn ang="0">
                <a:pos x="69" y="957"/>
              </a:cxn>
            </a:cxnLst>
            <a:rect l="0" t="0" r="r" b="b"/>
            <a:pathLst>
              <a:path w="70" h="958">
                <a:moveTo>
                  <a:pt x="69" y="957"/>
                </a:moveTo>
                <a:lnTo>
                  <a:pt x="0" y="957"/>
                </a:lnTo>
                <a:lnTo>
                  <a:pt x="0" y="877"/>
                </a:lnTo>
                <a:lnTo>
                  <a:pt x="69" y="877"/>
                </a:lnTo>
                <a:lnTo>
                  <a:pt x="69" y="957"/>
                </a:lnTo>
                <a:lnTo>
                  <a:pt x="69" y="0"/>
                </a:lnTo>
                <a:lnTo>
                  <a:pt x="0" y="0"/>
                </a:lnTo>
                <a:lnTo>
                  <a:pt x="69" y="0"/>
                </a:lnTo>
                <a:lnTo>
                  <a:pt x="69" y="957"/>
                </a:lnTo>
              </a:path>
            </a:pathLst>
          </a:custGeom>
          <a:solidFill>
            <a:srgbClr val="FFE9E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1" name="Freeform 883"/>
          <p:cNvSpPr>
            <a:spLocks/>
          </p:cNvSpPr>
          <p:nvPr/>
        </p:nvSpPr>
        <p:spPr bwMode="auto">
          <a:xfrm>
            <a:off x="5389563" y="2459038"/>
            <a:ext cx="106362"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2" name="Freeform 884"/>
          <p:cNvSpPr>
            <a:spLocks/>
          </p:cNvSpPr>
          <p:nvPr/>
        </p:nvSpPr>
        <p:spPr bwMode="auto">
          <a:xfrm>
            <a:off x="5441950" y="2459038"/>
            <a:ext cx="106363"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F5F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3" name="Freeform 885"/>
          <p:cNvSpPr>
            <a:spLocks/>
          </p:cNvSpPr>
          <p:nvPr/>
        </p:nvSpPr>
        <p:spPr bwMode="auto">
          <a:xfrm>
            <a:off x="5494338" y="2459038"/>
            <a:ext cx="106362"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EBE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4" name="Freeform 886"/>
          <p:cNvSpPr>
            <a:spLocks/>
          </p:cNvSpPr>
          <p:nvPr/>
        </p:nvSpPr>
        <p:spPr bwMode="auto">
          <a:xfrm>
            <a:off x="5546725" y="2459038"/>
            <a:ext cx="101600" cy="1431925"/>
          </a:xfrm>
          <a:custGeom>
            <a:avLst/>
            <a:gdLst/>
            <a:ahLst/>
            <a:cxnLst>
              <a:cxn ang="0">
                <a:pos x="67" y="957"/>
              </a:cxn>
              <a:cxn ang="0">
                <a:pos x="0" y="957"/>
              </a:cxn>
              <a:cxn ang="0">
                <a:pos x="0" y="877"/>
              </a:cxn>
              <a:cxn ang="0">
                <a:pos x="67" y="877"/>
              </a:cxn>
              <a:cxn ang="0">
                <a:pos x="67" y="957"/>
              </a:cxn>
              <a:cxn ang="0">
                <a:pos x="67" y="0"/>
              </a:cxn>
              <a:cxn ang="0">
                <a:pos x="0" y="0"/>
              </a:cxn>
              <a:cxn ang="0">
                <a:pos x="67" y="0"/>
              </a:cxn>
              <a:cxn ang="0">
                <a:pos x="67" y="957"/>
              </a:cxn>
            </a:cxnLst>
            <a:rect l="0" t="0" r="r" b="b"/>
            <a:pathLst>
              <a:path w="68" h="958">
                <a:moveTo>
                  <a:pt x="67" y="957"/>
                </a:moveTo>
                <a:lnTo>
                  <a:pt x="0" y="957"/>
                </a:lnTo>
                <a:lnTo>
                  <a:pt x="0" y="877"/>
                </a:lnTo>
                <a:lnTo>
                  <a:pt x="67" y="877"/>
                </a:lnTo>
                <a:lnTo>
                  <a:pt x="67" y="957"/>
                </a:lnTo>
                <a:lnTo>
                  <a:pt x="67" y="0"/>
                </a:lnTo>
                <a:lnTo>
                  <a:pt x="0" y="0"/>
                </a:lnTo>
                <a:lnTo>
                  <a:pt x="67" y="0"/>
                </a:lnTo>
                <a:lnTo>
                  <a:pt x="67" y="957"/>
                </a:lnTo>
              </a:path>
            </a:pathLst>
          </a:custGeom>
          <a:solidFill>
            <a:srgbClr val="FFDC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5" name="Freeform 887"/>
          <p:cNvSpPr>
            <a:spLocks/>
          </p:cNvSpPr>
          <p:nvPr/>
        </p:nvSpPr>
        <p:spPr bwMode="auto">
          <a:xfrm>
            <a:off x="5599113" y="2459038"/>
            <a:ext cx="101600" cy="1431925"/>
          </a:xfrm>
          <a:custGeom>
            <a:avLst/>
            <a:gdLst/>
            <a:ahLst/>
            <a:cxnLst>
              <a:cxn ang="0">
                <a:pos x="67" y="957"/>
              </a:cxn>
              <a:cxn ang="0">
                <a:pos x="0" y="957"/>
              </a:cxn>
              <a:cxn ang="0">
                <a:pos x="0" y="877"/>
              </a:cxn>
              <a:cxn ang="0">
                <a:pos x="67" y="877"/>
              </a:cxn>
              <a:cxn ang="0">
                <a:pos x="67" y="957"/>
              </a:cxn>
              <a:cxn ang="0">
                <a:pos x="67" y="0"/>
              </a:cxn>
              <a:cxn ang="0">
                <a:pos x="0" y="0"/>
              </a:cxn>
              <a:cxn ang="0">
                <a:pos x="67" y="0"/>
              </a:cxn>
              <a:cxn ang="0">
                <a:pos x="67" y="957"/>
              </a:cxn>
            </a:cxnLst>
            <a:rect l="0" t="0" r="r" b="b"/>
            <a:pathLst>
              <a:path w="68" h="958">
                <a:moveTo>
                  <a:pt x="67" y="957"/>
                </a:moveTo>
                <a:lnTo>
                  <a:pt x="0" y="957"/>
                </a:lnTo>
                <a:lnTo>
                  <a:pt x="0" y="877"/>
                </a:lnTo>
                <a:lnTo>
                  <a:pt x="67" y="877"/>
                </a:lnTo>
                <a:lnTo>
                  <a:pt x="67" y="957"/>
                </a:lnTo>
                <a:lnTo>
                  <a:pt x="67" y="0"/>
                </a:lnTo>
                <a:lnTo>
                  <a:pt x="0" y="0"/>
                </a:lnTo>
                <a:lnTo>
                  <a:pt x="67" y="0"/>
                </a:lnTo>
                <a:lnTo>
                  <a:pt x="67" y="957"/>
                </a:lnTo>
              </a:path>
            </a:pathLst>
          </a:custGeom>
          <a:solidFill>
            <a:srgbClr val="FFD2D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6" name="Freeform 888"/>
          <p:cNvSpPr>
            <a:spLocks/>
          </p:cNvSpPr>
          <p:nvPr/>
        </p:nvSpPr>
        <p:spPr bwMode="auto">
          <a:xfrm>
            <a:off x="5646738" y="2459038"/>
            <a:ext cx="106362"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C2C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7" name="Freeform 889"/>
          <p:cNvSpPr>
            <a:spLocks/>
          </p:cNvSpPr>
          <p:nvPr/>
        </p:nvSpPr>
        <p:spPr bwMode="auto">
          <a:xfrm>
            <a:off x="5699125" y="2459038"/>
            <a:ext cx="107950" cy="1431925"/>
          </a:xfrm>
          <a:custGeom>
            <a:avLst/>
            <a:gdLst/>
            <a:ahLst/>
            <a:cxnLst>
              <a:cxn ang="0">
                <a:pos x="71" y="957"/>
              </a:cxn>
              <a:cxn ang="0">
                <a:pos x="0" y="957"/>
              </a:cxn>
              <a:cxn ang="0">
                <a:pos x="0" y="877"/>
              </a:cxn>
              <a:cxn ang="0">
                <a:pos x="71" y="877"/>
              </a:cxn>
              <a:cxn ang="0">
                <a:pos x="71" y="957"/>
              </a:cxn>
              <a:cxn ang="0">
                <a:pos x="71" y="0"/>
              </a:cxn>
              <a:cxn ang="0">
                <a:pos x="0" y="0"/>
              </a:cxn>
              <a:cxn ang="0">
                <a:pos x="71" y="0"/>
              </a:cxn>
              <a:cxn ang="0">
                <a:pos x="71" y="957"/>
              </a:cxn>
            </a:cxnLst>
            <a:rect l="0" t="0" r="r" b="b"/>
            <a:pathLst>
              <a:path w="72" h="958">
                <a:moveTo>
                  <a:pt x="71" y="957"/>
                </a:moveTo>
                <a:lnTo>
                  <a:pt x="0" y="957"/>
                </a:lnTo>
                <a:lnTo>
                  <a:pt x="0" y="877"/>
                </a:lnTo>
                <a:lnTo>
                  <a:pt x="71" y="877"/>
                </a:lnTo>
                <a:lnTo>
                  <a:pt x="71" y="957"/>
                </a:lnTo>
                <a:lnTo>
                  <a:pt x="71" y="0"/>
                </a:lnTo>
                <a:lnTo>
                  <a:pt x="0" y="0"/>
                </a:lnTo>
                <a:lnTo>
                  <a:pt x="71" y="0"/>
                </a:lnTo>
                <a:lnTo>
                  <a:pt x="71" y="957"/>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8" name="Freeform 890"/>
          <p:cNvSpPr>
            <a:spLocks/>
          </p:cNvSpPr>
          <p:nvPr/>
        </p:nvSpPr>
        <p:spPr bwMode="auto">
          <a:xfrm>
            <a:off x="5751513" y="2459038"/>
            <a:ext cx="106362"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A9A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79" name="Freeform 891"/>
          <p:cNvSpPr>
            <a:spLocks/>
          </p:cNvSpPr>
          <p:nvPr/>
        </p:nvSpPr>
        <p:spPr bwMode="auto">
          <a:xfrm>
            <a:off x="5805488" y="2459038"/>
            <a:ext cx="103187" cy="1431925"/>
          </a:xfrm>
          <a:custGeom>
            <a:avLst/>
            <a:gdLst/>
            <a:ahLst/>
            <a:cxnLst>
              <a:cxn ang="0">
                <a:pos x="68" y="957"/>
              </a:cxn>
              <a:cxn ang="0">
                <a:pos x="0" y="957"/>
              </a:cxn>
              <a:cxn ang="0">
                <a:pos x="0" y="877"/>
              </a:cxn>
              <a:cxn ang="0">
                <a:pos x="68" y="877"/>
              </a:cxn>
              <a:cxn ang="0">
                <a:pos x="68" y="957"/>
              </a:cxn>
              <a:cxn ang="0">
                <a:pos x="68" y="0"/>
              </a:cxn>
              <a:cxn ang="0">
                <a:pos x="0" y="0"/>
              </a:cxn>
              <a:cxn ang="0">
                <a:pos x="68" y="0"/>
              </a:cxn>
              <a:cxn ang="0">
                <a:pos x="68" y="957"/>
              </a:cxn>
            </a:cxnLst>
            <a:rect l="0" t="0" r="r" b="b"/>
            <a:pathLst>
              <a:path w="69" h="958">
                <a:moveTo>
                  <a:pt x="68" y="957"/>
                </a:moveTo>
                <a:lnTo>
                  <a:pt x="0" y="957"/>
                </a:lnTo>
                <a:lnTo>
                  <a:pt x="0" y="877"/>
                </a:lnTo>
                <a:lnTo>
                  <a:pt x="68" y="877"/>
                </a:lnTo>
                <a:lnTo>
                  <a:pt x="68" y="957"/>
                </a:lnTo>
                <a:lnTo>
                  <a:pt x="68" y="0"/>
                </a:lnTo>
                <a:lnTo>
                  <a:pt x="0" y="0"/>
                </a:lnTo>
                <a:lnTo>
                  <a:pt x="68" y="0"/>
                </a:lnTo>
                <a:lnTo>
                  <a:pt x="68" y="957"/>
                </a:lnTo>
              </a:path>
            </a:pathLst>
          </a:custGeom>
          <a:solidFill>
            <a:srgbClr val="FF9F9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0" name="Freeform 892"/>
          <p:cNvSpPr>
            <a:spLocks/>
          </p:cNvSpPr>
          <p:nvPr/>
        </p:nvSpPr>
        <p:spPr bwMode="auto">
          <a:xfrm>
            <a:off x="5856288" y="2459038"/>
            <a:ext cx="104775" cy="1431925"/>
          </a:xfrm>
          <a:custGeom>
            <a:avLst/>
            <a:gdLst/>
            <a:ahLst/>
            <a:cxnLst>
              <a:cxn ang="0">
                <a:pos x="69" y="957"/>
              </a:cxn>
              <a:cxn ang="0">
                <a:pos x="0" y="957"/>
              </a:cxn>
              <a:cxn ang="0">
                <a:pos x="0" y="877"/>
              </a:cxn>
              <a:cxn ang="0">
                <a:pos x="69" y="877"/>
              </a:cxn>
              <a:cxn ang="0">
                <a:pos x="69" y="957"/>
              </a:cxn>
              <a:cxn ang="0">
                <a:pos x="69" y="0"/>
              </a:cxn>
              <a:cxn ang="0">
                <a:pos x="0" y="0"/>
              </a:cxn>
              <a:cxn ang="0">
                <a:pos x="69" y="0"/>
              </a:cxn>
              <a:cxn ang="0">
                <a:pos x="69" y="957"/>
              </a:cxn>
            </a:cxnLst>
            <a:rect l="0" t="0" r="r" b="b"/>
            <a:pathLst>
              <a:path w="70" h="958">
                <a:moveTo>
                  <a:pt x="69" y="957"/>
                </a:moveTo>
                <a:lnTo>
                  <a:pt x="0" y="957"/>
                </a:lnTo>
                <a:lnTo>
                  <a:pt x="0" y="877"/>
                </a:lnTo>
                <a:lnTo>
                  <a:pt x="69" y="877"/>
                </a:lnTo>
                <a:lnTo>
                  <a:pt x="69" y="957"/>
                </a:lnTo>
                <a:lnTo>
                  <a:pt x="69" y="0"/>
                </a:lnTo>
                <a:lnTo>
                  <a:pt x="0" y="0"/>
                </a:lnTo>
                <a:lnTo>
                  <a:pt x="69" y="0"/>
                </a:lnTo>
                <a:lnTo>
                  <a:pt x="69" y="957"/>
                </a:lnTo>
              </a:path>
            </a:pathLst>
          </a:custGeom>
          <a:solidFill>
            <a:srgbClr val="FF949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1" name="Freeform 893"/>
          <p:cNvSpPr>
            <a:spLocks/>
          </p:cNvSpPr>
          <p:nvPr/>
        </p:nvSpPr>
        <p:spPr bwMode="auto">
          <a:xfrm>
            <a:off x="5907088" y="2459038"/>
            <a:ext cx="104775" cy="1431925"/>
          </a:xfrm>
          <a:custGeom>
            <a:avLst/>
            <a:gdLst/>
            <a:ahLst/>
            <a:cxnLst>
              <a:cxn ang="0">
                <a:pos x="69" y="957"/>
              </a:cxn>
              <a:cxn ang="0">
                <a:pos x="0" y="957"/>
              </a:cxn>
              <a:cxn ang="0">
                <a:pos x="0" y="877"/>
              </a:cxn>
              <a:cxn ang="0">
                <a:pos x="69" y="877"/>
              </a:cxn>
              <a:cxn ang="0">
                <a:pos x="69" y="957"/>
              </a:cxn>
              <a:cxn ang="0">
                <a:pos x="69" y="0"/>
              </a:cxn>
              <a:cxn ang="0">
                <a:pos x="0" y="0"/>
              </a:cxn>
              <a:cxn ang="0">
                <a:pos x="69" y="0"/>
              </a:cxn>
              <a:cxn ang="0">
                <a:pos x="69" y="957"/>
              </a:cxn>
            </a:cxnLst>
            <a:rect l="0" t="0" r="r" b="b"/>
            <a:pathLst>
              <a:path w="70" h="958">
                <a:moveTo>
                  <a:pt x="69" y="957"/>
                </a:moveTo>
                <a:lnTo>
                  <a:pt x="0" y="957"/>
                </a:lnTo>
                <a:lnTo>
                  <a:pt x="0" y="877"/>
                </a:lnTo>
                <a:lnTo>
                  <a:pt x="69" y="877"/>
                </a:lnTo>
                <a:lnTo>
                  <a:pt x="69" y="957"/>
                </a:lnTo>
                <a:lnTo>
                  <a:pt x="69" y="0"/>
                </a:lnTo>
                <a:lnTo>
                  <a:pt x="0" y="0"/>
                </a:lnTo>
                <a:lnTo>
                  <a:pt x="69" y="0"/>
                </a:lnTo>
                <a:lnTo>
                  <a:pt x="69" y="957"/>
                </a:lnTo>
              </a:path>
            </a:pathLst>
          </a:custGeom>
          <a:solidFill>
            <a:srgbClr val="FF858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2" name="Freeform 894"/>
          <p:cNvSpPr>
            <a:spLocks/>
          </p:cNvSpPr>
          <p:nvPr/>
        </p:nvSpPr>
        <p:spPr bwMode="auto">
          <a:xfrm>
            <a:off x="5959475" y="2459038"/>
            <a:ext cx="104775" cy="1431925"/>
          </a:xfrm>
          <a:custGeom>
            <a:avLst/>
            <a:gdLst/>
            <a:ahLst/>
            <a:cxnLst>
              <a:cxn ang="0">
                <a:pos x="69" y="957"/>
              </a:cxn>
              <a:cxn ang="0">
                <a:pos x="0" y="957"/>
              </a:cxn>
              <a:cxn ang="0">
                <a:pos x="0" y="877"/>
              </a:cxn>
              <a:cxn ang="0">
                <a:pos x="69" y="877"/>
              </a:cxn>
              <a:cxn ang="0">
                <a:pos x="69" y="957"/>
              </a:cxn>
              <a:cxn ang="0">
                <a:pos x="69" y="0"/>
              </a:cxn>
              <a:cxn ang="0">
                <a:pos x="0" y="0"/>
              </a:cxn>
              <a:cxn ang="0">
                <a:pos x="69" y="0"/>
              </a:cxn>
              <a:cxn ang="0">
                <a:pos x="69" y="957"/>
              </a:cxn>
            </a:cxnLst>
            <a:rect l="0" t="0" r="r" b="b"/>
            <a:pathLst>
              <a:path w="70" h="958">
                <a:moveTo>
                  <a:pt x="69" y="957"/>
                </a:moveTo>
                <a:lnTo>
                  <a:pt x="0" y="957"/>
                </a:lnTo>
                <a:lnTo>
                  <a:pt x="0" y="877"/>
                </a:lnTo>
                <a:lnTo>
                  <a:pt x="69" y="877"/>
                </a:lnTo>
                <a:lnTo>
                  <a:pt x="69" y="957"/>
                </a:lnTo>
                <a:lnTo>
                  <a:pt x="69" y="0"/>
                </a:lnTo>
                <a:lnTo>
                  <a:pt x="0" y="0"/>
                </a:lnTo>
                <a:lnTo>
                  <a:pt x="69" y="0"/>
                </a:lnTo>
                <a:lnTo>
                  <a:pt x="69" y="957"/>
                </a:lnTo>
              </a:path>
            </a:pathLst>
          </a:custGeom>
          <a:solidFill>
            <a:srgbClr val="FF7B7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3" name="Freeform 895"/>
          <p:cNvSpPr>
            <a:spLocks/>
          </p:cNvSpPr>
          <p:nvPr/>
        </p:nvSpPr>
        <p:spPr bwMode="auto">
          <a:xfrm>
            <a:off x="6010275" y="2459038"/>
            <a:ext cx="107950" cy="1431925"/>
          </a:xfrm>
          <a:custGeom>
            <a:avLst/>
            <a:gdLst/>
            <a:ahLst/>
            <a:cxnLst>
              <a:cxn ang="0">
                <a:pos x="71" y="957"/>
              </a:cxn>
              <a:cxn ang="0">
                <a:pos x="0" y="957"/>
              </a:cxn>
              <a:cxn ang="0">
                <a:pos x="0" y="877"/>
              </a:cxn>
              <a:cxn ang="0">
                <a:pos x="71" y="877"/>
              </a:cxn>
              <a:cxn ang="0">
                <a:pos x="71" y="957"/>
              </a:cxn>
              <a:cxn ang="0">
                <a:pos x="71" y="0"/>
              </a:cxn>
              <a:cxn ang="0">
                <a:pos x="0" y="0"/>
              </a:cxn>
              <a:cxn ang="0">
                <a:pos x="71" y="0"/>
              </a:cxn>
              <a:cxn ang="0">
                <a:pos x="71" y="957"/>
              </a:cxn>
            </a:cxnLst>
            <a:rect l="0" t="0" r="r" b="b"/>
            <a:pathLst>
              <a:path w="72" h="958">
                <a:moveTo>
                  <a:pt x="71" y="957"/>
                </a:moveTo>
                <a:lnTo>
                  <a:pt x="0" y="957"/>
                </a:lnTo>
                <a:lnTo>
                  <a:pt x="0" y="877"/>
                </a:lnTo>
                <a:lnTo>
                  <a:pt x="71" y="877"/>
                </a:lnTo>
                <a:lnTo>
                  <a:pt x="71" y="957"/>
                </a:lnTo>
                <a:lnTo>
                  <a:pt x="71" y="0"/>
                </a:lnTo>
                <a:lnTo>
                  <a:pt x="0" y="0"/>
                </a:lnTo>
                <a:lnTo>
                  <a:pt x="71" y="0"/>
                </a:lnTo>
                <a:lnTo>
                  <a:pt x="71" y="957"/>
                </a:lnTo>
              </a:path>
            </a:pathLst>
          </a:custGeom>
          <a:solidFill>
            <a:srgbClr val="FF6C6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4" name="Freeform 896"/>
          <p:cNvSpPr>
            <a:spLocks/>
          </p:cNvSpPr>
          <p:nvPr/>
        </p:nvSpPr>
        <p:spPr bwMode="auto">
          <a:xfrm>
            <a:off x="6062663" y="2459038"/>
            <a:ext cx="106362"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616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5" name="Freeform 897"/>
          <p:cNvSpPr>
            <a:spLocks/>
          </p:cNvSpPr>
          <p:nvPr/>
        </p:nvSpPr>
        <p:spPr bwMode="auto">
          <a:xfrm>
            <a:off x="6116638" y="2459038"/>
            <a:ext cx="101600" cy="1431925"/>
          </a:xfrm>
          <a:custGeom>
            <a:avLst/>
            <a:gdLst/>
            <a:ahLst/>
            <a:cxnLst>
              <a:cxn ang="0">
                <a:pos x="67" y="957"/>
              </a:cxn>
              <a:cxn ang="0">
                <a:pos x="0" y="957"/>
              </a:cxn>
              <a:cxn ang="0">
                <a:pos x="0" y="877"/>
              </a:cxn>
              <a:cxn ang="0">
                <a:pos x="67" y="877"/>
              </a:cxn>
              <a:cxn ang="0">
                <a:pos x="67" y="957"/>
              </a:cxn>
              <a:cxn ang="0">
                <a:pos x="67" y="0"/>
              </a:cxn>
              <a:cxn ang="0">
                <a:pos x="0" y="0"/>
              </a:cxn>
              <a:cxn ang="0">
                <a:pos x="67" y="0"/>
              </a:cxn>
              <a:cxn ang="0">
                <a:pos x="67" y="957"/>
              </a:cxn>
            </a:cxnLst>
            <a:rect l="0" t="0" r="r" b="b"/>
            <a:pathLst>
              <a:path w="68" h="958">
                <a:moveTo>
                  <a:pt x="67" y="957"/>
                </a:moveTo>
                <a:lnTo>
                  <a:pt x="0" y="957"/>
                </a:lnTo>
                <a:lnTo>
                  <a:pt x="0" y="877"/>
                </a:lnTo>
                <a:lnTo>
                  <a:pt x="67" y="877"/>
                </a:lnTo>
                <a:lnTo>
                  <a:pt x="67" y="957"/>
                </a:lnTo>
                <a:lnTo>
                  <a:pt x="67" y="0"/>
                </a:lnTo>
                <a:lnTo>
                  <a:pt x="0" y="0"/>
                </a:lnTo>
                <a:lnTo>
                  <a:pt x="67" y="0"/>
                </a:lnTo>
                <a:lnTo>
                  <a:pt x="67" y="957"/>
                </a:lnTo>
              </a:path>
            </a:pathLst>
          </a:custGeom>
          <a:solidFill>
            <a:srgbClr val="FF525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6" name="Freeform 898"/>
          <p:cNvSpPr>
            <a:spLocks/>
          </p:cNvSpPr>
          <p:nvPr/>
        </p:nvSpPr>
        <p:spPr bwMode="auto">
          <a:xfrm>
            <a:off x="6167438" y="2459038"/>
            <a:ext cx="103187" cy="1431925"/>
          </a:xfrm>
          <a:custGeom>
            <a:avLst/>
            <a:gdLst/>
            <a:ahLst/>
            <a:cxnLst>
              <a:cxn ang="0">
                <a:pos x="68" y="957"/>
              </a:cxn>
              <a:cxn ang="0">
                <a:pos x="0" y="957"/>
              </a:cxn>
              <a:cxn ang="0">
                <a:pos x="0" y="877"/>
              </a:cxn>
              <a:cxn ang="0">
                <a:pos x="68" y="877"/>
              </a:cxn>
              <a:cxn ang="0">
                <a:pos x="68" y="957"/>
              </a:cxn>
              <a:cxn ang="0">
                <a:pos x="68" y="0"/>
              </a:cxn>
              <a:cxn ang="0">
                <a:pos x="0" y="0"/>
              </a:cxn>
              <a:cxn ang="0">
                <a:pos x="68" y="0"/>
              </a:cxn>
              <a:cxn ang="0">
                <a:pos x="68" y="957"/>
              </a:cxn>
            </a:cxnLst>
            <a:rect l="0" t="0" r="r" b="b"/>
            <a:pathLst>
              <a:path w="69" h="958">
                <a:moveTo>
                  <a:pt x="68" y="957"/>
                </a:moveTo>
                <a:lnTo>
                  <a:pt x="0" y="957"/>
                </a:lnTo>
                <a:lnTo>
                  <a:pt x="0" y="877"/>
                </a:lnTo>
                <a:lnTo>
                  <a:pt x="68" y="877"/>
                </a:lnTo>
                <a:lnTo>
                  <a:pt x="68" y="957"/>
                </a:lnTo>
                <a:lnTo>
                  <a:pt x="68" y="0"/>
                </a:lnTo>
                <a:lnTo>
                  <a:pt x="0" y="0"/>
                </a:lnTo>
                <a:lnTo>
                  <a:pt x="68" y="0"/>
                </a:lnTo>
                <a:lnTo>
                  <a:pt x="68" y="957"/>
                </a:lnTo>
              </a:path>
            </a:pathLst>
          </a:custGeom>
          <a:solidFill>
            <a:srgbClr val="FF484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7" name="Freeform 899"/>
          <p:cNvSpPr>
            <a:spLocks/>
          </p:cNvSpPr>
          <p:nvPr/>
        </p:nvSpPr>
        <p:spPr bwMode="auto">
          <a:xfrm>
            <a:off x="6216650" y="2459038"/>
            <a:ext cx="106363"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393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8" name="Freeform 900"/>
          <p:cNvSpPr>
            <a:spLocks/>
          </p:cNvSpPr>
          <p:nvPr/>
        </p:nvSpPr>
        <p:spPr bwMode="auto">
          <a:xfrm>
            <a:off x="6269038" y="2459038"/>
            <a:ext cx="106362"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2E2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89" name="Freeform 901"/>
          <p:cNvSpPr>
            <a:spLocks/>
          </p:cNvSpPr>
          <p:nvPr/>
        </p:nvSpPr>
        <p:spPr bwMode="auto">
          <a:xfrm>
            <a:off x="6321425" y="2459038"/>
            <a:ext cx="106363"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242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0" name="Freeform 902"/>
          <p:cNvSpPr>
            <a:spLocks/>
          </p:cNvSpPr>
          <p:nvPr/>
        </p:nvSpPr>
        <p:spPr bwMode="auto">
          <a:xfrm>
            <a:off x="6373813" y="2459038"/>
            <a:ext cx="106362" cy="1431925"/>
          </a:xfrm>
          <a:custGeom>
            <a:avLst/>
            <a:gdLst/>
            <a:ahLst/>
            <a:cxnLst>
              <a:cxn ang="0">
                <a:pos x="70" y="957"/>
              </a:cxn>
              <a:cxn ang="0">
                <a:pos x="0" y="957"/>
              </a:cxn>
              <a:cxn ang="0">
                <a:pos x="0" y="877"/>
              </a:cxn>
              <a:cxn ang="0">
                <a:pos x="70" y="877"/>
              </a:cxn>
              <a:cxn ang="0">
                <a:pos x="70" y="957"/>
              </a:cxn>
              <a:cxn ang="0">
                <a:pos x="70" y="0"/>
              </a:cxn>
              <a:cxn ang="0">
                <a:pos x="0" y="0"/>
              </a:cxn>
              <a:cxn ang="0">
                <a:pos x="70" y="0"/>
              </a:cxn>
              <a:cxn ang="0">
                <a:pos x="70" y="957"/>
              </a:cxn>
            </a:cxnLst>
            <a:rect l="0" t="0" r="r" b="b"/>
            <a:pathLst>
              <a:path w="71" h="958">
                <a:moveTo>
                  <a:pt x="70" y="957"/>
                </a:moveTo>
                <a:lnTo>
                  <a:pt x="0" y="957"/>
                </a:lnTo>
                <a:lnTo>
                  <a:pt x="0" y="877"/>
                </a:lnTo>
                <a:lnTo>
                  <a:pt x="70" y="877"/>
                </a:lnTo>
                <a:lnTo>
                  <a:pt x="70" y="957"/>
                </a:lnTo>
                <a:lnTo>
                  <a:pt x="70" y="0"/>
                </a:lnTo>
                <a:lnTo>
                  <a:pt x="0" y="0"/>
                </a:lnTo>
                <a:lnTo>
                  <a:pt x="70" y="0"/>
                </a:lnTo>
                <a:lnTo>
                  <a:pt x="70" y="957"/>
                </a:lnTo>
              </a:path>
            </a:pathLst>
          </a:custGeom>
          <a:solidFill>
            <a:srgbClr val="FF151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1" name="Freeform 903"/>
          <p:cNvSpPr>
            <a:spLocks/>
          </p:cNvSpPr>
          <p:nvPr/>
        </p:nvSpPr>
        <p:spPr bwMode="auto">
          <a:xfrm>
            <a:off x="6426200" y="2459038"/>
            <a:ext cx="104775" cy="1431925"/>
          </a:xfrm>
          <a:custGeom>
            <a:avLst/>
            <a:gdLst/>
            <a:ahLst/>
            <a:cxnLst>
              <a:cxn ang="0">
                <a:pos x="69" y="957"/>
              </a:cxn>
              <a:cxn ang="0">
                <a:pos x="0" y="957"/>
              </a:cxn>
              <a:cxn ang="0">
                <a:pos x="0" y="877"/>
              </a:cxn>
              <a:cxn ang="0">
                <a:pos x="69" y="877"/>
              </a:cxn>
              <a:cxn ang="0">
                <a:pos x="69" y="957"/>
              </a:cxn>
              <a:cxn ang="0">
                <a:pos x="69" y="0"/>
              </a:cxn>
              <a:cxn ang="0">
                <a:pos x="0" y="0"/>
              </a:cxn>
              <a:cxn ang="0">
                <a:pos x="69" y="0"/>
              </a:cxn>
              <a:cxn ang="0">
                <a:pos x="69" y="957"/>
              </a:cxn>
            </a:cxnLst>
            <a:rect l="0" t="0" r="r" b="b"/>
            <a:pathLst>
              <a:path w="70" h="958">
                <a:moveTo>
                  <a:pt x="69" y="957"/>
                </a:moveTo>
                <a:lnTo>
                  <a:pt x="0" y="957"/>
                </a:lnTo>
                <a:lnTo>
                  <a:pt x="0" y="877"/>
                </a:lnTo>
                <a:lnTo>
                  <a:pt x="69" y="877"/>
                </a:lnTo>
                <a:lnTo>
                  <a:pt x="69" y="957"/>
                </a:lnTo>
                <a:lnTo>
                  <a:pt x="69" y="0"/>
                </a:lnTo>
                <a:lnTo>
                  <a:pt x="0" y="0"/>
                </a:lnTo>
                <a:lnTo>
                  <a:pt x="69" y="0"/>
                </a:lnTo>
                <a:lnTo>
                  <a:pt x="69" y="957"/>
                </a:lnTo>
              </a:path>
            </a:pathLst>
          </a:custGeom>
          <a:solidFill>
            <a:srgbClr val="FF0B0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2" name="Freeform 904"/>
          <p:cNvSpPr>
            <a:spLocks/>
          </p:cNvSpPr>
          <p:nvPr/>
        </p:nvSpPr>
        <p:spPr bwMode="auto">
          <a:xfrm>
            <a:off x="6478588" y="2459038"/>
            <a:ext cx="104775" cy="1431925"/>
          </a:xfrm>
          <a:custGeom>
            <a:avLst/>
            <a:gdLst/>
            <a:ahLst/>
            <a:cxnLst>
              <a:cxn ang="0">
                <a:pos x="69" y="957"/>
              </a:cxn>
              <a:cxn ang="0">
                <a:pos x="0" y="957"/>
              </a:cxn>
              <a:cxn ang="0">
                <a:pos x="0" y="877"/>
              </a:cxn>
              <a:cxn ang="0">
                <a:pos x="69" y="877"/>
              </a:cxn>
              <a:cxn ang="0">
                <a:pos x="69" y="957"/>
              </a:cxn>
              <a:cxn ang="0">
                <a:pos x="69" y="0"/>
              </a:cxn>
              <a:cxn ang="0">
                <a:pos x="0" y="0"/>
              </a:cxn>
              <a:cxn ang="0">
                <a:pos x="69" y="0"/>
              </a:cxn>
              <a:cxn ang="0">
                <a:pos x="69" y="957"/>
              </a:cxn>
            </a:cxnLst>
            <a:rect l="0" t="0" r="r" b="b"/>
            <a:pathLst>
              <a:path w="70" h="958">
                <a:moveTo>
                  <a:pt x="69" y="957"/>
                </a:moveTo>
                <a:lnTo>
                  <a:pt x="0" y="957"/>
                </a:lnTo>
                <a:lnTo>
                  <a:pt x="0" y="877"/>
                </a:lnTo>
                <a:lnTo>
                  <a:pt x="69" y="877"/>
                </a:lnTo>
                <a:lnTo>
                  <a:pt x="69" y="957"/>
                </a:lnTo>
                <a:lnTo>
                  <a:pt x="69" y="0"/>
                </a:lnTo>
                <a:lnTo>
                  <a:pt x="0" y="0"/>
                </a:lnTo>
                <a:lnTo>
                  <a:pt x="69" y="0"/>
                </a:lnTo>
                <a:lnTo>
                  <a:pt x="69" y="957"/>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3" name="Freeform 905"/>
          <p:cNvSpPr>
            <a:spLocks/>
          </p:cNvSpPr>
          <p:nvPr/>
        </p:nvSpPr>
        <p:spPr bwMode="auto">
          <a:xfrm>
            <a:off x="6529388" y="2459038"/>
            <a:ext cx="104775" cy="1431925"/>
          </a:xfrm>
          <a:custGeom>
            <a:avLst/>
            <a:gdLst/>
            <a:ahLst/>
            <a:cxnLst>
              <a:cxn ang="0">
                <a:pos x="69" y="957"/>
              </a:cxn>
              <a:cxn ang="0">
                <a:pos x="0" y="957"/>
              </a:cxn>
              <a:cxn ang="0">
                <a:pos x="0" y="877"/>
              </a:cxn>
              <a:cxn ang="0">
                <a:pos x="69" y="877"/>
              </a:cxn>
              <a:cxn ang="0">
                <a:pos x="69" y="957"/>
              </a:cxn>
              <a:cxn ang="0">
                <a:pos x="69" y="0"/>
              </a:cxn>
              <a:cxn ang="0">
                <a:pos x="0" y="0"/>
              </a:cxn>
              <a:cxn ang="0">
                <a:pos x="69" y="0"/>
              </a:cxn>
              <a:cxn ang="0">
                <a:pos x="69" y="957"/>
              </a:cxn>
            </a:cxnLst>
            <a:rect l="0" t="0" r="r" b="b"/>
            <a:pathLst>
              <a:path w="70" h="958">
                <a:moveTo>
                  <a:pt x="69" y="957"/>
                </a:moveTo>
                <a:lnTo>
                  <a:pt x="0" y="957"/>
                </a:lnTo>
                <a:lnTo>
                  <a:pt x="0" y="877"/>
                </a:lnTo>
                <a:lnTo>
                  <a:pt x="69" y="877"/>
                </a:lnTo>
                <a:lnTo>
                  <a:pt x="69" y="957"/>
                </a:lnTo>
                <a:lnTo>
                  <a:pt x="69" y="0"/>
                </a:lnTo>
                <a:lnTo>
                  <a:pt x="0" y="0"/>
                </a:lnTo>
                <a:lnTo>
                  <a:pt x="69" y="0"/>
                </a:lnTo>
                <a:lnTo>
                  <a:pt x="69" y="957"/>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4" name="Freeform 906"/>
          <p:cNvSpPr>
            <a:spLocks/>
          </p:cNvSpPr>
          <p:nvPr/>
        </p:nvSpPr>
        <p:spPr bwMode="auto">
          <a:xfrm>
            <a:off x="6581775" y="2459038"/>
            <a:ext cx="100013" cy="1431925"/>
          </a:xfrm>
          <a:custGeom>
            <a:avLst/>
            <a:gdLst/>
            <a:ahLst/>
            <a:cxnLst>
              <a:cxn ang="0">
                <a:pos x="0" y="957"/>
              </a:cxn>
              <a:cxn ang="0">
                <a:pos x="66" y="957"/>
              </a:cxn>
              <a:cxn ang="0">
                <a:pos x="66" y="877"/>
              </a:cxn>
              <a:cxn ang="0">
                <a:pos x="0" y="877"/>
              </a:cxn>
              <a:cxn ang="0">
                <a:pos x="0" y="957"/>
              </a:cxn>
              <a:cxn ang="0">
                <a:pos x="0" y="0"/>
              </a:cxn>
              <a:cxn ang="0">
                <a:pos x="66" y="0"/>
              </a:cxn>
              <a:cxn ang="0">
                <a:pos x="66" y="157"/>
              </a:cxn>
              <a:cxn ang="0">
                <a:pos x="66" y="0"/>
              </a:cxn>
              <a:cxn ang="0">
                <a:pos x="0" y="0"/>
              </a:cxn>
              <a:cxn ang="0">
                <a:pos x="0" y="957"/>
              </a:cxn>
            </a:cxnLst>
            <a:rect l="0" t="0" r="r" b="b"/>
            <a:pathLst>
              <a:path w="67" h="958">
                <a:moveTo>
                  <a:pt x="0" y="957"/>
                </a:moveTo>
                <a:lnTo>
                  <a:pt x="66" y="957"/>
                </a:lnTo>
                <a:lnTo>
                  <a:pt x="66" y="877"/>
                </a:lnTo>
                <a:lnTo>
                  <a:pt x="0" y="877"/>
                </a:lnTo>
                <a:lnTo>
                  <a:pt x="0" y="957"/>
                </a:lnTo>
                <a:lnTo>
                  <a:pt x="0" y="0"/>
                </a:lnTo>
                <a:lnTo>
                  <a:pt x="66" y="0"/>
                </a:lnTo>
                <a:lnTo>
                  <a:pt x="66" y="157"/>
                </a:lnTo>
                <a:lnTo>
                  <a:pt x="66" y="0"/>
                </a:lnTo>
                <a:lnTo>
                  <a:pt x="0" y="0"/>
                </a:lnTo>
                <a:lnTo>
                  <a:pt x="0" y="957"/>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5" name="Freeform 907"/>
          <p:cNvSpPr>
            <a:spLocks/>
          </p:cNvSpPr>
          <p:nvPr/>
        </p:nvSpPr>
        <p:spPr bwMode="auto">
          <a:xfrm>
            <a:off x="6632575" y="2459038"/>
            <a:ext cx="49213" cy="1431925"/>
          </a:xfrm>
          <a:custGeom>
            <a:avLst/>
            <a:gdLst/>
            <a:ahLst/>
            <a:cxnLst>
              <a:cxn ang="0">
                <a:pos x="0" y="957"/>
              </a:cxn>
              <a:cxn ang="0">
                <a:pos x="32" y="957"/>
              </a:cxn>
              <a:cxn ang="0">
                <a:pos x="32" y="877"/>
              </a:cxn>
              <a:cxn ang="0">
                <a:pos x="0" y="877"/>
              </a:cxn>
              <a:cxn ang="0">
                <a:pos x="0" y="957"/>
              </a:cxn>
              <a:cxn ang="0">
                <a:pos x="0" y="0"/>
              </a:cxn>
              <a:cxn ang="0">
                <a:pos x="32" y="0"/>
              </a:cxn>
              <a:cxn ang="0">
                <a:pos x="32" y="157"/>
              </a:cxn>
              <a:cxn ang="0">
                <a:pos x="32" y="0"/>
              </a:cxn>
              <a:cxn ang="0">
                <a:pos x="0" y="0"/>
              </a:cxn>
              <a:cxn ang="0">
                <a:pos x="0" y="957"/>
              </a:cxn>
            </a:cxnLst>
            <a:rect l="0" t="0" r="r" b="b"/>
            <a:pathLst>
              <a:path w="33" h="958">
                <a:moveTo>
                  <a:pt x="0" y="957"/>
                </a:moveTo>
                <a:lnTo>
                  <a:pt x="32" y="957"/>
                </a:lnTo>
                <a:lnTo>
                  <a:pt x="32" y="877"/>
                </a:lnTo>
                <a:lnTo>
                  <a:pt x="0" y="877"/>
                </a:lnTo>
                <a:lnTo>
                  <a:pt x="0" y="957"/>
                </a:lnTo>
                <a:lnTo>
                  <a:pt x="0" y="0"/>
                </a:lnTo>
                <a:lnTo>
                  <a:pt x="32" y="0"/>
                </a:lnTo>
                <a:lnTo>
                  <a:pt x="32" y="157"/>
                </a:lnTo>
                <a:lnTo>
                  <a:pt x="32" y="0"/>
                </a:lnTo>
                <a:lnTo>
                  <a:pt x="0" y="0"/>
                </a:lnTo>
                <a:lnTo>
                  <a:pt x="0" y="957"/>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6" name="Freeform 908"/>
          <p:cNvSpPr>
            <a:spLocks/>
          </p:cNvSpPr>
          <p:nvPr/>
        </p:nvSpPr>
        <p:spPr bwMode="auto">
          <a:xfrm>
            <a:off x="4568825" y="3767138"/>
            <a:ext cx="2112963" cy="123825"/>
          </a:xfrm>
          <a:custGeom>
            <a:avLst/>
            <a:gdLst/>
            <a:ahLst/>
            <a:cxnLst>
              <a:cxn ang="0">
                <a:pos x="196" y="0"/>
              </a:cxn>
              <a:cxn ang="0">
                <a:pos x="197" y="0"/>
              </a:cxn>
              <a:cxn ang="0">
                <a:pos x="148" y="0"/>
              </a:cxn>
              <a:cxn ang="0">
                <a:pos x="0" y="0"/>
              </a:cxn>
              <a:cxn ang="0">
                <a:pos x="0" y="82"/>
              </a:cxn>
              <a:cxn ang="0">
                <a:pos x="1412" y="82"/>
              </a:cxn>
              <a:cxn ang="0">
                <a:pos x="1412" y="0"/>
              </a:cxn>
              <a:cxn ang="0">
                <a:pos x="197" y="0"/>
              </a:cxn>
              <a:cxn ang="0">
                <a:pos x="196" y="0"/>
              </a:cxn>
            </a:cxnLst>
            <a:rect l="0" t="0" r="r" b="b"/>
            <a:pathLst>
              <a:path w="1413" h="83">
                <a:moveTo>
                  <a:pt x="196" y="0"/>
                </a:moveTo>
                <a:lnTo>
                  <a:pt x="197" y="0"/>
                </a:lnTo>
                <a:lnTo>
                  <a:pt x="148" y="0"/>
                </a:lnTo>
                <a:lnTo>
                  <a:pt x="0" y="0"/>
                </a:lnTo>
                <a:lnTo>
                  <a:pt x="0" y="82"/>
                </a:lnTo>
                <a:lnTo>
                  <a:pt x="1412" y="82"/>
                </a:lnTo>
                <a:lnTo>
                  <a:pt x="1412" y="0"/>
                </a:lnTo>
                <a:lnTo>
                  <a:pt x="197" y="0"/>
                </a:lnTo>
                <a:lnTo>
                  <a:pt x="196" y="0"/>
                </a:lnTo>
              </a:path>
            </a:pathLst>
          </a:custGeom>
          <a:solidFill>
            <a:schemeClr val="bg1"/>
          </a:solid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7" name="Freeform 909"/>
          <p:cNvSpPr>
            <a:spLocks/>
          </p:cNvSpPr>
          <p:nvPr/>
        </p:nvSpPr>
        <p:spPr bwMode="auto">
          <a:xfrm>
            <a:off x="4762500" y="3763963"/>
            <a:ext cx="134938" cy="25400"/>
          </a:xfrm>
          <a:custGeom>
            <a:avLst/>
            <a:gdLst/>
            <a:ahLst/>
            <a:cxnLst>
              <a:cxn ang="0">
                <a:pos x="64" y="3"/>
              </a:cxn>
              <a:cxn ang="0">
                <a:pos x="58" y="3"/>
              </a:cxn>
              <a:cxn ang="0">
                <a:pos x="47" y="3"/>
              </a:cxn>
              <a:cxn ang="0">
                <a:pos x="35" y="3"/>
              </a:cxn>
              <a:cxn ang="0">
                <a:pos x="23" y="3"/>
              </a:cxn>
              <a:cxn ang="0">
                <a:pos x="15" y="3"/>
              </a:cxn>
              <a:cxn ang="0">
                <a:pos x="11" y="3"/>
              </a:cxn>
              <a:cxn ang="0">
                <a:pos x="7" y="3"/>
              </a:cxn>
              <a:cxn ang="0">
                <a:pos x="2" y="3"/>
              </a:cxn>
              <a:cxn ang="0">
                <a:pos x="0" y="6"/>
              </a:cxn>
              <a:cxn ang="0">
                <a:pos x="0" y="12"/>
              </a:cxn>
              <a:cxn ang="0">
                <a:pos x="4" y="12"/>
              </a:cxn>
              <a:cxn ang="0">
                <a:pos x="7" y="12"/>
              </a:cxn>
              <a:cxn ang="0">
                <a:pos x="10" y="12"/>
              </a:cxn>
              <a:cxn ang="0">
                <a:pos x="14" y="12"/>
              </a:cxn>
              <a:cxn ang="0">
                <a:pos x="17" y="12"/>
              </a:cxn>
              <a:cxn ang="0">
                <a:pos x="20" y="12"/>
              </a:cxn>
              <a:cxn ang="0">
                <a:pos x="20" y="12"/>
              </a:cxn>
              <a:cxn ang="0">
                <a:pos x="23" y="9"/>
              </a:cxn>
              <a:cxn ang="0">
                <a:pos x="26" y="9"/>
              </a:cxn>
              <a:cxn ang="0">
                <a:pos x="30" y="12"/>
              </a:cxn>
              <a:cxn ang="0">
                <a:pos x="34" y="12"/>
              </a:cxn>
              <a:cxn ang="0">
                <a:pos x="39" y="12"/>
              </a:cxn>
              <a:cxn ang="0">
                <a:pos x="44" y="12"/>
              </a:cxn>
              <a:cxn ang="0">
                <a:pos x="50" y="12"/>
              </a:cxn>
              <a:cxn ang="0">
                <a:pos x="56" y="12"/>
              </a:cxn>
              <a:cxn ang="0">
                <a:pos x="61" y="12"/>
              </a:cxn>
              <a:cxn ang="0">
                <a:pos x="67" y="12"/>
              </a:cxn>
              <a:cxn ang="0">
                <a:pos x="72" y="12"/>
              </a:cxn>
              <a:cxn ang="0">
                <a:pos x="78" y="12"/>
              </a:cxn>
              <a:cxn ang="0">
                <a:pos x="83" y="12"/>
              </a:cxn>
              <a:cxn ang="0">
                <a:pos x="89" y="12"/>
              </a:cxn>
              <a:cxn ang="0">
                <a:pos x="88" y="6"/>
              </a:cxn>
              <a:cxn ang="0">
                <a:pos x="85" y="3"/>
              </a:cxn>
              <a:cxn ang="0">
                <a:pos x="79" y="3"/>
              </a:cxn>
              <a:cxn ang="0">
                <a:pos x="73" y="3"/>
              </a:cxn>
              <a:cxn ang="0">
                <a:pos x="67" y="3"/>
              </a:cxn>
              <a:cxn ang="0">
                <a:pos x="64" y="3"/>
              </a:cxn>
            </a:cxnLst>
            <a:rect l="0" t="0" r="r" b="b"/>
            <a:pathLst>
              <a:path w="90" h="17">
                <a:moveTo>
                  <a:pt x="64" y="0"/>
                </a:moveTo>
                <a:lnTo>
                  <a:pt x="64" y="3"/>
                </a:lnTo>
                <a:lnTo>
                  <a:pt x="65" y="3"/>
                </a:lnTo>
                <a:lnTo>
                  <a:pt x="58" y="3"/>
                </a:lnTo>
                <a:lnTo>
                  <a:pt x="53" y="3"/>
                </a:lnTo>
                <a:lnTo>
                  <a:pt x="47" y="3"/>
                </a:lnTo>
                <a:lnTo>
                  <a:pt x="41" y="3"/>
                </a:lnTo>
                <a:lnTo>
                  <a:pt x="35" y="3"/>
                </a:lnTo>
                <a:lnTo>
                  <a:pt x="29" y="3"/>
                </a:lnTo>
                <a:lnTo>
                  <a:pt x="23" y="3"/>
                </a:lnTo>
                <a:lnTo>
                  <a:pt x="17" y="3"/>
                </a:lnTo>
                <a:lnTo>
                  <a:pt x="15" y="3"/>
                </a:lnTo>
                <a:lnTo>
                  <a:pt x="13" y="3"/>
                </a:lnTo>
                <a:lnTo>
                  <a:pt x="11" y="3"/>
                </a:lnTo>
                <a:lnTo>
                  <a:pt x="9" y="3"/>
                </a:lnTo>
                <a:lnTo>
                  <a:pt x="7" y="3"/>
                </a:lnTo>
                <a:lnTo>
                  <a:pt x="4" y="3"/>
                </a:lnTo>
                <a:lnTo>
                  <a:pt x="2" y="3"/>
                </a:lnTo>
                <a:lnTo>
                  <a:pt x="0" y="3"/>
                </a:lnTo>
                <a:lnTo>
                  <a:pt x="0" y="6"/>
                </a:lnTo>
                <a:lnTo>
                  <a:pt x="0" y="9"/>
                </a:lnTo>
                <a:lnTo>
                  <a:pt x="0" y="12"/>
                </a:lnTo>
                <a:lnTo>
                  <a:pt x="2" y="12"/>
                </a:lnTo>
                <a:lnTo>
                  <a:pt x="4" y="12"/>
                </a:lnTo>
                <a:lnTo>
                  <a:pt x="5" y="12"/>
                </a:lnTo>
                <a:lnTo>
                  <a:pt x="7" y="12"/>
                </a:lnTo>
                <a:lnTo>
                  <a:pt x="9" y="12"/>
                </a:lnTo>
                <a:lnTo>
                  <a:pt x="10" y="12"/>
                </a:lnTo>
                <a:lnTo>
                  <a:pt x="12" y="12"/>
                </a:lnTo>
                <a:lnTo>
                  <a:pt x="14" y="12"/>
                </a:lnTo>
                <a:lnTo>
                  <a:pt x="15" y="12"/>
                </a:lnTo>
                <a:lnTo>
                  <a:pt x="17" y="12"/>
                </a:lnTo>
                <a:lnTo>
                  <a:pt x="18" y="12"/>
                </a:lnTo>
                <a:lnTo>
                  <a:pt x="20" y="12"/>
                </a:lnTo>
                <a:lnTo>
                  <a:pt x="20" y="16"/>
                </a:lnTo>
                <a:lnTo>
                  <a:pt x="20" y="12"/>
                </a:lnTo>
                <a:lnTo>
                  <a:pt x="21" y="9"/>
                </a:lnTo>
                <a:lnTo>
                  <a:pt x="23" y="9"/>
                </a:lnTo>
                <a:lnTo>
                  <a:pt x="25" y="9"/>
                </a:lnTo>
                <a:lnTo>
                  <a:pt x="26" y="9"/>
                </a:lnTo>
                <a:lnTo>
                  <a:pt x="28" y="9"/>
                </a:lnTo>
                <a:lnTo>
                  <a:pt x="30" y="12"/>
                </a:lnTo>
                <a:lnTo>
                  <a:pt x="32" y="12"/>
                </a:lnTo>
                <a:lnTo>
                  <a:pt x="34" y="12"/>
                </a:lnTo>
                <a:lnTo>
                  <a:pt x="36" y="12"/>
                </a:lnTo>
                <a:lnTo>
                  <a:pt x="39" y="12"/>
                </a:lnTo>
                <a:lnTo>
                  <a:pt x="42" y="12"/>
                </a:lnTo>
                <a:lnTo>
                  <a:pt x="44" y="12"/>
                </a:lnTo>
                <a:lnTo>
                  <a:pt x="47" y="12"/>
                </a:lnTo>
                <a:lnTo>
                  <a:pt x="50" y="12"/>
                </a:lnTo>
                <a:lnTo>
                  <a:pt x="53" y="12"/>
                </a:lnTo>
                <a:lnTo>
                  <a:pt x="56" y="12"/>
                </a:lnTo>
                <a:lnTo>
                  <a:pt x="58" y="12"/>
                </a:lnTo>
                <a:lnTo>
                  <a:pt x="61" y="12"/>
                </a:lnTo>
                <a:lnTo>
                  <a:pt x="64" y="12"/>
                </a:lnTo>
                <a:lnTo>
                  <a:pt x="67" y="12"/>
                </a:lnTo>
                <a:lnTo>
                  <a:pt x="70" y="12"/>
                </a:lnTo>
                <a:lnTo>
                  <a:pt x="72" y="12"/>
                </a:lnTo>
                <a:lnTo>
                  <a:pt x="75" y="12"/>
                </a:lnTo>
                <a:lnTo>
                  <a:pt x="78" y="12"/>
                </a:lnTo>
                <a:lnTo>
                  <a:pt x="81" y="12"/>
                </a:lnTo>
                <a:lnTo>
                  <a:pt x="83" y="12"/>
                </a:lnTo>
                <a:lnTo>
                  <a:pt x="86" y="12"/>
                </a:lnTo>
                <a:lnTo>
                  <a:pt x="89" y="12"/>
                </a:lnTo>
                <a:lnTo>
                  <a:pt x="88" y="9"/>
                </a:lnTo>
                <a:lnTo>
                  <a:pt x="88" y="6"/>
                </a:lnTo>
                <a:lnTo>
                  <a:pt x="88" y="3"/>
                </a:lnTo>
                <a:lnTo>
                  <a:pt x="85" y="3"/>
                </a:lnTo>
                <a:lnTo>
                  <a:pt x="82" y="3"/>
                </a:lnTo>
                <a:lnTo>
                  <a:pt x="79" y="3"/>
                </a:lnTo>
                <a:lnTo>
                  <a:pt x="77" y="3"/>
                </a:lnTo>
                <a:lnTo>
                  <a:pt x="73" y="3"/>
                </a:lnTo>
                <a:lnTo>
                  <a:pt x="70" y="3"/>
                </a:lnTo>
                <a:lnTo>
                  <a:pt x="67" y="3"/>
                </a:lnTo>
                <a:lnTo>
                  <a:pt x="65" y="3"/>
                </a:lnTo>
                <a:lnTo>
                  <a:pt x="64" y="3"/>
                </a:lnTo>
                <a:lnTo>
                  <a:pt x="64"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8" name="Freeform 910"/>
          <p:cNvSpPr>
            <a:spLocks/>
          </p:cNvSpPr>
          <p:nvPr/>
        </p:nvSpPr>
        <p:spPr bwMode="auto">
          <a:xfrm>
            <a:off x="4568825" y="3765550"/>
            <a:ext cx="1588" cy="25400"/>
          </a:xfrm>
          <a:custGeom>
            <a:avLst/>
            <a:gdLst/>
            <a:ahLst/>
            <a:cxnLst>
              <a:cxn ang="0">
                <a:pos x="0" y="0"/>
              </a:cxn>
              <a:cxn ang="0">
                <a:pos x="0" y="16"/>
              </a:cxn>
              <a:cxn ang="0">
                <a:pos x="0" y="0"/>
              </a:cxn>
            </a:cxnLst>
            <a:rect l="0" t="0" r="r" b="b"/>
            <a:pathLst>
              <a:path w="1" h="17">
                <a:moveTo>
                  <a:pt x="0" y="0"/>
                </a:moveTo>
                <a:lnTo>
                  <a:pt x="0" y="16"/>
                </a:lnTo>
                <a:lnTo>
                  <a:pt x="0"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399" name="Freeform 911"/>
          <p:cNvSpPr>
            <a:spLocks/>
          </p:cNvSpPr>
          <p:nvPr/>
        </p:nvSpPr>
        <p:spPr bwMode="auto">
          <a:xfrm>
            <a:off x="4568825" y="2460625"/>
            <a:ext cx="2112963" cy="234950"/>
          </a:xfrm>
          <a:custGeom>
            <a:avLst/>
            <a:gdLst/>
            <a:ahLst/>
            <a:cxnLst>
              <a:cxn ang="0">
                <a:pos x="0" y="156"/>
              </a:cxn>
              <a:cxn ang="0">
                <a:pos x="0" y="0"/>
              </a:cxn>
              <a:cxn ang="0">
                <a:pos x="1412" y="0"/>
              </a:cxn>
              <a:cxn ang="0">
                <a:pos x="1412" y="156"/>
              </a:cxn>
              <a:cxn ang="0">
                <a:pos x="1412" y="0"/>
              </a:cxn>
              <a:cxn ang="0">
                <a:pos x="0" y="0"/>
              </a:cxn>
              <a:cxn ang="0">
                <a:pos x="0" y="156"/>
              </a:cxn>
            </a:cxnLst>
            <a:rect l="0" t="0" r="r" b="b"/>
            <a:pathLst>
              <a:path w="1413" h="157">
                <a:moveTo>
                  <a:pt x="0" y="156"/>
                </a:moveTo>
                <a:lnTo>
                  <a:pt x="0" y="0"/>
                </a:lnTo>
                <a:lnTo>
                  <a:pt x="1412" y="0"/>
                </a:lnTo>
                <a:lnTo>
                  <a:pt x="1412" y="156"/>
                </a:lnTo>
                <a:lnTo>
                  <a:pt x="1412" y="0"/>
                </a:lnTo>
                <a:lnTo>
                  <a:pt x="0" y="0"/>
                </a:lnTo>
                <a:lnTo>
                  <a:pt x="0" y="156"/>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0" name="Freeform 912"/>
          <p:cNvSpPr>
            <a:spLocks/>
          </p:cNvSpPr>
          <p:nvPr/>
        </p:nvSpPr>
        <p:spPr bwMode="auto">
          <a:xfrm>
            <a:off x="5514975" y="1973263"/>
            <a:ext cx="25400" cy="150812"/>
          </a:xfrm>
          <a:custGeom>
            <a:avLst/>
            <a:gdLst/>
            <a:ahLst/>
            <a:cxnLst>
              <a:cxn ang="0">
                <a:pos x="16" y="0"/>
              </a:cxn>
              <a:cxn ang="0">
                <a:pos x="0" y="0"/>
              </a:cxn>
              <a:cxn ang="0">
                <a:pos x="0" y="100"/>
              </a:cxn>
              <a:cxn ang="0">
                <a:pos x="16" y="100"/>
              </a:cxn>
              <a:cxn ang="0">
                <a:pos x="16" y="0"/>
              </a:cxn>
            </a:cxnLst>
            <a:rect l="0" t="0" r="r" b="b"/>
            <a:pathLst>
              <a:path w="17" h="101">
                <a:moveTo>
                  <a:pt x="16" y="0"/>
                </a:moveTo>
                <a:lnTo>
                  <a:pt x="0" y="0"/>
                </a:lnTo>
                <a:lnTo>
                  <a:pt x="0" y="100"/>
                </a:lnTo>
                <a:lnTo>
                  <a:pt x="16" y="100"/>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1" name="Freeform 913"/>
          <p:cNvSpPr>
            <a:spLocks/>
          </p:cNvSpPr>
          <p:nvPr/>
        </p:nvSpPr>
        <p:spPr bwMode="auto">
          <a:xfrm>
            <a:off x="5514975" y="1973263"/>
            <a:ext cx="25400" cy="150812"/>
          </a:xfrm>
          <a:custGeom>
            <a:avLst/>
            <a:gdLst/>
            <a:ahLst/>
            <a:cxnLst>
              <a:cxn ang="0">
                <a:pos x="16" y="0"/>
              </a:cxn>
              <a:cxn ang="0">
                <a:pos x="0" y="0"/>
              </a:cxn>
              <a:cxn ang="0">
                <a:pos x="0" y="100"/>
              </a:cxn>
              <a:cxn ang="0">
                <a:pos x="16" y="100"/>
              </a:cxn>
              <a:cxn ang="0">
                <a:pos x="16" y="0"/>
              </a:cxn>
            </a:cxnLst>
            <a:rect l="0" t="0" r="r" b="b"/>
            <a:pathLst>
              <a:path w="17" h="101">
                <a:moveTo>
                  <a:pt x="16" y="0"/>
                </a:moveTo>
                <a:lnTo>
                  <a:pt x="0" y="0"/>
                </a:lnTo>
                <a:lnTo>
                  <a:pt x="0" y="100"/>
                </a:lnTo>
                <a:lnTo>
                  <a:pt x="16" y="100"/>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2" name="Freeform 914"/>
          <p:cNvSpPr>
            <a:spLocks/>
          </p:cNvSpPr>
          <p:nvPr/>
        </p:nvSpPr>
        <p:spPr bwMode="auto">
          <a:xfrm>
            <a:off x="5521325"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3" name="Freeform 915"/>
          <p:cNvSpPr>
            <a:spLocks/>
          </p:cNvSpPr>
          <p:nvPr/>
        </p:nvSpPr>
        <p:spPr bwMode="auto">
          <a:xfrm>
            <a:off x="552608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4" name="Freeform 916"/>
          <p:cNvSpPr>
            <a:spLocks/>
          </p:cNvSpPr>
          <p:nvPr/>
        </p:nvSpPr>
        <p:spPr bwMode="auto">
          <a:xfrm>
            <a:off x="553085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5" name="Freeform 917"/>
          <p:cNvSpPr>
            <a:spLocks/>
          </p:cNvSpPr>
          <p:nvPr/>
        </p:nvSpPr>
        <p:spPr bwMode="auto">
          <a:xfrm>
            <a:off x="553720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6" name="Freeform 918"/>
          <p:cNvSpPr>
            <a:spLocks/>
          </p:cNvSpPr>
          <p:nvPr/>
        </p:nvSpPr>
        <p:spPr bwMode="auto">
          <a:xfrm>
            <a:off x="5541963"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7" name="Freeform 919"/>
          <p:cNvSpPr>
            <a:spLocks/>
          </p:cNvSpPr>
          <p:nvPr/>
        </p:nvSpPr>
        <p:spPr bwMode="auto">
          <a:xfrm>
            <a:off x="5548313"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8" name="Freeform 920"/>
          <p:cNvSpPr>
            <a:spLocks/>
          </p:cNvSpPr>
          <p:nvPr/>
        </p:nvSpPr>
        <p:spPr bwMode="auto">
          <a:xfrm>
            <a:off x="5553075"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09" name="Freeform 921"/>
          <p:cNvSpPr>
            <a:spLocks/>
          </p:cNvSpPr>
          <p:nvPr/>
        </p:nvSpPr>
        <p:spPr bwMode="auto">
          <a:xfrm>
            <a:off x="555783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0" name="Freeform 922"/>
          <p:cNvSpPr>
            <a:spLocks/>
          </p:cNvSpPr>
          <p:nvPr/>
        </p:nvSpPr>
        <p:spPr bwMode="auto">
          <a:xfrm>
            <a:off x="556418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1" name="Freeform 923"/>
          <p:cNvSpPr>
            <a:spLocks/>
          </p:cNvSpPr>
          <p:nvPr/>
        </p:nvSpPr>
        <p:spPr bwMode="auto">
          <a:xfrm>
            <a:off x="556895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464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2" name="Freeform 924"/>
          <p:cNvSpPr>
            <a:spLocks/>
          </p:cNvSpPr>
          <p:nvPr/>
        </p:nvSpPr>
        <p:spPr bwMode="auto">
          <a:xfrm>
            <a:off x="557688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3" name="Freeform 925"/>
          <p:cNvSpPr>
            <a:spLocks/>
          </p:cNvSpPr>
          <p:nvPr/>
        </p:nvSpPr>
        <p:spPr bwMode="auto">
          <a:xfrm>
            <a:off x="558165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8D8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4" name="Freeform 926"/>
          <p:cNvSpPr>
            <a:spLocks/>
          </p:cNvSpPr>
          <p:nvPr/>
        </p:nvSpPr>
        <p:spPr bwMode="auto">
          <a:xfrm>
            <a:off x="558800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5" name="Freeform 927"/>
          <p:cNvSpPr>
            <a:spLocks/>
          </p:cNvSpPr>
          <p:nvPr/>
        </p:nvSpPr>
        <p:spPr bwMode="auto">
          <a:xfrm>
            <a:off x="559435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D4D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6" name="Freeform 928"/>
          <p:cNvSpPr>
            <a:spLocks/>
          </p:cNvSpPr>
          <p:nvPr/>
        </p:nvSpPr>
        <p:spPr bwMode="auto">
          <a:xfrm>
            <a:off x="559593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7" name="Freeform 929"/>
          <p:cNvSpPr>
            <a:spLocks/>
          </p:cNvSpPr>
          <p:nvPr/>
        </p:nvSpPr>
        <p:spPr bwMode="auto">
          <a:xfrm>
            <a:off x="5603875"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F1F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8" name="Freeform 930"/>
          <p:cNvSpPr>
            <a:spLocks/>
          </p:cNvSpPr>
          <p:nvPr/>
        </p:nvSpPr>
        <p:spPr bwMode="auto">
          <a:xfrm>
            <a:off x="560863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E2E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19" name="Freeform 931"/>
          <p:cNvSpPr>
            <a:spLocks/>
          </p:cNvSpPr>
          <p:nvPr/>
        </p:nvSpPr>
        <p:spPr bwMode="auto">
          <a:xfrm>
            <a:off x="561498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CCC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0" name="Freeform 932"/>
          <p:cNvSpPr>
            <a:spLocks/>
          </p:cNvSpPr>
          <p:nvPr/>
        </p:nvSpPr>
        <p:spPr bwMode="auto">
          <a:xfrm>
            <a:off x="5619750" y="1973263"/>
            <a:ext cx="26988"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BEB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1" name="Freeform 933"/>
          <p:cNvSpPr>
            <a:spLocks/>
          </p:cNvSpPr>
          <p:nvPr/>
        </p:nvSpPr>
        <p:spPr bwMode="auto">
          <a:xfrm>
            <a:off x="562610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A8A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2" name="Freeform 934"/>
          <p:cNvSpPr>
            <a:spLocks/>
          </p:cNvSpPr>
          <p:nvPr/>
        </p:nvSpPr>
        <p:spPr bwMode="auto">
          <a:xfrm>
            <a:off x="563245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3" name="Freeform 935"/>
          <p:cNvSpPr>
            <a:spLocks/>
          </p:cNvSpPr>
          <p:nvPr/>
        </p:nvSpPr>
        <p:spPr bwMode="auto">
          <a:xfrm>
            <a:off x="563880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848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4" name="Freeform 936"/>
          <p:cNvSpPr>
            <a:spLocks/>
          </p:cNvSpPr>
          <p:nvPr/>
        </p:nvSpPr>
        <p:spPr bwMode="auto">
          <a:xfrm>
            <a:off x="5643563"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757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5" name="Freeform 937"/>
          <p:cNvSpPr>
            <a:spLocks/>
          </p:cNvSpPr>
          <p:nvPr/>
        </p:nvSpPr>
        <p:spPr bwMode="auto">
          <a:xfrm>
            <a:off x="564673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66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6" name="Freeform 938"/>
          <p:cNvSpPr>
            <a:spLocks/>
          </p:cNvSpPr>
          <p:nvPr/>
        </p:nvSpPr>
        <p:spPr bwMode="auto">
          <a:xfrm>
            <a:off x="565308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515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7" name="Freeform 939"/>
          <p:cNvSpPr>
            <a:spLocks/>
          </p:cNvSpPr>
          <p:nvPr/>
        </p:nvSpPr>
        <p:spPr bwMode="auto">
          <a:xfrm>
            <a:off x="565943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424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8" name="Freeform 940"/>
          <p:cNvSpPr>
            <a:spLocks/>
          </p:cNvSpPr>
          <p:nvPr/>
        </p:nvSpPr>
        <p:spPr bwMode="auto">
          <a:xfrm>
            <a:off x="566578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2C2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29" name="Freeform 941"/>
          <p:cNvSpPr>
            <a:spLocks/>
          </p:cNvSpPr>
          <p:nvPr/>
        </p:nvSpPr>
        <p:spPr bwMode="auto">
          <a:xfrm>
            <a:off x="567213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1E1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0" name="Freeform 942"/>
          <p:cNvSpPr>
            <a:spLocks/>
          </p:cNvSpPr>
          <p:nvPr/>
        </p:nvSpPr>
        <p:spPr bwMode="auto">
          <a:xfrm>
            <a:off x="5675313"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80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1" name="Freeform 943"/>
          <p:cNvSpPr>
            <a:spLocks/>
          </p:cNvSpPr>
          <p:nvPr/>
        </p:nvSpPr>
        <p:spPr bwMode="auto">
          <a:xfrm>
            <a:off x="5681663"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2" name="Freeform 944"/>
          <p:cNvSpPr>
            <a:spLocks/>
          </p:cNvSpPr>
          <p:nvPr/>
        </p:nvSpPr>
        <p:spPr bwMode="auto">
          <a:xfrm>
            <a:off x="5688013"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3" name="Freeform 945"/>
          <p:cNvSpPr>
            <a:spLocks/>
          </p:cNvSpPr>
          <p:nvPr/>
        </p:nvSpPr>
        <p:spPr bwMode="auto">
          <a:xfrm>
            <a:off x="5694363"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4" name="Freeform 946"/>
          <p:cNvSpPr>
            <a:spLocks/>
          </p:cNvSpPr>
          <p:nvPr/>
        </p:nvSpPr>
        <p:spPr bwMode="auto">
          <a:xfrm>
            <a:off x="569753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5" name="Freeform 947"/>
          <p:cNvSpPr>
            <a:spLocks/>
          </p:cNvSpPr>
          <p:nvPr/>
        </p:nvSpPr>
        <p:spPr bwMode="auto">
          <a:xfrm>
            <a:off x="570230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6" name="Freeform 948"/>
          <p:cNvSpPr>
            <a:spLocks/>
          </p:cNvSpPr>
          <p:nvPr/>
        </p:nvSpPr>
        <p:spPr bwMode="auto">
          <a:xfrm>
            <a:off x="571023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7" name="Freeform 949"/>
          <p:cNvSpPr>
            <a:spLocks/>
          </p:cNvSpPr>
          <p:nvPr/>
        </p:nvSpPr>
        <p:spPr bwMode="auto">
          <a:xfrm>
            <a:off x="5715000"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8" name="Freeform 950"/>
          <p:cNvSpPr>
            <a:spLocks/>
          </p:cNvSpPr>
          <p:nvPr/>
        </p:nvSpPr>
        <p:spPr bwMode="auto">
          <a:xfrm>
            <a:off x="5722938"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39" name="Freeform 951"/>
          <p:cNvSpPr>
            <a:spLocks/>
          </p:cNvSpPr>
          <p:nvPr/>
        </p:nvSpPr>
        <p:spPr bwMode="auto">
          <a:xfrm>
            <a:off x="5724525"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0" name="Freeform 952"/>
          <p:cNvSpPr>
            <a:spLocks/>
          </p:cNvSpPr>
          <p:nvPr/>
        </p:nvSpPr>
        <p:spPr bwMode="auto">
          <a:xfrm>
            <a:off x="5730875" y="1973263"/>
            <a:ext cx="25400" cy="150812"/>
          </a:xfrm>
          <a:custGeom>
            <a:avLst/>
            <a:gdLst/>
            <a:ahLst/>
            <a:cxnLst>
              <a:cxn ang="0">
                <a:pos x="0" y="0"/>
              </a:cxn>
              <a:cxn ang="0">
                <a:pos x="16" y="0"/>
              </a:cxn>
              <a:cxn ang="0">
                <a:pos x="16" y="100"/>
              </a:cxn>
              <a:cxn ang="0">
                <a:pos x="0" y="100"/>
              </a:cxn>
              <a:cxn ang="0">
                <a:pos x="0" y="0"/>
              </a:cxn>
            </a:cxnLst>
            <a:rect l="0" t="0" r="r" b="b"/>
            <a:pathLst>
              <a:path w="17" h="101">
                <a:moveTo>
                  <a:pt x="0" y="0"/>
                </a:moveTo>
                <a:lnTo>
                  <a:pt x="16" y="0"/>
                </a:lnTo>
                <a:lnTo>
                  <a:pt x="16" y="100"/>
                </a:lnTo>
                <a:lnTo>
                  <a:pt x="0" y="100"/>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1" name="Freeform 953"/>
          <p:cNvSpPr>
            <a:spLocks/>
          </p:cNvSpPr>
          <p:nvPr/>
        </p:nvSpPr>
        <p:spPr bwMode="auto">
          <a:xfrm>
            <a:off x="5514975" y="1973263"/>
            <a:ext cx="217488" cy="150812"/>
          </a:xfrm>
          <a:custGeom>
            <a:avLst/>
            <a:gdLst/>
            <a:ahLst/>
            <a:cxnLst>
              <a:cxn ang="0">
                <a:pos x="145" y="0"/>
              </a:cxn>
              <a:cxn ang="0">
                <a:pos x="0" y="0"/>
              </a:cxn>
              <a:cxn ang="0">
                <a:pos x="0" y="100"/>
              </a:cxn>
              <a:cxn ang="0">
                <a:pos x="145" y="100"/>
              </a:cxn>
              <a:cxn ang="0">
                <a:pos x="145" y="0"/>
              </a:cxn>
            </a:cxnLst>
            <a:rect l="0" t="0" r="r" b="b"/>
            <a:pathLst>
              <a:path w="146" h="101">
                <a:moveTo>
                  <a:pt x="145" y="0"/>
                </a:moveTo>
                <a:lnTo>
                  <a:pt x="0" y="0"/>
                </a:lnTo>
                <a:lnTo>
                  <a:pt x="0" y="100"/>
                </a:lnTo>
                <a:lnTo>
                  <a:pt x="145" y="100"/>
                </a:lnTo>
                <a:lnTo>
                  <a:pt x="145"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2" name="Freeform 954"/>
          <p:cNvSpPr>
            <a:spLocks/>
          </p:cNvSpPr>
          <p:nvPr/>
        </p:nvSpPr>
        <p:spPr bwMode="auto">
          <a:xfrm>
            <a:off x="5514975" y="4214813"/>
            <a:ext cx="25400" cy="149225"/>
          </a:xfrm>
          <a:custGeom>
            <a:avLst/>
            <a:gdLst/>
            <a:ahLst/>
            <a:cxnLst>
              <a:cxn ang="0">
                <a:pos x="16" y="98"/>
              </a:cxn>
              <a:cxn ang="0">
                <a:pos x="0" y="98"/>
              </a:cxn>
              <a:cxn ang="0">
                <a:pos x="0" y="0"/>
              </a:cxn>
              <a:cxn ang="0">
                <a:pos x="16" y="0"/>
              </a:cxn>
              <a:cxn ang="0">
                <a:pos x="16" y="98"/>
              </a:cxn>
            </a:cxnLst>
            <a:rect l="0" t="0" r="r" b="b"/>
            <a:pathLst>
              <a:path w="17" h="99">
                <a:moveTo>
                  <a:pt x="16" y="98"/>
                </a:moveTo>
                <a:lnTo>
                  <a:pt x="0" y="98"/>
                </a:lnTo>
                <a:lnTo>
                  <a:pt x="0" y="0"/>
                </a:lnTo>
                <a:lnTo>
                  <a:pt x="16" y="0"/>
                </a:lnTo>
                <a:lnTo>
                  <a:pt x="16"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3" name="Freeform 955"/>
          <p:cNvSpPr>
            <a:spLocks/>
          </p:cNvSpPr>
          <p:nvPr/>
        </p:nvSpPr>
        <p:spPr bwMode="auto">
          <a:xfrm>
            <a:off x="5514975" y="4214813"/>
            <a:ext cx="25400" cy="149225"/>
          </a:xfrm>
          <a:custGeom>
            <a:avLst/>
            <a:gdLst/>
            <a:ahLst/>
            <a:cxnLst>
              <a:cxn ang="0">
                <a:pos x="16" y="98"/>
              </a:cxn>
              <a:cxn ang="0">
                <a:pos x="0" y="98"/>
              </a:cxn>
              <a:cxn ang="0">
                <a:pos x="0" y="0"/>
              </a:cxn>
              <a:cxn ang="0">
                <a:pos x="16" y="0"/>
              </a:cxn>
              <a:cxn ang="0">
                <a:pos x="16" y="98"/>
              </a:cxn>
            </a:cxnLst>
            <a:rect l="0" t="0" r="r" b="b"/>
            <a:pathLst>
              <a:path w="17" h="99">
                <a:moveTo>
                  <a:pt x="16" y="98"/>
                </a:moveTo>
                <a:lnTo>
                  <a:pt x="0" y="98"/>
                </a:lnTo>
                <a:lnTo>
                  <a:pt x="0" y="0"/>
                </a:lnTo>
                <a:lnTo>
                  <a:pt x="16" y="0"/>
                </a:lnTo>
                <a:lnTo>
                  <a:pt x="16"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4" name="Freeform 956"/>
          <p:cNvSpPr>
            <a:spLocks/>
          </p:cNvSpPr>
          <p:nvPr/>
        </p:nvSpPr>
        <p:spPr bwMode="auto">
          <a:xfrm>
            <a:off x="5521325"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5" name="Freeform 957"/>
          <p:cNvSpPr>
            <a:spLocks/>
          </p:cNvSpPr>
          <p:nvPr/>
        </p:nvSpPr>
        <p:spPr bwMode="auto">
          <a:xfrm>
            <a:off x="552608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6" name="Freeform 958"/>
          <p:cNvSpPr>
            <a:spLocks/>
          </p:cNvSpPr>
          <p:nvPr/>
        </p:nvSpPr>
        <p:spPr bwMode="auto">
          <a:xfrm>
            <a:off x="5530850"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7" name="Freeform 959"/>
          <p:cNvSpPr>
            <a:spLocks/>
          </p:cNvSpPr>
          <p:nvPr/>
        </p:nvSpPr>
        <p:spPr bwMode="auto">
          <a:xfrm>
            <a:off x="5537200"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8" name="Freeform 960"/>
          <p:cNvSpPr>
            <a:spLocks/>
          </p:cNvSpPr>
          <p:nvPr/>
        </p:nvSpPr>
        <p:spPr bwMode="auto">
          <a:xfrm>
            <a:off x="5541963"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49" name="Freeform 961"/>
          <p:cNvSpPr>
            <a:spLocks/>
          </p:cNvSpPr>
          <p:nvPr/>
        </p:nvSpPr>
        <p:spPr bwMode="auto">
          <a:xfrm>
            <a:off x="5546725"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0" name="Freeform 962"/>
          <p:cNvSpPr>
            <a:spLocks/>
          </p:cNvSpPr>
          <p:nvPr/>
        </p:nvSpPr>
        <p:spPr bwMode="auto">
          <a:xfrm>
            <a:off x="5553075"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1" name="Freeform 963"/>
          <p:cNvSpPr>
            <a:spLocks/>
          </p:cNvSpPr>
          <p:nvPr/>
        </p:nvSpPr>
        <p:spPr bwMode="auto">
          <a:xfrm>
            <a:off x="555783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2" name="Freeform 964"/>
          <p:cNvSpPr>
            <a:spLocks/>
          </p:cNvSpPr>
          <p:nvPr/>
        </p:nvSpPr>
        <p:spPr bwMode="auto">
          <a:xfrm>
            <a:off x="556418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3" name="Freeform 965"/>
          <p:cNvSpPr>
            <a:spLocks/>
          </p:cNvSpPr>
          <p:nvPr/>
        </p:nvSpPr>
        <p:spPr bwMode="auto">
          <a:xfrm>
            <a:off x="5568950"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464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4" name="Freeform 966"/>
          <p:cNvSpPr>
            <a:spLocks/>
          </p:cNvSpPr>
          <p:nvPr/>
        </p:nvSpPr>
        <p:spPr bwMode="auto">
          <a:xfrm>
            <a:off x="557688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5" name="Freeform 967"/>
          <p:cNvSpPr>
            <a:spLocks/>
          </p:cNvSpPr>
          <p:nvPr/>
        </p:nvSpPr>
        <p:spPr bwMode="auto">
          <a:xfrm>
            <a:off x="5581650"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8D8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6" name="Freeform 968"/>
          <p:cNvSpPr>
            <a:spLocks/>
          </p:cNvSpPr>
          <p:nvPr/>
        </p:nvSpPr>
        <p:spPr bwMode="auto">
          <a:xfrm>
            <a:off x="5586413"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7" name="Freeform 969"/>
          <p:cNvSpPr>
            <a:spLocks/>
          </p:cNvSpPr>
          <p:nvPr/>
        </p:nvSpPr>
        <p:spPr bwMode="auto">
          <a:xfrm>
            <a:off x="5592763"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D4D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8" name="Freeform 970"/>
          <p:cNvSpPr>
            <a:spLocks/>
          </p:cNvSpPr>
          <p:nvPr/>
        </p:nvSpPr>
        <p:spPr bwMode="auto">
          <a:xfrm>
            <a:off x="559593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59" name="Freeform 971"/>
          <p:cNvSpPr>
            <a:spLocks/>
          </p:cNvSpPr>
          <p:nvPr/>
        </p:nvSpPr>
        <p:spPr bwMode="auto">
          <a:xfrm>
            <a:off x="5603875"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F1F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0" name="Freeform 972"/>
          <p:cNvSpPr>
            <a:spLocks/>
          </p:cNvSpPr>
          <p:nvPr/>
        </p:nvSpPr>
        <p:spPr bwMode="auto">
          <a:xfrm>
            <a:off x="560863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E2E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1" name="Freeform 973"/>
          <p:cNvSpPr>
            <a:spLocks/>
          </p:cNvSpPr>
          <p:nvPr/>
        </p:nvSpPr>
        <p:spPr bwMode="auto">
          <a:xfrm>
            <a:off x="561498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CCC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2" name="Freeform 974"/>
          <p:cNvSpPr>
            <a:spLocks/>
          </p:cNvSpPr>
          <p:nvPr/>
        </p:nvSpPr>
        <p:spPr bwMode="auto">
          <a:xfrm>
            <a:off x="5619750" y="4214813"/>
            <a:ext cx="26988"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BEB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3" name="Freeform 975"/>
          <p:cNvSpPr>
            <a:spLocks/>
          </p:cNvSpPr>
          <p:nvPr/>
        </p:nvSpPr>
        <p:spPr bwMode="auto">
          <a:xfrm>
            <a:off x="5624513"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A8A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4" name="Freeform 976"/>
          <p:cNvSpPr>
            <a:spLocks/>
          </p:cNvSpPr>
          <p:nvPr/>
        </p:nvSpPr>
        <p:spPr bwMode="auto">
          <a:xfrm>
            <a:off x="5630863"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5" name="Freeform 977"/>
          <p:cNvSpPr>
            <a:spLocks/>
          </p:cNvSpPr>
          <p:nvPr/>
        </p:nvSpPr>
        <p:spPr bwMode="auto">
          <a:xfrm>
            <a:off x="5637213"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848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6" name="Freeform 978"/>
          <p:cNvSpPr>
            <a:spLocks/>
          </p:cNvSpPr>
          <p:nvPr/>
        </p:nvSpPr>
        <p:spPr bwMode="auto">
          <a:xfrm>
            <a:off x="5641975"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757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7" name="Freeform 979"/>
          <p:cNvSpPr>
            <a:spLocks/>
          </p:cNvSpPr>
          <p:nvPr/>
        </p:nvSpPr>
        <p:spPr bwMode="auto">
          <a:xfrm>
            <a:off x="564673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66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8" name="Freeform 980"/>
          <p:cNvSpPr>
            <a:spLocks/>
          </p:cNvSpPr>
          <p:nvPr/>
        </p:nvSpPr>
        <p:spPr bwMode="auto">
          <a:xfrm>
            <a:off x="565308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515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69" name="Freeform 981"/>
          <p:cNvSpPr>
            <a:spLocks/>
          </p:cNvSpPr>
          <p:nvPr/>
        </p:nvSpPr>
        <p:spPr bwMode="auto">
          <a:xfrm>
            <a:off x="565943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424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0" name="Freeform 982"/>
          <p:cNvSpPr>
            <a:spLocks/>
          </p:cNvSpPr>
          <p:nvPr/>
        </p:nvSpPr>
        <p:spPr bwMode="auto">
          <a:xfrm>
            <a:off x="566578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2C2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1" name="Freeform 983"/>
          <p:cNvSpPr>
            <a:spLocks/>
          </p:cNvSpPr>
          <p:nvPr/>
        </p:nvSpPr>
        <p:spPr bwMode="auto">
          <a:xfrm>
            <a:off x="5670550"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1E1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2" name="Freeform 984"/>
          <p:cNvSpPr>
            <a:spLocks/>
          </p:cNvSpPr>
          <p:nvPr/>
        </p:nvSpPr>
        <p:spPr bwMode="auto">
          <a:xfrm>
            <a:off x="5673725"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80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3" name="Freeform 985"/>
          <p:cNvSpPr>
            <a:spLocks/>
          </p:cNvSpPr>
          <p:nvPr/>
        </p:nvSpPr>
        <p:spPr bwMode="auto">
          <a:xfrm>
            <a:off x="5681663"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4" name="Freeform 986"/>
          <p:cNvSpPr>
            <a:spLocks/>
          </p:cNvSpPr>
          <p:nvPr/>
        </p:nvSpPr>
        <p:spPr bwMode="auto">
          <a:xfrm>
            <a:off x="5686425"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5" name="Freeform 987"/>
          <p:cNvSpPr>
            <a:spLocks/>
          </p:cNvSpPr>
          <p:nvPr/>
        </p:nvSpPr>
        <p:spPr bwMode="auto">
          <a:xfrm>
            <a:off x="5694363"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6" name="Freeform 988"/>
          <p:cNvSpPr>
            <a:spLocks/>
          </p:cNvSpPr>
          <p:nvPr/>
        </p:nvSpPr>
        <p:spPr bwMode="auto">
          <a:xfrm>
            <a:off x="569753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7" name="Freeform 989"/>
          <p:cNvSpPr>
            <a:spLocks/>
          </p:cNvSpPr>
          <p:nvPr/>
        </p:nvSpPr>
        <p:spPr bwMode="auto">
          <a:xfrm>
            <a:off x="5702300"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8" name="Freeform 990"/>
          <p:cNvSpPr>
            <a:spLocks/>
          </p:cNvSpPr>
          <p:nvPr/>
        </p:nvSpPr>
        <p:spPr bwMode="auto">
          <a:xfrm>
            <a:off x="5710238"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79" name="Freeform 991"/>
          <p:cNvSpPr>
            <a:spLocks/>
          </p:cNvSpPr>
          <p:nvPr/>
        </p:nvSpPr>
        <p:spPr bwMode="auto">
          <a:xfrm>
            <a:off x="5715000"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0" name="Freeform 992"/>
          <p:cNvSpPr>
            <a:spLocks/>
          </p:cNvSpPr>
          <p:nvPr/>
        </p:nvSpPr>
        <p:spPr bwMode="auto">
          <a:xfrm>
            <a:off x="5719763"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1" name="Freeform 993"/>
          <p:cNvSpPr>
            <a:spLocks/>
          </p:cNvSpPr>
          <p:nvPr/>
        </p:nvSpPr>
        <p:spPr bwMode="auto">
          <a:xfrm>
            <a:off x="5724525" y="4214813"/>
            <a:ext cx="25400" cy="149225"/>
          </a:xfrm>
          <a:custGeom>
            <a:avLst/>
            <a:gdLst/>
            <a:ahLst/>
            <a:cxnLst>
              <a:cxn ang="0">
                <a:pos x="0" y="98"/>
              </a:cxn>
              <a:cxn ang="0">
                <a:pos x="16" y="98"/>
              </a:cxn>
              <a:cxn ang="0">
                <a:pos x="16" y="0"/>
              </a:cxn>
              <a:cxn ang="0">
                <a:pos x="0" y="0"/>
              </a:cxn>
              <a:cxn ang="0">
                <a:pos x="0" y="98"/>
              </a:cxn>
            </a:cxnLst>
            <a:rect l="0" t="0" r="r" b="b"/>
            <a:pathLst>
              <a:path w="17" h="99">
                <a:moveTo>
                  <a:pt x="0" y="98"/>
                </a:moveTo>
                <a:lnTo>
                  <a:pt x="16" y="98"/>
                </a:lnTo>
                <a:lnTo>
                  <a:pt x="16" y="0"/>
                </a:ln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2" name="Freeform 994"/>
          <p:cNvSpPr>
            <a:spLocks/>
          </p:cNvSpPr>
          <p:nvPr/>
        </p:nvSpPr>
        <p:spPr bwMode="auto">
          <a:xfrm>
            <a:off x="5729288" y="4214813"/>
            <a:ext cx="1587" cy="149225"/>
          </a:xfrm>
          <a:custGeom>
            <a:avLst/>
            <a:gdLst/>
            <a:ahLst/>
            <a:cxnLst>
              <a:cxn ang="0">
                <a:pos x="0" y="98"/>
              </a:cxn>
              <a:cxn ang="0">
                <a:pos x="0" y="0"/>
              </a:cxn>
              <a:cxn ang="0">
                <a:pos x="0" y="98"/>
              </a:cxn>
            </a:cxnLst>
            <a:rect l="0" t="0" r="r" b="b"/>
            <a:pathLst>
              <a:path w="1" h="99">
                <a:moveTo>
                  <a:pt x="0" y="98"/>
                </a:moveTo>
                <a:lnTo>
                  <a:pt x="0" y="0"/>
                </a:lnTo>
                <a:lnTo>
                  <a:pt x="0" y="98"/>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3" name="Freeform 995"/>
          <p:cNvSpPr>
            <a:spLocks/>
          </p:cNvSpPr>
          <p:nvPr/>
        </p:nvSpPr>
        <p:spPr bwMode="auto">
          <a:xfrm>
            <a:off x="5514975" y="4214813"/>
            <a:ext cx="215900" cy="149225"/>
          </a:xfrm>
          <a:custGeom>
            <a:avLst/>
            <a:gdLst/>
            <a:ahLst/>
            <a:cxnLst>
              <a:cxn ang="0">
                <a:pos x="144" y="99"/>
              </a:cxn>
              <a:cxn ang="0">
                <a:pos x="0" y="99"/>
              </a:cxn>
              <a:cxn ang="0">
                <a:pos x="0" y="0"/>
              </a:cxn>
              <a:cxn ang="0">
                <a:pos x="144" y="0"/>
              </a:cxn>
              <a:cxn ang="0">
                <a:pos x="144" y="99"/>
              </a:cxn>
            </a:cxnLst>
            <a:rect l="0" t="0" r="r" b="b"/>
            <a:pathLst>
              <a:path w="145" h="100">
                <a:moveTo>
                  <a:pt x="144" y="99"/>
                </a:moveTo>
                <a:lnTo>
                  <a:pt x="0" y="99"/>
                </a:lnTo>
                <a:lnTo>
                  <a:pt x="0" y="0"/>
                </a:lnTo>
                <a:lnTo>
                  <a:pt x="144" y="0"/>
                </a:lnTo>
                <a:lnTo>
                  <a:pt x="144" y="99"/>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4" name="Freeform 996"/>
          <p:cNvSpPr>
            <a:spLocks/>
          </p:cNvSpPr>
          <p:nvPr/>
        </p:nvSpPr>
        <p:spPr bwMode="auto">
          <a:xfrm>
            <a:off x="5387975"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5" name="Freeform 997"/>
          <p:cNvSpPr>
            <a:spLocks/>
          </p:cNvSpPr>
          <p:nvPr/>
        </p:nvSpPr>
        <p:spPr bwMode="auto">
          <a:xfrm>
            <a:off x="5391150" y="1935163"/>
            <a:ext cx="26988" cy="39687"/>
          </a:xfrm>
          <a:custGeom>
            <a:avLst/>
            <a:gdLst/>
            <a:ahLst/>
            <a:cxnLst>
              <a:cxn ang="0">
                <a:pos x="17" y="0"/>
              </a:cxn>
              <a:cxn ang="0">
                <a:pos x="0" y="0"/>
              </a:cxn>
              <a:cxn ang="0">
                <a:pos x="0" y="25"/>
              </a:cxn>
              <a:cxn ang="0">
                <a:pos x="17" y="25"/>
              </a:cxn>
              <a:cxn ang="0">
                <a:pos x="17" y="0"/>
              </a:cxn>
            </a:cxnLst>
            <a:rect l="0" t="0" r="r" b="b"/>
            <a:pathLst>
              <a:path w="18" h="26">
                <a:moveTo>
                  <a:pt x="17" y="0"/>
                </a:moveTo>
                <a:lnTo>
                  <a:pt x="0" y="0"/>
                </a:lnTo>
                <a:lnTo>
                  <a:pt x="0" y="25"/>
                </a:lnTo>
                <a:lnTo>
                  <a:pt x="17" y="25"/>
                </a:lnTo>
                <a:lnTo>
                  <a:pt x="17"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6" name="Freeform 998"/>
          <p:cNvSpPr>
            <a:spLocks/>
          </p:cNvSpPr>
          <p:nvPr/>
        </p:nvSpPr>
        <p:spPr bwMode="auto">
          <a:xfrm>
            <a:off x="5403850" y="1935163"/>
            <a:ext cx="26988" cy="39687"/>
          </a:xfrm>
          <a:custGeom>
            <a:avLst/>
            <a:gdLst/>
            <a:ahLst/>
            <a:cxnLst>
              <a:cxn ang="0">
                <a:pos x="17" y="0"/>
              </a:cxn>
              <a:cxn ang="0">
                <a:pos x="0" y="0"/>
              </a:cxn>
              <a:cxn ang="0">
                <a:pos x="0" y="25"/>
              </a:cxn>
              <a:cxn ang="0">
                <a:pos x="17" y="25"/>
              </a:cxn>
              <a:cxn ang="0">
                <a:pos x="17" y="0"/>
              </a:cxn>
            </a:cxnLst>
            <a:rect l="0" t="0" r="r" b="b"/>
            <a:pathLst>
              <a:path w="18" h="26">
                <a:moveTo>
                  <a:pt x="17" y="0"/>
                </a:moveTo>
                <a:lnTo>
                  <a:pt x="0" y="0"/>
                </a:lnTo>
                <a:lnTo>
                  <a:pt x="0" y="25"/>
                </a:lnTo>
                <a:lnTo>
                  <a:pt x="17" y="25"/>
                </a:lnTo>
                <a:lnTo>
                  <a:pt x="17"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7" name="Freeform 999"/>
          <p:cNvSpPr>
            <a:spLocks/>
          </p:cNvSpPr>
          <p:nvPr/>
        </p:nvSpPr>
        <p:spPr bwMode="auto">
          <a:xfrm>
            <a:off x="5416550"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8" name="Freeform 1000"/>
          <p:cNvSpPr>
            <a:spLocks/>
          </p:cNvSpPr>
          <p:nvPr/>
        </p:nvSpPr>
        <p:spPr bwMode="auto">
          <a:xfrm>
            <a:off x="5429250"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89" name="Freeform 1001"/>
          <p:cNvSpPr>
            <a:spLocks/>
          </p:cNvSpPr>
          <p:nvPr/>
        </p:nvSpPr>
        <p:spPr bwMode="auto">
          <a:xfrm>
            <a:off x="5440363" y="1935163"/>
            <a:ext cx="26987" cy="39687"/>
          </a:xfrm>
          <a:custGeom>
            <a:avLst/>
            <a:gdLst/>
            <a:ahLst/>
            <a:cxnLst>
              <a:cxn ang="0">
                <a:pos x="17" y="0"/>
              </a:cxn>
              <a:cxn ang="0">
                <a:pos x="0" y="0"/>
              </a:cxn>
              <a:cxn ang="0">
                <a:pos x="0" y="25"/>
              </a:cxn>
              <a:cxn ang="0">
                <a:pos x="17" y="25"/>
              </a:cxn>
              <a:cxn ang="0">
                <a:pos x="17" y="0"/>
              </a:cxn>
            </a:cxnLst>
            <a:rect l="0" t="0" r="r" b="b"/>
            <a:pathLst>
              <a:path w="18" h="26">
                <a:moveTo>
                  <a:pt x="17" y="0"/>
                </a:moveTo>
                <a:lnTo>
                  <a:pt x="0" y="0"/>
                </a:lnTo>
                <a:lnTo>
                  <a:pt x="0" y="25"/>
                </a:lnTo>
                <a:lnTo>
                  <a:pt x="17" y="25"/>
                </a:lnTo>
                <a:lnTo>
                  <a:pt x="17"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0" name="Freeform 1002"/>
          <p:cNvSpPr>
            <a:spLocks/>
          </p:cNvSpPr>
          <p:nvPr/>
        </p:nvSpPr>
        <p:spPr bwMode="auto">
          <a:xfrm>
            <a:off x="5453063"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1" name="Freeform 1003"/>
          <p:cNvSpPr>
            <a:spLocks/>
          </p:cNvSpPr>
          <p:nvPr/>
        </p:nvSpPr>
        <p:spPr bwMode="auto">
          <a:xfrm>
            <a:off x="5465763"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2" name="Freeform 1004"/>
          <p:cNvSpPr>
            <a:spLocks/>
          </p:cNvSpPr>
          <p:nvPr/>
        </p:nvSpPr>
        <p:spPr bwMode="auto">
          <a:xfrm>
            <a:off x="5475288"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3" name="Freeform 1005"/>
          <p:cNvSpPr>
            <a:spLocks/>
          </p:cNvSpPr>
          <p:nvPr/>
        </p:nvSpPr>
        <p:spPr bwMode="auto">
          <a:xfrm>
            <a:off x="5489575"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4" name="Freeform 1006"/>
          <p:cNvSpPr>
            <a:spLocks/>
          </p:cNvSpPr>
          <p:nvPr/>
        </p:nvSpPr>
        <p:spPr bwMode="auto">
          <a:xfrm>
            <a:off x="5497513" y="1935163"/>
            <a:ext cx="26987" cy="39687"/>
          </a:xfrm>
          <a:custGeom>
            <a:avLst/>
            <a:gdLst/>
            <a:ahLst/>
            <a:cxnLst>
              <a:cxn ang="0">
                <a:pos x="17" y="0"/>
              </a:cxn>
              <a:cxn ang="0">
                <a:pos x="0" y="0"/>
              </a:cxn>
              <a:cxn ang="0">
                <a:pos x="0" y="25"/>
              </a:cxn>
              <a:cxn ang="0">
                <a:pos x="17" y="25"/>
              </a:cxn>
              <a:cxn ang="0">
                <a:pos x="17" y="0"/>
              </a:cxn>
            </a:cxnLst>
            <a:rect l="0" t="0" r="r" b="b"/>
            <a:pathLst>
              <a:path w="18" h="26">
                <a:moveTo>
                  <a:pt x="17" y="0"/>
                </a:moveTo>
                <a:lnTo>
                  <a:pt x="0" y="0"/>
                </a:lnTo>
                <a:lnTo>
                  <a:pt x="0" y="25"/>
                </a:lnTo>
                <a:lnTo>
                  <a:pt x="17" y="25"/>
                </a:lnTo>
                <a:lnTo>
                  <a:pt x="17" y="0"/>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5" name="Freeform 1007"/>
          <p:cNvSpPr>
            <a:spLocks/>
          </p:cNvSpPr>
          <p:nvPr/>
        </p:nvSpPr>
        <p:spPr bwMode="auto">
          <a:xfrm>
            <a:off x="5511800"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464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6" name="Freeform 1008"/>
          <p:cNvSpPr>
            <a:spLocks/>
          </p:cNvSpPr>
          <p:nvPr/>
        </p:nvSpPr>
        <p:spPr bwMode="auto">
          <a:xfrm>
            <a:off x="5522913"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7" name="Freeform 1009"/>
          <p:cNvSpPr>
            <a:spLocks/>
          </p:cNvSpPr>
          <p:nvPr/>
        </p:nvSpPr>
        <p:spPr bwMode="auto">
          <a:xfrm>
            <a:off x="5535613"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8D8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8" name="Freeform 1010"/>
          <p:cNvSpPr>
            <a:spLocks/>
          </p:cNvSpPr>
          <p:nvPr/>
        </p:nvSpPr>
        <p:spPr bwMode="auto">
          <a:xfrm>
            <a:off x="5546725"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499" name="Freeform 1011"/>
          <p:cNvSpPr>
            <a:spLocks/>
          </p:cNvSpPr>
          <p:nvPr/>
        </p:nvSpPr>
        <p:spPr bwMode="auto">
          <a:xfrm>
            <a:off x="5557838"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D4D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0" name="Freeform 1012"/>
          <p:cNvSpPr>
            <a:spLocks/>
          </p:cNvSpPr>
          <p:nvPr/>
        </p:nvSpPr>
        <p:spPr bwMode="auto">
          <a:xfrm>
            <a:off x="5568950"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1" name="Freeform 1013"/>
          <p:cNvSpPr>
            <a:spLocks/>
          </p:cNvSpPr>
          <p:nvPr/>
        </p:nvSpPr>
        <p:spPr bwMode="auto">
          <a:xfrm>
            <a:off x="5581650"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F1F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2" name="Freeform 1014"/>
          <p:cNvSpPr>
            <a:spLocks/>
          </p:cNvSpPr>
          <p:nvPr/>
        </p:nvSpPr>
        <p:spPr bwMode="auto">
          <a:xfrm>
            <a:off x="5594350"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E2E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3" name="Freeform 1015"/>
          <p:cNvSpPr>
            <a:spLocks/>
          </p:cNvSpPr>
          <p:nvPr/>
        </p:nvSpPr>
        <p:spPr bwMode="auto">
          <a:xfrm>
            <a:off x="5603875" y="1935163"/>
            <a:ext cx="26988" cy="39687"/>
          </a:xfrm>
          <a:custGeom>
            <a:avLst/>
            <a:gdLst/>
            <a:ahLst/>
            <a:cxnLst>
              <a:cxn ang="0">
                <a:pos x="17" y="0"/>
              </a:cxn>
              <a:cxn ang="0">
                <a:pos x="0" y="0"/>
              </a:cxn>
              <a:cxn ang="0">
                <a:pos x="0" y="25"/>
              </a:cxn>
              <a:cxn ang="0">
                <a:pos x="17" y="25"/>
              </a:cxn>
              <a:cxn ang="0">
                <a:pos x="17" y="0"/>
              </a:cxn>
            </a:cxnLst>
            <a:rect l="0" t="0" r="r" b="b"/>
            <a:pathLst>
              <a:path w="18" h="26">
                <a:moveTo>
                  <a:pt x="17" y="0"/>
                </a:moveTo>
                <a:lnTo>
                  <a:pt x="0" y="0"/>
                </a:lnTo>
                <a:lnTo>
                  <a:pt x="0" y="25"/>
                </a:lnTo>
                <a:lnTo>
                  <a:pt x="17" y="25"/>
                </a:lnTo>
                <a:lnTo>
                  <a:pt x="17" y="0"/>
                </a:lnTo>
              </a:path>
            </a:pathLst>
          </a:custGeom>
          <a:solidFill>
            <a:srgbClr val="FFCCC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4" name="Freeform 1016"/>
          <p:cNvSpPr>
            <a:spLocks/>
          </p:cNvSpPr>
          <p:nvPr/>
        </p:nvSpPr>
        <p:spPr bwMode="auto">
          <a:xfrm>
            <a:off x="5618163"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BEB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5" name="Freeform 1017"/>
          <p:cNvSpPr>
            <a:spLocks/>
          </p:cNvSpPr>
          <p:nvPr/>
        </p:nvSpPr>
        <p:spPr bwMode="auto">
          <a:xfrm>
            <a:off x="5629275"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A8A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6" name="Freeform 1018"/>
          <p:cNvSpPr>
            <a:spLocks/>
          </p:cNvSpPr>
          <p:nvPr/>
        </p:nvSpPr>
        <p:spPr bwMode="auto">
          <a:xfrm>
            <a:off x="5641975"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7" name="Freeform 1019"/>
          <p:cNvSpPr>
            <a:spLocks/>
          </p:cNvSpPr>
          <p:nvPr/>
        </p:nvSpPr>
        <p:spPr bwMode="auto">
          <a:xfrm>
            <a:off x="5653088"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848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8" name="Freeform 1020"/>
          <p:cNvSpPr>
            <a:spLocks/>
          </p:cNvSpPr>
          <p:nvPr/>
        </p:nvSpPr>
        <p:spPr bwMode="auto">
          <a:xfrm>
            <a:off x="5665788"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757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09" name="Freeform 1021"/>
          <p:cNvSpPr>
            <a:spLocks/>
          </p:cNvSpPr>
          <p:nvPr/>
        </p:nvSpPr>
        <p:spPr bwMode="auto">
          <a:xfrm>
            <a:off x="5675313"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66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0" name="Freeform 1022"/>
          <p:cNvSpPr>
            <a:spLocks/>
          </p:cNvSpPr>
          <p:nvPr/>
        </p:nvSpPr>
        <p:spPr bwMode="auto">
          <a:xfrm>
            <a:off x="5689600"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515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1" name="Freeform 1023"/>
          <p:cNvSpPr>
            <a:spLocks/>
          </p:cNvSpPr>
          <p:nvPr/>
        </p:nvSpPr>
        <p:spPr bwMode="auto">
          <a:xfrm>
            <a:off x="5697538" y="1935163"/>
            <a:ext cx="28575" cy="39687"/>
          </a:xfrm>
          <a:custGeom>
            <a:avLst/>
            <a:gdLst/>
            <a:ahLst/>
            <a:cxnLst>
              <a:cxn ang="0">
                <a:pos x="18" y="0"/>
              </a:cxn>
              <a:cxn ang="0">
                <a:pos x="0" y="0"/>
              </a:cxn>
              <a:cxn ang="0">
                <a:pos x="0" y="25"/>
              </a:cxn>
              <a:cxn ang="0">
                <a:pos x="18" y="25"/>
              </a:cxn>
              <a:cxn ang="0">
                <a:pos x="18" y="0"/>
              </a:cxn>
            </a:cxnLst>
            <a:rect l="0" t="0" r="r" b="b"/>
            <a:pathLst>
              <a:path w="19" h="26">
                <a:moveTo>
                  <a:pt x="18" y="0"/>
                </a:moveTo>
                <a:lnTo>
                  <a:pt x="0" y="0"/>
                </a:lnTo>
                <a:lnTo>
                  <a:pt x="0" y="25"/>
                </a:lnTo>
                <a:lnTo>
                  <a:pt x="18" y="25"/>
                </a:lnTo>
                <a:lnTo>
                  <a:pt x="18" y="0"/>
                </a:lnTo>
              </a:path>
            </a:pathLst>
          </a:custGeom>
          <a:solidFill>
            <a:srgbClr val="FF424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2" name="Freeform 1024"/>
          <p:cNvSpPr>
            <a:spLocks/>
          </p:cNvSpPr>
          <p:nvPr/>
        </p:nvSpPr>
        <p:spPr bwMode="auto">
          <a:xfrm>
            <a:off x="5713413"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2C2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3" name="Freeform 1025"/>
          <p:cNvSpPr>
            <a:spLocks/>
          </p:cNvSpPr>
          <p:nvPr/>
        </p:nvSpPr>
        <p:spPr bwMode="auto">
          <a:xfrm>
            <a:off x="5724525"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1E1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4" name="Freeform 1026"/>
          <p:cNvSpPr>
            <a:spLocks/>
          </p:cNvSpPr>
          <p:nvPr/>
        </p:nvSpPr>
        <p:spPr bwMode="auto">
          <a:xfrm>
            <a:off x="5735638"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80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5" name="Freeform 1027"/>
          <p:cNvSpPr>
            <a:spLocks/>
          </p:cNvSpPr>
          <p:nvPr/>
        </p:nvSpPr>
        <p:spPr bwMode="auto">
          <a:xfrm>
            <a:off x="5749925"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6" name="Freeform 1028"/>
          <p:cNvSpPr>
            <a:spLocks/>
          </p:cNvSpPr>
          <p:nvPr/>
        </p:nvSpPr>
        <p:spPr bwMode="auto">
          <a:xfrm>
            <a:off x="5757863"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7" name="Freeform 1029"/>
          <p:cNvSpPr>
            <a:spLocks/>
          </p:cNvSpPr>
          <p:nvPr/>
        </p:nvSpPr>
        <p:spPr bwMode="auto">
          <a:xfrm>
            <a:off x="5770563"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8" name="Freeform 1030"/>
          <p:cNvSpPr>
            <a:spLocks/>
          </p:cNvSpPr>
          <p:nvPr/>
        </p:nvSpPr>
        <p:spPr bwMode="auto">
          <a:xfrm>
            <a:off x="5781675" y="1935163"/>
            <a:ext cx="26988" cy="39687"/>
          </a:xfrm>
          <a:custGeom>
            <a:avLst/>
            <a:gdLst/>
            <a:ahLst/>
            <a:cxnLst>
              <a:cxn ang="0">
                <a:pos x="17" y="0"/>
              </a:cxn>
              <a:cxn ang="0">
                <a:pos x="0" y="0"/>
              </a:cxn>
              <a:cxn ang="0">
                <a:pos x="0" y="25"/>
              </a:cxn>
              <a:cxn ang="0">
                <a:pos x="17" y="25"/>
              </a:cxn>
              <a:cxn ang="0">
                <a:pos x="17" y="0"/>
              </a:cxn>
            </a:cxnLst>
            <a:rect l="0" t="0" r="r" b="b"/>
            <a:pathLst>
              <a:path w="18" h="26">
                <a:moveTo>
                  <a:pt x="17" y="0"/>
                </a:moveTo>
                <a:lnTo>
                  <a:pt x="0" y="0"/>
                </a:lnTo>
                <a:lnTo>
                  <a:pt x="0" y="25"/>
                </a:lnTo>
                <a:lnTo>
                  <a:pt x="17" y="25"/>
                </a:lnTo>
                <a:lnTo>
                  <a:pt x="17"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19" name="Freeform 1031"/>
          <p:cNvSpPr>
            <a:spLocks/>
          </p:cNvSpPr>
          <p:nvPr/>
        </p:nvSpPr>
        <p:spPr bwMode="auto">
          <a:xfrm>
            <a:off x="5794375"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0" name="Freeform 1032"/>
          <p:cNvSpPr>
            <a:spLocks/>
          </p:cNvSpPr>
          <p:nvPr/>
        </p:nvSpPr>
        <p:spPr bwMode="auto">
          <a:xfrm>
            <a:off x="5807075"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1" name="Freeform 1033"/>
          <p:cNvSpPr>
            <a:spLocks/>
          </p:cNvSpPr>
          <p:nvPr/>
        </p:nvSpPr>
        <p:spPr bwMode="auto">
          <a:xfrm>
            <a:off x="5818188"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2" name="Freeform 1034"/>
          <p:cNvSpPr>
            <a:spLocks/>
          </p:cNvSpPr>
          <p:nvPr/>
        </p:nvSpPr>
        <p:spPr bwMode="auto">
          <a:xfrm>
            <a:off x="5829300" y="1935163"/>
            <a:ext cx="25400" cy="39687"/>
          </a:xfrm>
          <a:custGeom>
            <a:avLst/>
            <a:gdLst/>
            <a:ahLst/>
            <a:cxnLst>
              <a:cxn ang="0">
                <a:pos x="16" y="0"/>
              </a:cxn>
              <a:cxn ang="0">
                <a:pos x="0" y="0"/>
              </a:cxn>
              <a:cxn ang="0">
                <a:pos x="0" y="25"/>
              </a:cxn>
              <a:cxn ang="0">
                <a:pos x="16" y="25"/>
              </a:cxn>
              <a:cxn ang="0">
                <a:pos x="16" y="0"/>
              </a:cxn>
            </a:cxnLst>
            <a:rect l="0" t="0" r="r" b="b"/>
            <a:pathLst>
              <a:path w="17" h="26">
                <a:moveTo>
                  <a:pt x="16" y="0"/>
                </a:moveTo>
                <a:lnTo>
                  <a:pt x="0" y="0"/>
                </a:lnTo>
                <a:lnTo>
                  <a:pt x="0" y="25"/>
                </a:lnTo>
                <a:lnTo>
                  <a:pt x="16" y="25"/>
                </a:lnTo>
                <a:lnTo>
                  <a:pt x="16"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3" name="Freeform 1035"/>
          <p:cNvSpPr>
            <a:spLocks/>
          </p:cNvSpPr>
          <p:nvPr/>
        </p:nvSpPr>
        <p:spPr bwMode="auto">
          <a:xfrm>
            <a:off x="5840413" y="1935163"/>
            <a:ext cx="25400" cy="39687"/>
          </a:xfrm>
          <a:custGeom>
            <a:avLst/>
            <a:gdLst/>
            <a:ahLst/>
            <a:cxnLst>
              <a:cxn ang="0">
                <a:pos x="0" y="0"/>
              </a:cxn>
              <a:cxn ang="0">
                <a:pos x="16" y="0"/>
              </a:cxn>
              <a:cxn ang="0">
                <a:pos x="16" y="25"/>
              </a:cxn>
              <a:cxn ang="0">
                <a:pos x="0" y="25"/>
              </a:cxn>
              <a:cxn ang="0">
                <a:pos x="0" y="0"/>
              </a:cxn>
            </a:cxnLst>
            <a:rect l="0" t="0" r="r" b="b"/>
            <a:pathLst>
              <a:path w="17" h="26">
                <a:moveTo>
                  <a:pt x="0" y="0"/>
                </a:moveTo>
                <a:lnTo>
                  <a:pt x="16" y="0"/>
                </a:lnTo>
                <a:lnTo>
                  <a:pt x="16" y="25"/>
                </a:lnTo>
                <a:lnTo>
                  <a:pt x="0" y="25"/>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4" name="Freeform 1036"/>
          <p:cNvSpPr>
            <a:spLocks/>
          </p:cNvSpPr>
          <p:nvPr/>
        </p:nvSpPr>
        <p:spPr bwMode="auto">
          <a:xfrm>
            <a:off x="5853113" y="1935163"/>
            <a:ext cx="25400" cy="39687"/>
          </a:xfrm>
          <a:custGeom>
            <a:avLst/>
            <a:gdLst/>
            <a:ahLst/>
            <a:cxnLst>
              <a:cxn ang="0">
                <a:pos x="0" y="0"/>
              </a:cxn>
              <a:cxn ang="0">
                <a:pos x="16" y="0"/>
              </a:cxn>
              <a:cxn ang="0">
                <a:pos x="16" y="25"/>
              </a:cxn>
              <a:cxn ang="0">
                <a:pos x="0" y="25"/>
              </a:cxn>
              <a:cxn ang="0">
                <a:pos x="0" y="0"/>
              </a:cxn>
            </a:cxnLst>
            <a:rect l="0" t="0" r="r" b="b"/>
            <a:pathLst>
              <a:path w="17" h="26">
                <a:moveTo>
                  <a:pt x="0" y="0"/>
                </a:moveTo>
                <a:lnTo>
                  <a:pt x="16" y="0"/>
                </a:lnTo>
                <a:lnTo>
                  <a:pt x="16" y="25"/>
                </a:lnTo>
                <a:lnTo>
                  <a:pt x="0" y="25"/>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5" name="Freeform 1037"/>
          <p:cNvSpPr>
            <a:spLocks/>
          </p:cNvSpPr>
          <p:nvPr/>
        </p:nvSpPr>
        <p:spPr bwMode="auto">
          <a:xfrm>
            <a:off x="5387975" y="1935163"/>
            <a:ext cx="473075" cy="39687"/>
          </a:xfrm>
          <a:custGeom>
            <a:avLst/>
            <a:gdLst/>
            <a:ahLst/>
            <a:cxnLst>
              <a:cxn ang="0">
                <a:pos x="0" y="0"/>
              </a:cxn>
              <a:cxn ang="0">
                <a:pos x="315" y="0"/>
              </a:cxn>
              <a:cxn ang="0">
                <a:pos x="315" y="25"/>
              </a:cxn>
              <a:cxn ang="0">
                <a:pos x="0" y="25"/>
              </a:cxn>
              <a:cxn ang="0">
                <a:pos x="0" y="0"/>
              </a:cxn>
            </a:cxnLst>
            <a:rect l="0" t="0" r="r" b="b"/>
            <a:pathLst>
              <a:path w="316" h="26">
                <a:moveTo>
                  <a:pt x="0" y="0"/>
                </a:moveTo>
                <a:lnTo>
                  <a:pt x="315" y="0"/>
                </a:lnTo>
                <a:lnTo>
                  <a:pt x="315" y="25"/>
                </a:lnTo>
                <a:lnTo>
                  <a:pt x="0" y="25"/>
                </a:lnTo>
                <a:lnTo>
                  <a:pt x="0"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6" name="Freeform 1038"/>
          <p:cNvSpPr>
            <a:spLocks/>
          </p:cNvSpPr>
          <p:nvPr/>
        </p:nvSpPr>
        <p:spPr bwMode="auto">
          <a:xfrm>
            <a:off x="5387975"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7" name="Freeform 1039"/>
          <p:cNvSpPr>
            <a:spLocks/>
          </p:cNvSpPr>
          <p:nvPr/>
        </p:nvSpPr>
        <p:spPr bwMode="auto">
          <a:xfrm>
            <a:off x="5391150" y="4362450"/>
            <a:ext cx="26988"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8" name="Freeform 1040"/>
          <p:cNvSpPr>
            <a:spLocks/>
          </p:cNvSpPr>
          <p:nvPr/>
        </p:nvSpPr>
        <p:spPr bwMode="auto">
          <a:xfrm>
            <a:off x="5403850" y="4362450"/>
            <a:ext cx="26988"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29" name="Freeform 1041"/>
          <p:cNvSpPr>
            <a:spLocks/>
          </p:cNvSpPr>
          <p:nvPr/>
        </p:nvSpPr>
        <p:spPr bwMode="auto">
          <a:xfrm>
            <a:off x="5416550"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0" name="Freeform 1042"/>
          <p:cNvSpPr>
            <a:spLocks/>
          </p:cNvSpPr>
          <p:nvPr/>
        </p:nvSpPr>
        <p:spPr bwMode="auto">
          <a:xfrm>
            <a:off x="5429250"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1" name="Freeform 1043"/>
          <p:cNvSpPr>
            <a:spLocks/>
          </p:cNvSpPr>
          <p:nvPr/>
        </p:nvSpPr>
        <p:spPr bwMode="auto">
          <a:xfrm>
            <a:off x="5440363"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2" name="Freeform 1044"/>
          <p:cNvSpPr>
            <a:spLocks/>
          </p:cNvSpPr>
          <p:nvPr/>
        </p:nvSpPr>
        <p:spPr bwMode="auto">
          <a:xfrm>
            <a:off x="5451475"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3" name="Freeform 1045"/>
          <p:cNvSpPr>
            <a:spLocks/>
          </p:cNvSpPr>
          <p:nvPr/>
        </p:nvSpPr>
        <p:spPr bwMode="auto">
          <a:xfrm>
            <a:off x="5464175"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4" name="Freeform 1046"/>
          <p:cNvSpPr>
            <a:spLocks/>
          </p:cNvSpPr>
          <p:nvPr/>
        </p:nvSpPr>
        <p:spPr bwMode="auto">
          <a:xfrm>
            <a:off x="5473700"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5" name="Freeform 1047"/>
          <p:cNvSpPr>
            <a:spLocks/>
          </p:cNvSpPr>
          <p:nvPr/>
        </p:nvSpPr>
        <p:spPr bwMode="auto">
          <a:xfrm>
            <a:off x="5487988"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6" name="Freeform 1048"/>
          <p:cNvSpPr>
            <a:spLocks/>
          </p:cNvSpPr>
          <p:nvPr/>
        </p:nvSpPr>
        <p:spPr bwMode="auto">
          <a:xfrm>
            <a:off x="5497513" y="4362450"/>
            <a:ext cx="26987"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2A2A"/>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7" name="Freeform 1049"/>
          <p:cNvSpPr>
            <a:spLocks/>
          </p:cNvSpPr>
          <p:nvPr/>
        </p:nvSpPr>
        <p:spPr bwMode="auto">
          <a:xfrm>
            <a:off x="5511800"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464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8" name="Freeform 1050"/>
          <p:cNvSpPr>
            <a:spLocks/>
          </p:cNvSpPr>
          <p:nvPr/>
        </p:nvSpPr>
        <p:spPr bwMode="auto">
          <a:xfrm>
            <a:off x="5522913"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717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39" name="Freeform 1051"/>
          <p:cNvSpPr>
            <a:spLocks/>
          </p:cNvSpPr>
          <p:nvPr/>
        </p:nvSpPr>
        <p:spPr bwMode="auto">
          <a:xfrm>
            <a:off x="5535613"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8D8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0" name="Freeform 1052"/>
          <p:cNvSpPr>
            <a:spLocks/>
          </p:cNvSpPr>
          <p:nvPr/>
        </p:nvSpPr>
        <p:spPr bwMode="auto">
          <a:xfrm>
            <a:off x="5545138"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B8B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1" name="Freeform 1053"/>
          <p:cNvSpPr>
            <a:spLocks/>
          </p:cNvSpPr>
          <p:nvPr/>
        </p:nvSpPr>
        <p:spPr bwMode="auto">
          <a:xfrm>
            <a:off x="5556250" y="4362450"/>
            <a:ext cx="26988"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D4D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2" name="Freeform 1054"/>
          <p:cNvSpPr>
            <a:spLocks/>
          </p:cNvSpPr>
          <p:nvPr/>
        </p:nvSpPr>
        <p:spPr bwMode="auto">
          <a:xfrm>
            <a:off x="5568950" y="4362450"/>
            <a:ext cx="25400"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3" name="Freeform 1055"/>
          <p:cNvSpPr>
            <a:spLocks/>
          </p:cNvSpPr>
          <p:nvPr/>
        </p:nvSpPr>
        <p:spPr bwMode="auto">
          <a:xfrm>
            <a:off x="5581650"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F1F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4" name="Freeform 1056"/>
          <p:cNvSpPr>
            <a:spLocks/>
          </p:cNvSpPr>
          <p:nvPr/>
        </p:nvSpPr>
        <p:spPr bwMode="auto">
          <a:xfrm>
            <a:off x="5594350"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E2E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5" name="Freeform 1057"/>
          <p:cNvSpPr>
            <a:spLocks/>
          </p:cNvSpPr>
          <p:nvPr/>
        </p:nvSpPr>
        <p:spPr bwMode="auto">
          <a:xfrm>
            <a:off x="5603875" y="4362450"/>
            <a:ext cx="26988"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CCC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6" name="Freeform 1058"/>
          <p:cNvSpPr>
            <a:spLocks/>
          </p:cNvSpPr>
          <p:nvPr/>
        </p:nvSpPr>
        <p:spPr bwMode="auto">
          <a:xfrm>
            <a:off x="5618163"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BEB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7" name="Freeform 1059"/>
          <p:cNvSpPr>
            <a:spLocks/>
          </p:cNvSpPr>
          <p:nvPr/>
        </p:nvSpPr>
        <p:spPr bwMode="auto">
          <a:xfrm>
            <a:off x="5629275"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A8A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8" name="Freeform 1060"/>
          <p:cNvSpPr>
            <a:spLocks/>
          </p:cNvSpPr>
          <p:nvPr/>
        </p:nvSpPr>
        <p:spPr bwMode="auto">
          <a:xfrm>
            <a:off x="5641975"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49" name="Freeform 1061"/>
          <p:cNvSpPr>
            <a:spLocks/>
          </p:cNvSpPr>
          <p:nvPr/>
        </p:nvSpPr>
        <p:spPr bwMode="auto">
          <a:xfrm>
            <a:off x="5649913" y="4362450"/>
            <a:ext cx="26987"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848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0" name="Freeform 1062"/>
          <p:cNvSpPr>
            <a:spLocks/>
          </p:cNvSpPr>
          <p:nvPr/>
        </p:nvSpPr>
        <p:spPr bwMode="auto">
          <a:xfrm>
            <a:off x="5664200" y="4362450"/>
            <a:ext cx="26988"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757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1" name="Freeform 1063"/>
          <p:cNvSpPr>
            <a:spLocks/>
          </p:cNvSpPr>
          <p:nvPr/>
        </p:nvSpPr>
        <p:spPr bwMode="auto">
          <a:xfrm>
            <a:off x="5675313"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66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2" name="Freeform 1064"/>
          <p:cNvSpPr>
            <a:spLocks/>
          </p:cNvSpPr>
          <p:nvPr/>
        </p:nvSpPr>
        <p:spPr bwMode="auto">
          <a:xfrm>
            <a:off x="5689600"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515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3" name="Freeform 1065"/>
          <p:cNvSpPr>
            <a:spLocks/>
          </p:cNvSpPr>
          <p:nvPr/>
        </p:nvSpPr>
        <p:spPr bwMode="auto">
          <a:xfrm>
            <a:off x="5697538" y="4362450"/>
            <a:ext cx="26987"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4242"/>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4" name="Freeform 1066"/>
          <p:cNvSpPr>
            <a:spLocks/>
          </p:cNvSpPr>
          <p:nvPr/>
        </p:nvSpPr>
        <p:spPr bwMode="auto">
          <a:xfrm>
            <a:off x="5711825"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2C2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5" name="Freeform 1067"/>
          <p:cNvSpPr>
            <a:spLocks/>
          </p:cNvSpPr>
          <p:nvPr/>
        </p:nvSpPr>
        <p:spPr bwMode="auto">
          <a:xfrm>
            <a:off x="5722938" y="4362450"/>
            <a:ext cx="26987"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1E1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6" name="Freeform 1068"/>
          <p:cNvSpPr>
            <a:spLocks/>
          </p:cNvSpPr>
          <p:nvPr/>
        </p:nvSpPr>
        <p:spPr bwMode="auto">
          <a:xfrm>
            <a:off x="5735638"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80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7" name="Freeform 1069"/>
          <p:cNvSpPr>
            <a:spLocks/>
          </p:cNvSpPr>
          <p:nvPr/>
        </p:nvSpPr>
        <p:spPr bwMode="auto">
          <a:xfrm>
            <a:off x="5746750"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8" name="Freeform 1070"/>
          <p:cNvSpPr>
            <a:spLocks/>
          </p:cNvSpPr>
          <p:nvPr/>
        </p:nvSpPr>
        <p:spPr bwMode="auto">
          <a:xfrm>
            <a:off x="5756275" y="4362450"/>
            <a:ext cx="26988" cy="38100"/>
          </a:xfrm>
          <a:custGeom>
            <a:avLst/>
            <a:gdLst/>
            <a:ahLst/>
            <a:cxnLst>
              <a:cxn ang="0">
                <a:pos x="17" y="25"/>
              </a:cxn>
              <a:cxn ang="0">
                <a:pos x="0" y="25"/>
              </a:cxn>
              <a:cxn ang="0">
                <a:pos x="0" y="0"/>
              </a:cxn>
              <a:cxn ang="0">
                <a:pos x="17" y="0"/>
              </a:cxn>
              <a:cxn ang="0">
                <a:pos x="17" y="25"/>
              </a:cxn>
            </a:cxnLst>
            <a:rect l="0" t="0" r="r" b="b"/>
            <a:pathLst>
              <a:path w="18" h="26">
                <a:moveTo>
                  <a:pt x="17" y="25"/>
                </a:moveTo>
                <a:lnTo>
                  <a:pt x="0" y="25"/>
                </a:lnTo>
                <a:lnTo>
                  <a:pt x="0" y="0"/>
                </a:lnTo>
                <a:lnTo>
                  <a:pt x="17" y="0"/>
                </a:lnTo>
                <a:lnTo>
                  <a:pt x="17"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59" name="Freeform 1071"/>
          <p:cNvSpPr>
            <a:spLocks/>
          </p:cNvSpPr>
          <p:nvPr/>
        </p:nvSpPr>
        <p:spPr bwMode="auto">
          <a:xfrm>
            <a:off x="5770563"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0" name="Freeform 1072"/>
          <p:cNvSpPr>
            <a:spLocks/>
          </p:cNvSpPr>
          <p:nvPr/>
        </p:nvSpPr>
        <p:spPr bwMode="auto">
          <a:xfrm>
            <a:off x="5781675"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1" name="Freeform 1073"/>
          <p:cNvSpPr>
            <a:spLocks/>
          </p:cNvSpPr>
          <p:nvPr/>
        </p:nvSpPr>
        <p:spPr bwMode="auto">
          <a:xfrm>
            <a:off x="5794375"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2" name="Freeform 1074"/>
          <p:cNvSpPr>
            <a:spLocks/>
          </p:cNvSpPr>
          <p:nvPr/>
        </p:nvSpPr>
        <p:spPr bwMode="auto">
          <a:xfrm>
            <a:off x="5805488"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3" name="Freeform 1075"/>
          <p:cNvSpPr>
            <a:spLocks/>
          </p:cNvSpPr>
          <p:nvPr/>
        </p:nvSpPr>
        <p:spPr bwMode="auto">
          <a:xfrm>
            <a:off x="5818188"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4" name="Freeform 1076"/>
          <p:cNvSpPr>
            <a:spLocks/>
          </p:cNvSpPr>
          <p:nvPr/>
        </p:nvSpPr>
        <p:spPr bwMode="auto">
          <a:xfrm>
            <a:off x="5829300" y="4362450"/>
            <a:ext cx="25400" cy="38100"/>
          </a:xfrm>
          <a:custGeom>
            <a:avLst/>
            <a:gdLst/>
            <a:ahLst/>
            <a:cxnLst>
              <a:cxn ang="0">
                <a:pos x="16" y="25"/>
              </a:cxn>
              <a:cxn ang="0">
                <a:pos x="0" y="25"/>
              </a:cxn>
              <a:cxn ang="0">
                <a:pos x="0" y="0"/>
              </a:cxn>
              <a:cxn ang="0">
                <a:pos x="16" y="0"/>
              </a:cxn>
              <a:cxn ang="0">
                <a:pos x="16" y="25"/>
              </a:cxn>
            </a:cxnLst>
            <a:rect l="0" t="0" r="r" b="b"/>
            <a:pathLst>
              <a:path w="17" h="26">
                <a:moveTo>
                  <a:pt x="16" y="25"/>
                </a:moveTo>
                <a:lnTo>
                  <a:pt x="0" y="25"/>
                </a:lnTo>
                <a:lnTo>
                  <a:pt x="0" y="0"/>
                </a:lnTo>
                <a:lnTo>
                  <a:pt x="16" y="0"/>
                </a:lnTo>
                <a:lnTo>
                  <a:pt x="16"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5" name="Freeform 1077"/>
          <p:cNvSpPr>
            <a:spLocks/>
          </p:cNvSpPr>
          <p:nvPr/>
        </p:nvSpPr>
        <p:spPr bwMode="auto">
          <a:xfrm>
            <a:off x="5840413" y="4362450"/>
            <a:ext cx="25400" cy="38100"/>
          </a:xfrm>
          <a:custGeom>
            <a:avLst/>
            <a:gdLst/>
            <a:ahLst/>
            <a:cxnLst>
              <a:cxn ang="0">
                <a:pos x="0" y="25"/>
              </a:cxn>
              <a:cxn ang="0">
                <a:pos x="16" y="25"/>
              </a:cxn>
              <a:cxn ang="0">
                <a:pos x="16" y="0"/>
              </a:cxn>
              <a:cxn ang="0">
                <a:pos x="0" y="0"/>
              </a:cxn>
              <a:cxn ang="0">
                <a:pos x="0" y="25"/>
              </a:cxn>
            </a:cxnLst>
            <a:rect l="0" t="0" r="r" b="b"/>
            <a:pathLst>
              <a:path w="17" h="26">
                <a:moveTo>
                  <a:pt x="0" y="25"/>
                </a:moveTo>
                <a:lnTo>
                  <a:pt x="16" y="25"/>
                </a:lnTo>
                <a:lnTo>
                  <a:pt x="16" y="0"/>
                </a:lnTo>
                <a:lnTo>
                  <a:pt x="0" y="0"/>
                </a:lnTo>
                <a:lnTo>
                  <a:pt x="0"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6" name="Freeform 1078"/>
          <p:cNvSpPr>
            <a:spLocks/>
          </p:cNvSpPr>
          <p:nvPr/>
        </p:nvSpPr>
        <p:spPr bwMode="auto">
          <a:xfrm>
            <a:off x="5853113" y="4362450"/>
            <a:ext cx="25400" cy="38100"/>
          </a:xfrm>
          <a:custGeom>
            <a:avLst/>
            <a:gdLst/>
            <a:ahLst/>
            <a:cxnLst>
              <a:cxn ang="0">
                <a:pos x="0" y="25"/>
              </a:cxn>
              <a:cxn ang="0">
                <a:pos x="16" y="25"/>
              </a:cxn>
              <a:cxn ang="0">
                <a:pos x="16" y="0"/>
              </a:cxn>
              <a:cxn ang="0">
                <a:pos x="0" y="0"/>
              </a:cxn>
              <a:cxn ang="0">
                <a:pos x="0" y="25"/>
              </a:cxn>
            </a:cxnLst>
            <a:rect l="0" t="0" r="r" b="b"/>
            <a:pathLst>
              <a:path w="17" h="26">
                <a:moveTo>
                  <a:pt x="0" y="25"/>
                </a:moveTo>
                <a:lnTo>
                  <a:pt x="16" y="25"/>
                </a:lnTo>
                <a:lnTo>
                  <a:pt x="16" y="0"/>
                </a:lnTo>
                <a:lnTo>
                  <a:pt x="0" y="0"/>
                </a:lnTo>
                <a:lnTo>
                  <a:pt x="0" y="25"/>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7" name="Freeform 1079"/>
          <p:cNvSpPr>
            <a:spLocks/>
          </p:cNvSpPr>
          <p:nvPr/>
        </p:nvSpPr>
        <p:spPr bwMode="auto">
          <a:xfrm>
            <a:off x="5387975" y="4364038"/>
            <a:ext cx="471488" cy="36512"/>
          </a:xfrm>
          <a:custGeom>
            <a:avLst/>
            <a:gdLst/>
            <a:ahLst/>
            <a:cxnLst>
              <a:cxn ang="0">
                <a:pos x="0" y="24"/>
              </a:cxn>
              <a:cxn ang="0">
                <a:pos x="315" y="24"/>
              </a:cxn>
              <a:cxn ang="0">
                <a:pos x="315" y="0"/>
              </a:cxn>
              <a:cxn ang="0">
                <a:pos x="0" y="0"/>
              </a:cxn>
              <a:cxn ang="0">
                <a:pos x="0" y="24"/>
              </a:cxn>
            </a:cxnLst>
            <a:rect l="0" t="0" r="r" b="b"/>
            <a:pathLst>
              <a:path w="316" h="25">
                <a:moveTo>
                  <a:pt x="0" y="24"/>
                </a:moveTo>
                <a:lnTo>
                  <a:pt x="315" y="24"/>
                </a:lnTo>
                <a:lnTo>
                  <a:pt x="315" y="0"/>
                </a:lnTo>
                <a:lnTo>
                  <a:pt x="0" y="0"/>
                </a:lnTo>
                <a:lnTo>
                  <a:pt x="0" y="24"/>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8" name="Freeform 1080"/>
          <p:cNvSpPr>
            <a:spLocks/>
          </p:cNvSpPr>
          <p:nvPr/>
        </p:nvSpPr>
        <p:spPr bwMode="auto">
          <a:xfrm>
            <a:off x="5387975" y="1887538"/>
            <a:ext cx="44450" cy="38100"/>
          </a:xfrm>
          <a:custGeom>
            <a:avLst/>
            <a:gdLst/>
            <a:ahLst/>
            <a:cxnLst>
              <a:cxn ang="0">
                <a:pos x="28" y="0"/>
              </a:cxn>
              <a:cxn ang="0">
                <a:pos x="0" y="0"/>
              </a:cxn>
              <a:cxn ang="0">
                <a:pos x="0" y="24"/>
              </a:cxn>
              <a:cxn ang="0">
                <a:pos x="28" y="24"/>
              </a:cxn>
              <a:cxn ang="0">
                <a:pos x="28" y="0"/>
              </a:cxn>
            </a:cxnLst>
            <a:rect l="0" t="0" r="r" b="b"/>
            <a:pathLst>
              <a:path w="29" h="25">
                <a:moveTo>
                  <a:pt x="28" y="0"/>
                </a:moveTo>
                <a:lnTo>
                  <a:pt x="0" y="0"/>
                </a:lnTo>
                <a:lnTo>
                  <a:pt x="0" y="24"/>
                </a:lnTo>
                <a:lnTo>
                  <a:pt x="28" y="24"/>
                </a:lnTo>
                <a:lnTo>
                  <a:pt x="28" y="0"/>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69" name="Freeform 1081"/>
          <p:cNvSpPr>
            <a:spLocks/>
          </p:cNvSpPr>
          <p:nvPr/>
        </p:nvSpPr>
        <p:spPr bwMode="auto">
          <a:xfrm>
            <a:off x="5405438" y="1887538"/>
            <a:ext cx="50800" cy="38100"/>
          </a:xfrm>
          <a:custGeom>
            <a:avLst/>
            <a:gdLst/>
            <a:ahLst/>
            <a:cxnLst>
              <a:cxn ang="0">
                <a:pos x="33" y="0"/>
              </a:cxn>
              <a:cxn ang="0">
                <a:pos x="0" y="0"/>
              </a:cxn>
              <a:cxn ang="0">
                <a:pos x="0" y="24"/>
              </a:cxn>
              <a:cxn ang="0">
                <a:pos x="33" y="24"/>
              </a:cxn>
              <a:cxn ang="0">
                <a:pos x="33" y="0"/>
              </a:cxn>
            </a:cxnLst>
            <a:rect l="0" t="0" r="r" b="b"/>
            <a:pathLst>
              <a:path w="34" h="25">
                <a:moveTo>
                  <a:pt x="33" y="0"/>
                </a:moveTo>
                <a:lnTo>
                  <a:pt x="0" y="0"/>
                </a:lnTo>
                <a:lnTo>
                  <a:pt x="0" y="24"/>
                </a:lnTo>
                <a:lnTo>
                  <a:pt x="33" y="24"/>
                </a:lnTo>
                <a:lnTo>
                  <a:pt x="33" y="0"/>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0" name="Freeform 1082"/>
          <p:cNvSpPr>
            <a:spLocks/>
          </p:cNvSpPr>
          <p:nvPr/>
        </p:nvSpPr>
        <p:spPr bwMode="auto">
          <a:xfrm>
            <a:off x="5430838" y="1887538"/>
            <a:ext cx="49212" cy="38100"/>
          </a:xfrm>
          <a:custGeom>
            <a:avLst/>
            <a:gdLst/>
            <a:ahLst/>
            <a:cxnLst>
              <a:cxn ang="0">
                <a:pos x="32" y="0"/>
              </a:cxn>
              <a:cxn ang="0">
                <a:pos x="0" y="0"/>
              </a:cxn>
              <a:cxn ang="0">
                <a:pos x="0" y="24"/>
              </a:cxn>
              <a:cxn ang="0">
                <a:pos x="32" y="24"/>
              </a:cxn>
              <a:cxn ang="0">
                <a:pos x="32" y="0"/>
              </a:cxn>
            </a:cxnLst>
            <a:rect l="0" t="0" r="r" b="b"/>
            <a:pathLst>
              <a:path w="33" h="25">
                <a:moveTo>
                  <a:pt x="32" y="0"/>
                </a:moveTo>
                <a:lnTo>
                  <a:pt x="0" y="0"/>
                </a:lnTo>
                <a:lnTo>
                  <a:pt x="0" y="24"/>
                </a:lnTo>
                <a:lnTo>
                  <a:pt x="32" y="24"/>
                </a:lnTo>
                <a:lnTo>
                  <a:pt x="32"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1" name="Freeform 1083"/>
          <p:cNvSpPr>
            <a:spLocks/>
          </p:cNvSpPr>
          <p:nvPr/>
        </p:nvSpPr>
        <p:spPr bwMode="auto">
          <a:xfrm>
            <a:off x="5454650" y="18875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2" name="Freeform 1084"/>
          <p:cNvSpPr>
            <a:spLocks/>
          </p:cNvSpPr>
          <p:nvPr/>
        </p:nvSpPr>
        <p:spPr bwMode="auto">
          <a:xfrm>
            <a:off x="5478463" y="1887538"/>
            <a:ext cx="50800" cy="38100"/>
          </a:xfrm>
          <a:custGeom>
            <a:avLst/>
            <a:gdLst/>
            <a:ahLst/>
            <a:cxnLst>
              <a:cxn ang="0">
                <a:pos x="33" y="0"/>
              </a:cxn>
              <a:cxn ang="0">
                <a:pos x="0" y="0"/>
              </a:cxn>
              <a:cxn ang="0">
                <a:pos x="0" y="24"/>
              </a:cxn>
              <a:cxn ang="0">
                <a:pos x="33" y="24"/>
              </a:cxn>
              <a:cxn ang="0">
                <a:pos x="33" y="0"/>
              </a:cxn>
            </a:cxnLst>
            <a:rect l="0" t="0" r="r" b="b"/>
            <a:pathLst>
              <a:path w="34" h="25">
                <a:moveTo>
                  <a:pt x="33" y="0"/>
                </a:moveTo>
                <a:lnTo>
                  <a:pt x="0" y="0"/>
                </a:lnTo>
                <a:lnTo>
                  <a:pt x="0" y="24"/>
                </a:lnTo>
                <a:lnTo>
                  <a:pt x="33" y="24"/>
                </a:lnTo>
                <a:lnTo>
                  <a:pt x="33"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3" name="Freeform 1085"/>
          <p:cNvSpPr>
            <a:spLocks/>
          </p:cNvSpPr>
          <p:nvPr/>
        </p:nvSpPr>
        <p:spPr bwMode="auto">
          <a:xfrm>
            <a:off x="5500688" y="1887538"/>
            <a:ext cx="52387" cy="38100"/>
          </a:xfrm>
          <a:custGeom>
            <a:avLst/>
            <a:gdLst/>
            <a:ahLst/>
            <a:cxnLst>
              <a:cxn ang="0">
                <a:pos x="34" y="0"/>
              </a:cxn>
              <a:cxn ang="0">
                <a:pos x="0" y="0"/>
              </a:cxn>
              <a:cxn ang="0">
                <a:pos x="0" y="24"/>
              </a:cxn>
              <a:cxn ang="0">
                <a:pos x="34" y="24"/>
              </a:cxn>
              <a:cxn ang="0">
                <a:pos x="34" y="0"/>
              </a:cxn>
            </a:cxnLst>
            <a:rect l="0" t="0" r="r" b="b"/>
            <a:pathLst>
              <a:path w="35" h="25">
                <a:moveTo>
                  <a:pt x="34" y="0"/>
                </a:moveTo>
                <a:lnTo>
                  <a:pt x="0" y="0"/>
                </a:lnTo>
                <a:lnTo>
                  <a:pt x="0" y="24"/>
                </a:lnTo>
                <a:lnTo>
                  <a:pt x="34" y="24"/>
                </a:lnTo>
                <a:lnTo>
                  <a:pt x="34" y="0"/>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4" name="Freeform 1086"/>
          <p:cNvSpPr>
            <a:spLocks/>
          </p:cNvSpPr>
          <p:nvPr/>
        </p:nvSpPr>
        <p:spPr bwMode="auto">
          <a:xfrm>
            <a:off x="5527675" y="1887538"/>
            <a:ext cx="50800" cy="38100"/>
          </a:xfrm>
          <a:custGeom>
            <a:avLst/>
            <a:gdLst/>
            <a:ahLst/>
            <a:cxnLst>
              <a:cxn ang="0">
                <a:pos x="33" y="0"/>
              </a:cxn>
              <a:cxn ang="0">
                <a:pos x="0" y="0"/>
              </a:cxn>
              <a:cxn ang="0">
                <a:pos x="0" y="24"/>
              </a:cxn>
              <a:cxn ang="0">
                <a:pos x="33" y="24"/>
              </a:cxn>
              <a:cxn ang="0">
                <a:pos x="33" y="0"/>
              </a:cxn>
            </a:cxnLst>
            <a:rect l="0" t="0" r="r" b="b"/>
            <a:pathLst>
              <a:path w="34" h="25">
                <a:moveTo>
                  <a:pt x="33" y="0"/>
                </a:moveTo>
                <a:lnTo>
                  <a:pt x="0" y="0"/>
                </a:lnTo>
                <a:lnTo>
                  <a:pt x="0" y="24"/>
                </a:lnTo>
                <a:lnTo>
                  <a:pt x="33" y="24"/>
                </a:lnTo>
                <a:lnTo>
                  <a:pt x="33" y="0"/>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5" name="Freeform 1087"/>
          <p:cNvSpPr>
            <a:spLocks/>
          </p:cNvSpPr>
          <p:nvPr/>
        </p:nvSpPr>
        <p:spPr bwMode="auto">
          <a:xfrm>
            <a:off x="5551488" y="1887538"/>
            <a:ext cx="50800" cy="38100"/>
          </a:xfrm>
          <a:custGeom>
            <a:avLst/>
            <a:gdLst/>
            <a:ahLst/>
            <a:cxnLst>
              <a:cxn ang="0">
                <a:pos x="33" y="0"/>
              </a:cxn>
              <a:cxn ang="0">
                <a:pos x="0" y="0"/>
              </a:cxn>
              <a:cxn ang="0">
                <a:pos x="0" y="24"/>
              </a:cxn>
              <a:cxn ang="0">
                <a:pos x="33" y="24"/>
              </a:cxn>
              <a:cxn ang="0">
                <a:pos x="33" y="0"/>
              </a:cxn>
            </a:cxnLst>
            <a:rect l="0" t="0" r="r" b="b"/>
            <a:pathLst>
              <a:path w="34" h="25">
                <a:moveTo>
                  <a:pt x="33" y="0"/>
                </a:moveTo>
                <a:lnTo>
                  <a:pt x="0" y="0"/>
                </a:lnTo>
                <a:lnTo>
                  <a:pt x="0" y="24"/>
                </a:lnTo>
                <a:lnTo>
                  <a:pt x="33" y="24"/>
                </a:lnTo>
                <a:lnTo>
                  <a:pt x="33" y="0"/>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6" name="Freeform 1088"/>
          <p:cNvSpPr>
            <a:spLocks/>
          </p:cNvSpPr>
          <p:nvPr/>
        </p:nvSpPr>
        <p:spPr bwMode="auto">
          <a:xfrm>
            <a:off x="5576888" y="1887538"/>
            <a:ext cx="49212" cy="38100"/>
          </a:xfrm>
          <a:custGeom>
            <a:avLst/>
            <a:gdLst/>
            <a:ahLst/>
            <a:cxnLst>
              <a:cxn ang="0">
                <a:pos x="32" y="0"/>
              </a:cxn>
              <a:cxn ang="0">
                <a:pos x="0" y="0"/>
              </a:cxn>
              <a:cxn ang="0">
                <a:pos x="0" y="24"/>
              </a:cxn>
              <a:cxn ang="0">
                <a:pos x="32" y="24"/>
              </a:cxn>
              <a:cxn ang="0">
                <a:pos x="32" y="0"/>
              </a:cxn>
            </a:cxnLst>
            <a:rect l="0" t="0" r="r" b="b"/>
            <a:pathLst>
              <a:path w="33" h="25">
                <a:moveTo>
                  <a:pt x="32" y="0"/>
                </a:moveTo>
                <a:lnTo>
                  <a:pt x="0" y="0"/>
                </a:lnTo>
                <a:lnTo>
                  <a:pt x="0" y="24"/>
                </a:lnTo>
                <a:lnTo>
                  <a:pt x="32" y="24"/>
                </a:lnTo>
                <a:lnTo>
                  <a:pt x="32" y="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7" name="Freeform 1089"/>
          <p:cNvSpPr>
            <a:spLocks/>
          </p:cNvSpPr>
          <p:nvPr/>
        </p:nvSpPr>
        <p:spPr bwMode="auto">
          <a:xfrm>
            <a:off x="5600700" y="18875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8" name="Freeform 1090"/>
          <p:cNvSpPr>
            <a:spLocks/>
          </p:cNvSpPr>
          <p:nvPr/>
        </p:nvSpPr>
        <p:spPr bwMode="auto">
          <a:xfrm>
            <a:off x="5624513" y="18875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79" name="Freeform 1091"/>
          <p:cNvSpPr>
            <a:spLocks/>
          </p:cNvSpPr>
          <p:nvPr/>
        </p:nvSpPr>
        <p:spPr bwMode="auto">
          <a:xfrm>
            <a:off x="5646738" y="1887538"/>
            <a:ext cx="50800" cy="38100"/>
          </a:xfrm>
          <a:custGeom>
            <a:avLst/>
            <a:gdLst/>
            <a:ahLst/>
            <a:cxnLst>
              <a:cxn ang="0">
                <a:pos x="33" y="0"/>
              </a:cxn>
              <a:cxn ang="0">
                <a:pos x="0" y="0"/>
              </a:cxn>
              <a:cxn ang="0">
                <a:pos x="0" y="24"/>
              </a:cxn>
              <a:cxn ang="0">
                <a:pos x="33" y="24"/>
              </a:cxn>
              <a:cxn ang="0">
                <a:pos x="33" y="0"/>
              </a:cxn>
            </a:cxnLst>
            <a:rect l="0" t="0" r="r" b="b"/>
            <a:pathLst>
              <a:path w="34" h="25">
                <a:moveTo>
                  <a:pt x="33" y="0"/>
                </a:moveTo>
                <a:lnTo>
                  <a:pt x="0" y="0"/>
                </a:lnTo>
                <a:lnTo>
                  <a:pt x="0" y="24"/>
                </a:lnTo>
                <a:lnTo>
                  <a:pt x="33" y="24"/>
                </a:lnTo>
                <a:lnTo>
                  <a:pt x="33" y="0"/>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0" name="Freeform 1092"/>
          <p:cNvSpPr>
            <a:spLocks/>
          </p:cNvSpPr>
          <p:nvPr/>
        </p:nvSpPr>
        <p:spPr bwMode="auto">
          <a:xfrm>
            <a:off x="5672138" y="1887538"/>
            <a:ext cx="50800" cy="38100"/>
          </a:xfrm>
          <a:custGeom>
            <a:avLst/>
            <a:gdLst/>
            <a:ahLst/>
            <a:cxnLst>
              <a:cxn ang="0">
                <a:pos x="34" y="0"/>
              </a:cxn>
              <a:cxn ang="0">
                <a:pos x="0" y="0"/>
              </a:cxn>
              <a:cxn ang="0">
                <a:pos x="0" y="24"/>
              </a:cxn>
              <a:cxn ang="0">
                <a:pos x="34" y="24"/>
              </a:cxn>
              <a:cxn ang="0">
                <a:pos x="34" y="0"/>
              </a:cxn>
            </a:cxnLst>
            <a:rect l="0" t="0" r="r" b="b"/>
            <a:pathLst>
              <a:path w="35" h="25">
                <a:moveTo>
                  <a:pt x="34" y="0"/>
                </a:moveTo>
                <a:lnTo>
                  <a:pt x="0" y="0"/>
                </a:lnTo>
                <a:lnTo>
                  <a:pt x="0" y="24"/>
                </a:lnTo>
                <a:lnTo>
                  <a:pt x="34" y="24"/>
                </a:lnTo>
                <a:lnTo>
                  <a:pt x="34" y="0"/>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1" name="Freeform 1093"/>
          <p:cNvSpPr>
            <a:spLocks/>
          </p:cNvSpPr>
          <p:nvPr/>
        </p:nvSpPr>
        <p:spPr bwMode="auto">
          <a:xfrm>
            <a:off x="5697538" y="1887538"/>
            <a:ext cx="50800" cy="38100"/>
          </a:xfrm>
          <a:custGeom>
            <a:avLst/>
            <a:gdLst/>
            <a:ahLst/>
            <a:cxnLst>
              <a:cxn ang="0">
                <a:pos x="33" y="0"/>
              </a:cxn>
              <a:cxn ang="0">
                <a:pos x="0" y="0"/>
              </a:cxn>
              <a:cxn ang="0">
                <a:pos x="0" y="24"/>
              </a:cxn>
              <a:cxn ang="0">
                <a:pos x="33" y="24"/>
              </a:cxn>
              <a:cxn ang="0">
                <a:pos x="33" y="0"/>
              </a:cxn>
            </a:cxnLst>
            <a:rect l="0" t="0" r="r" b="b"/>
            <a:pathLst>
              <a:path w="34" h="25">
                <a:moveTo>
                  <a:pt x="33" y="0"/>
                </a:moveTo>
                <a:lnTo>
                  <a:pt x="0" y="0"/>
                </a:lnTo>
                <a:lnTo>
                  <a:pt x="0" y="24"/>
                </a:lnTo>
                <a:lnTo>
                  <a:pt x="33" y="24"/>
                </a:lnTo>
                <a:lnTo>
                  <a:pt x="33" y="0"/>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2" name="Freeform 1094"/>
          <p:cNvSpPr>
            <a:spLocks/>
          </p:cNvSpPr>
          <p:nvPr/>
        </p:nvSpPr>
        <p:spPr bwMode="auto">
          <a:xfrm>
            <a:off x="5722938" y="18875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3" name="Freeform 1095"/>
          <p:cNvSpPr>
            <a:spLocks/>
          </p:cNvSpPr>
          <p:nvPr/>
        </p:nvSpPr>
        <p:spPr bwMode="auto">
          <a:xfrm>
            <a:off x="5746750" y="1887538"/>
            <a:ext cx="49213" cy="38100"/>
          </a:xfrm>
          <a:custGeom>
            <a:avLst/>
            <a:gdLst/>
            <a:ahLst/>
            <a:cxnLst>
              <a:cxn ang="0">
                <a:pos x="32" y="0"/>
              </a:cxn>
              <a:cxn ang="0">
                <a:pos x="0" y="0"/>
              </a:cxn>
              <a:cxn ang="0">
                <a:pos x="0" y="24"/>
              </a:cxn>
              <a:cxn ang="0">
                <a:pos x="32" y="24"/>
              </a:cxn>
              <a:cxn ang="0">
                <a:pos x="32" y="0"/>
              </a:cxn>
            </a:cxnLst>
            <a:rect l="0" t="0" r="r" b="b"/>
            <a:pathLst>
              <a:path w="33" h="25">
                <a:moveTo>
                  <a:pt x="32" y="0"/>
                </a:moveTo>
                <a:lnTo>
                  <a:pt x="0" y="0"/>
                </a:lnTo>
                <a:lnTo>
                  <a:pt x="0" y="24"/>
                </a:lnTo>
                <a:lnTo>
                  <a:pt x="32" y="24"/>
                </a:lnTo>
                <a:lnTo>
                  <a:pt x="32" y="0"/>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4" name="Freeform 1096"/>
          <p:cNvSpPr>
            <a:spLocks/>
          </p:cNvSpPr>
          <p:nvPr/>
        </p:nvSpPr>
        <p:spPr bwMode="auto">
          <a:xfrm>
            <a:off x="5768975" y="1887538"/>
            <a:ext cx="50800" cy="38100"/>
          </a:xfrm>
          <a:custGeom>
            <a:avLst/>
            <a:gdLst/>
            <a:ahLst/>
            <a:cxnLst>
              <a:cxn ang="0">
                <a:pos x="33" y="0"/>
              </a:cxn>
              <a:cxn ang="0">
                <a:pos x="0" y="0"/>
              </a:cxn>
              <a:cxn ang="0">
                <a:pos x="0" y="24"/>
              </a:cxn>
              <a:cxn ang="0">
                <a:pos x="33" y="24"/>
              </a:cxn>
              <a:cxn ang="0">
                <a:pos x="33" y="0"/>
              </a:cxn>
            </a:cxnLst>
            <a:rect l="0" t="0" r="r" b="b"/>
            <a:pathLst>
              <a:path w="34" h="25">
                <a:moveTo>
                  <a:pt x="33" y="0"/>
                </a:moveTo>
                <a:lnTo>
                  <a:pt x="0" y="0"/>
                </a:lnTo>
                <a:lnTo>
                  <a:pt x="0" y="24"/>
                </a:lnTo>
                <a:lnTo>
                  <a:pt x="33" y="24"/>
                </a:lnTo>
                <a:lnTo>
                  <a:pt x="33" y="0"/>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5" name="Freeform 1097"/>
          <p:cNvSpPr>
            <a:spLocks/>
          </p:cNvSpPr>
          <p:nvPr/>
        </p:nvSpPr>
        <p:spPr bwMode="auto">
          <a:xfrm>
            <a:off x="5794375" y="1887538"/>
            <a:ext cx="47625" cy="38100"/>
          </a:xfrm>
          <a:custGeom>
            <a:avLst/>
            <a:gdLst/>
            <a:ahLst/>
            <a:cxnLst>
              <a:cxn ang="0">
                <a:pos x="31" y="0"/>
              </a:cxn>
              <a:cxn ang="0">
                <a:pos x="0" y="0"/>
              </a:cxn>
              <a:cxn ang="0">
                <a:pos x="0" y="24"/>
              </a:cxn>
              <a:cxn ang="0">
                <a:pos x="31" y="24"/>
              </a:cxn>
              <a:cxn ang="0">
                <a:pos x="31" y="0"/>
              </a:cxn>
            </a:cxnLst>
            <a:rect l="0" t="0" r="r" b="b"/>
            <a:pathLst>
              <a:path w="32" h="25">
                <a:moveTo>
                  <a:pt x="31" y="0"/>
                </a:moveTo>
                <a:lnTo>
                  <a:pt x="0" y="0"/>
                </a:lnTo>
                <a:lnTo>
                  <a:pt x="0" y="24"/>
                </a:lnTo>
                <a:lnTo>
                  <a:pt x="31" y="24"/>
                </a:lnTo>
                <a:lnTo>
                  <a:pt x="31"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6" name="Freeform 1098"/>
          <p:cNvSpPr>
            <a:spLocks/>
          </p:cNvSpPr>
          <p:nvPr/>
        </p:nvSpPr>
        <p:spPr bwMode="auto">
          <a:xfrm>
            <a:off x="5818188" y="1887538"/>
            <a:ext cx="42862" cy="38100"/>
          </a:xfrm>
          <a:custGeom>
            <a:avLst/>
            <a:gdLst/>
            <a:ahLst/>
            <a:cxnLst>
              <a:cxn ang="0">
                <a:pos x="0" y="0"/>
              </a:cxn>
              <a:cxn ang="0">
                <a:pos x="28" y="0"/>
              </a:cxn>
              <a:cxn ang="0">
                <a:pos x="28" y="24"/>
              </a:cxn>
              <a:cxn ang="0">
                <a:pos x="0" y="24"/>
              </a:cxn>
              <a:cxn ang="0">
                <a:pos x="0" y="0"/>
              </a:cxn>
            </a:cxnLst>
            <a:rect l="0" t="0" r="r" b="b"/>
            <a:pathLst>
              <a:path w="29" h="25">
                <a:moveTo>
                  <a:pt x="0" y="0"/>
                </a:moveTo>
                <a:lnTo>
                  <a:pt x="28" y="0"/>
                </a:lnTo>
                <a:lnTo>
                  <a:pt x="28" y="24"/>
                </a:lnTo>
                <a:lnTo>
                  <a:pt x="0" y="24"/>
                </a:lnTo>
                <a:lnTo>
                  <a:pt x="0" y="0"/>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7" name="Freeform 1099"/>
          <p:cNvSpPr>
            <a:spLocks/>
          </p:cNvSpPr>
          <p:nvPr/>
        </p:nvSpPr>
        <p:spPr bwMode="auto">
          <a:xfrm>
            <a:off x="5840413" y="1887538"/>
            <a:ext cx="25400" cy="38100"/>
          </a:xfrm>
          <a:custGeom>
            <a:avLst/>
            <a:gdLst/>
            <a:ahLst/>
            <a:cxnLst>
              <a:cxn ang="0">
                <a:pos x="0" y="0"/>
              </a:cxn>
              <a:cxn ang="0">
                <a:pos x="16" y="0"/>
              </a:cxn>
              <a:cxn ang="0">
                <a:pos x="16" y="24"/>
              </a:cxn>
              <a:cxn ang="0">
                <a:pos x="0" y="24"/>
              </a:cxn>
              <a:cxn ang="0">
                <a:pos x="0" y="0"/>
              </a:cxn>
            </a:cxnLst>
            <a:rect l="0" t="0" r="r" b="b"/>
            <a:pathLst>
              <a:path w="17" h="25">
                <a:moveTo>
                  <a:pt x="0" y="0"/>
                </a:moveTo>
                <a:lnTo>
                  <a:pt x="16" y="0"/>
                </a:lnTo>
                <a:lnTo>
                  <a:pt x="16" y="24"/>
                </a:lnTo>
                <a:lnTo>
                  <a:pt x="0" y="24"/>
                </a:lnTo>
                <a:lnTo>
                  <a:pt x="0" y="0"/>
                </a:lnTo>
              </a:path>
            </a:pathLst>
          </a:custGeom>
          <a:solidFill>
            <a:srgbClr val="0000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8" name="Freeform 1100"/>
          <p:cNvSpPr>
            <a:spLocks/>
          </p:cNvSpPr>
          <p:nvPr/>
        </p:nvSpPr>
        <p:spPr bwMode="auto">
          <a:xfrm>
            <a:off x="5387975" y="1887538"/>
            <a:ext cx="473075" cy="38100"/>
          </a:xfrm>
          <a:custGeom>
            <a:avLst/>
            <a:gdLst/>
            <a:ahLst/>
            <a:cxnLst>
              <a:cxn ang="0">
                <a:pos x="0" y="0"/>
              </a:cxn>
              <a:cxn ang="0">
                <a:pos x="315" y="0"/>
              </a:cxn>
              <a:cxn ang="0">
                <a:pos x="315" y="25"/>
              </a:cxn>
              <a:cxn ang="0">
                <a:pos x="0" y="25"/>
              </a:cxn>
              <a:cxn ang="0">
                <a:pos x="0" y="0"/>
              </a:cxn>
            </a:cxnLst>
            <a:rect l="0" t="0" r="r" b="b"/>
            <a:pathLst>
              <a:path w="316" h="26">
                <a:moveTo>
                  <a:pt x="0" y="0"/>
                </a:moveTo>
                <a:lnTo>
                  <a:pt x="315" y="0"/>
                </a:lnTo>
                <a:lnTo>
                  <a:pt x="315" y="25"/>
                </a:lnTo>
                <a:lnTo>
                  <a:pt x="0" y="25"/>
                </a:lnTo>
                <a:lnTo>
                  <a:pt x="0"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89" name="Freeform 1101"/>
          <p:cNvSpPr>
            <a:spLocks/>
          </p:cNvSpPr>
          <p:nvPr/>
        </p:nvSpPr>
        <p:spPr bwMode="auto">
          <a:xfrm>
            <a:off x="5387975" y="4413250"/>
            <a:ext cx="42863" cy="36513"/>
          </a:xfrm>
          <a:custGeom>
            <a:avLst/>
            <a:gdLst/>
            <a:ahLst/>
            <a:cxnLst>
              <a:cxn ang="0">
                <a:pos x="27" y="24"/>
              </a:cxn>
              <a:cxn ang="0">
                <a:pos x="0" y="24"/>
              </a:cxn>
              <a:cxn ang="0">
                <a:pos x="0" y="0"/>
              </a:cxn>
              <a:cxn ang="0">
                <a:pos x="27" y="0"/>
              </a:cxn>
              <a:cxn ang="0">
                <a:pos x="27" y="24"/>
              </a:cxn>
            </a:cxnLst>
            <a:rect l="0" t="0" r="r" b="b"/>
            <a:pathLst>
              <a:path w="28" h="25">
                <a:moveTo>
                  <a:pt x="27" y="24"/>
                </a:moveTo>
                <a:lnTo>
                  <a:pt x="0" y="24"/>
                </a:lnTo>
                <a:lnTo>
                  <a:pt x="0" y="0"/>
                </a:lnTo>
                <a:lnTo>
                  <a:pt x="27" y="0"/>
                </a:lnTo>
                <a:lnTo>
                  <a:pt x="27" y="24"/>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0" name="Freeform 1102"/>
          <p:cNvSpPr>
            <a:spLocks/>
          </p:cNvSpPr>
          <p:nvPr/>
        </p:nvSpPr>
        <p:spPr bwMode="auto">
          <a:xfrm>
            <a:off x="5403850" y="4413250"/>
            <a:ext cx="50800" cy="36513"/>
          </a:xfrm>
          <a:custGeom>
            <a:avLst/>
            <a:gdLst/>
            <a:ahLst/>
            <a:cxnLst>
              <a:cxn ang="0">
                <a:pos x="33" y="24"/>
              </a:cxn>
              <a:cxn ang="0">
                <a:pos x="0" y="24"/>
              </a:cxn>
              <a:cxn ang="0">
                <a:pos x="0" y="0"/>
              </a:cxn>
              <a:cxn ang="0">
                <a:pos x="33" y="0"/>
              </a:cxn>
              <a:cxn ang="0">
                <a:pos x="33" y="24"/>
              </a:cxn>
            </a:cxnLst>
            <a:rect l="0" t="0" r="r" b="b"/>
            <a:pathLst>
              <a:path w="34" h="25">
                <a:moveTo>
                  <a:pt x="33" y="24"/>
                </a:moveTo>
                <a:lnTo>
                  <a:pt x="0" y="24"/>
                </a:lnTo>
                <a:lnTo>
                  <a:pt x="0" y="0"/>
                </a:lnTo>
                <a:lnTo>
                  <a:pt x="33" y="0"/>
                </a:lnTo>
                <a:lnTo>
                  <a:pt x="33" y="24"/>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1" name="Freeform 1103"/>
          <p:cNvSpPr>
            <a:spLocks/>
          </p:cNvSpPr>
          <p:nvPr/>
        </p:nvSpPr>
        <p:spPr bwMode="auto">
          <a:xfrm>
            <a:off x="5429250" y="4413250"/>
            <a:ext cx="50800" cy="36513"/>
          </a:xfrm>
          <a:custGeom>
            <a:avLst/>
            <a:gdLst/>
            <a:ahLst/>
            <a:cxnLst>
              <a:cxn ang="0">
                <a:pos x="33" y="24"/>
              </a:cxn>
              <a:cxn ang="0">
                <a:pos x="0" y="24"/>
              </a:cxn>
              <a:cxn ang="0">
                <a:pos x="0" y="0"/>
              </a:cxn>
              <a:cxn ang="0">
                <a:pos x="33" y="0"/>
              </a:cxn>
              <a:cxn ang="0">
                <a:pos x="33" y="24"/>
              </a:cxn>
            </a:cxnLst>
            <a:rect l="0" t="0" r="r" b="b"/>
            <a:pathLst>
              <a:path w="34" h="25">
                <a:moveTo>
                  <a:pt x="33" y="24"/>
                </a:moveTo>
                <a:lnTo>
                  <a:pt x="0" y="24"/>
                </a:lnTo>
                <a:lnTo>
                  <a:pt x="0" y="0"/>
                </a:lnTo>
                <a:lnTo>
                  <a:pt x="33" y="0"/>
                </a:lnTo>
                <a:lnTo>
                  <a:pt x="33" y="24"/>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2" name="Freeform 1104"/>
          <p:cNvSpPr>
            <a:spLocks/>
          </p:cNvSpPr>
          <p:nvPr/>
        </p:nvSpPr>
        <p:spPr bwMode="auto">
          <a:xfrm>
            <a:off x="5453063" y="4413250"/>
            <a:ext cx="49212" cy="36513"/>
          </a:xfrm>
          <a:custGeom>
            <a:avLst/>
            <a:gdLst/>
            <a:ahLst/>
            <a:cxnLst>
              <a:cxn ang="0">
                <a:pos x="32" y="24"/>
              </a:cxn>
              <a:cxn ang="0">
                <a:pos x="0" y="24"/>
              </a:cxn>
              <a:cxn ang="0">
                <a:pos x="0" y="0"/>
              </a:cxn>
              <a:cxn ang="0">
                <a:pos x="32" y="0"/>
              </a:cxn>
              <a:cxn ang="0">
                <a:pos x="32" y="24"/>
              </a:cxn>
            </a:cxnLst>
            <a:rect l="0" t="0" r="r" b="b"/>
            <a:pathLst>
              <a:path w="33" h="25">
                <a:moveTo>
                  <a:pt x="32" y="24"/>
                </a:moveTo>
                <a:lnTo>
                  <a:pt x="0" y="24"/>
                </a:lnTo>
                <a:lnTo>
                  <a:pt x="0" y="0"/>
                </a:lnTo>
                <a:lnTo>
                  <a:pt x="32" y="0"/>
                </a:lnTo>
                <a:lnTo>
                  <a:pt x="32" y="24"/>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3" name="Freeform 1105"/>
          <p:cNvSpPr>
            <a:spLocks/>
          </p:cNvSpPr>
          <p:nvPr/>
        </p:nvSpPr>
        <p:spPr bwMode="auto">
          <a:xfrm>
            <a:off x="5478463" y="4413250"/>
            <a:ext cx="50800" cy="36513"/>
          </a:xfrm>
          <a:custGeom>
            <a:avLst/>
            <a:gdLst/>
            <a:ahLst/>
            <a:cxnLst>
              <a:cxn ang="0">
                <a:pos x="33" y="24"/>
              </a:cxn>
              <a:cxn ang="0">
                <a:pos x="0" y="24"/>
              </a:cxn>
              <a:cxn ang="0">
                <a:pos x="0" y="0"/>
              </a:cxn>
              <a:cxn ang="0">
                <a:pos x="33" y="0"/>
              </a:cxn>
              <a:cxn ang="0">
                <a:pos x="33" y="24"/>
              </a:cxn>
            </a:cxnLst>
            <a:rect l="0" t="0" r="r" b="b"/>
            <a:pathLst>
              <a:path w="34" h="25">
                <a:moveTo>
                  <a:pt x="33" y="24"/>
                </a:moveTo>
                <a:lnTo>
                  <a:pt x="0" y="24"/>
                </a:lnTo>
                <a:lnTo>
                  <a:pt x="0" y="0"/>
                </a:lnTo>
                <a:lnTo>
                  <a:pt x="33" y="0"/>
                </a:lnTo>
                <a:lnTo>
                  <a:pt x="33" y="24"/>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4" name="Freeform 1106"/>
          <p:cNvSpPr>
            <a:spLocks/>
          </p:cNvSpPr>
          <p:nvPr/>
        </p:nvSpPr>
        <p:spPr bwMode="auto">
          <a:xfrm>
            <a:off x="5500688" y="4413250"/>
            <a:ext cx="52387" cy="36513"/>
          </a:xfrm>
          <a:custGeom>
            <a:avLst/>
            <a:gdLst/>
            <a:ahLst/>
            <a:cxnLst>
              <a:cxn ang="0">
                <a:pos x="34" y="24"/>
              </a:cxn>
              <a:cxn ang="0">
                <a:pos x="0" y="24"/>
              </a:cxn>
              <a:cxn ang="0">
                <a:pos x="0" y="0"/>
              </a:cxn>
              <a:cxn ang="0">
                <a:pos x="34" y="0"/>
              </a:cxn>
              <a:cxn ang="0">
                <a:pos x="34" y="24"/>
              </a:cxn>
            </a:cxnLst>
            <a:rect l="0" t="0" r="r" b="b"/>
            <a:pathLst>
              <a:path w="35" h="25">
                <a:moveTo>
                  <a:pt x="34" y="24"/>
                </a:moveTo>
                <a:lnTo>
                  <a:pt x="0" y="24"/>
                </a:lnTo>
                <a:lnTo>
                  <a:pt x="0" y="0"/>
                </a:lnTo>
                <a:lnTo>
                  <a:pt x="34" y="0"/>
                </a:lnTo>
                <a:lnTo>
                  <a:pt x="34" y="24"/>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5" name="Freeform 1107"/>
          <p:cNvSpPr>
            <a:spLocks/>
          </p:cNvSpPr>
          <p:nvPr/>
        </p:nvSpPr>
        <p:spPr bwMode="auto">
          <a:xfrm>
            <a:off x="5527675" y="4413250"/>
            <a:ext cx="50800" cy="36513"/>
          </a:xfrm>
          <a:custGeom>
            <a:avLst/>
            <a:gdLst/>
            <a:ahLst/>
            <a:cxnLst>
              <a:cxn ang="0">
                <a:pos x="33" y="24"/>
              </a:cxn>
              <a:cxn ang="0">
                <a:pos x="0" y="24"/>
              </a:cxn>
              <a:cxn ang="0">
                <a:pos x="0" y="0"/>
              </a:cxn>
              <a:cxn ang="0">
                <a:pos x="33" y="0"/>
              </a:cxn>
              <a:cxn ang="0">
                <a:pos x="33" y="24"/>
              </a:cxn>
            </a:cxnLst>
            <a:rect l="0" t="0" r="r" b="b"/>
            <a:pathLst>
              <a:path w="34" h="25">
                <a:moveTo>
                  <a:pt x="33" y="24"/>
                </a:moveTo>
                <a:lnTo>
                  <a:pt x="0" y="24"/>
                </a:lnTo>
                <a:lnTo>
                  <a:pt x="0" y="0"/>
                </a:lnTo>
                <a:lnTo>
                  <a:pt x="33" y="0"/>
                </a:lnTo>
                <a:lnTo>
                  <a:pt x="33" y="24"/>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6" name="Freeform 1108"/>
          <p:cNvSpPr>
            <a:spLocks/>
          </p:cNvSpPr>
          <p:nvPr/>
        </p:nvSpPr>
        <p:spPr bwMode="auto">
          <a:xfrm>
            <a:off x="5551488" y="4413250"/>
            <a:ext cx="49212" cy="36513"/>
          </a:xfrm>
          <a:custGeom>
            <a:avLst/>
            <a:gdLst/>
            <a:ahLst/>
            <a:cxnLst>
              <a:cxn ang="0">
                <a:pos x="32" y="24"/>
              </a:cxn>
              <a:cxn ang="0">
                <a:pos x="0" y="24"/>
              </a:cxn>
              <a:cxn ang="0">
                <a:pos x="0" y="0"/>
              </a:cxn>
              <a:cxn ang="0">
                <a:pos x="32" y="0"/>
              </a:cxn>
              <a:cxn ang="0">
                <a:pos x="32" y="24"/>
              </a:cxn>
            </a:cxnLst>
            <a:rect l="0" t="0" r="r" b="b"/>
            <a:pathLst>
              <a:path w="33" h="25">
                <a:moveTo>
                  <a:pt x="32" y="24"/>
                </a:moveTo>
                <a:lnTo>
                  <a:pt x="0" y="24"/>
                </a:lnTo>
                <a:lnTo>
                  <a:pt x="0" y="0"/>
                </a:lnTo>
                <a:lnTo>
                  <a:pt x="32" y="0"/>
                </a:lnTo>
                <a:lnTo>
                  <a:pt x="32" y="24"/>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7" name="Freeform 1109"/>
          <p:cNvSpPr>
            <a:spLocks/>
          </p:cNvSpPr>
          <p:nvPr/>
        </p:nvSpPr>
        <p:spPr bwMode="auto">
          <a:xfrm>
            <a:off x="5576888" y="4413250"/>
            <a:ext cx="47625" cy="36513"/>
          </a:xfrm>
          <a:custGeom>
            <a:avLst/>
            <a:gdLst/>
            <a:ahLst/>
            <a:cxnLst>
              <a:cxn ang="0">
                <a:pos x="31" y="24"/>
              </a:cxn>
              <a:cxn ang="0">
                <a:pos x="0" y="24"/>
              </a:cxn>
              <a:cxn ang="0">
                <a:pos x="0" y="0"/>
              </a:cxn>
              <a:cxn ang="0">
                <a:pos x="31" y="0"/>
              </a:cxn>
              <a:cxn ang="0">
                <a:pos x="31" y="24"/>
              </a:cxn>
            </a:cxnLst>
            <a:rect l="0" t="0" r="r" b="b"/>
            <a:pathLst>
              <a:path w="32" h="25">
                <a:moveTo>
                  <a:pt x="31" y="24"/>
                </a:moveTo>
                <a:lnTo>
                  <a:pt x="0" y="24"/>
                </a:lnTo>
                <a:lnTo>
                  <a:pt x="0" y="0"/>
                </a:lnTo>
                <a:lnTo>
                  <a:pt x="31" y="0"/>
                </a:lnTo>
                <a:lnTo>
                  <a:pt x="31" y="24"/>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8" name="Freeform 1110"/>
          <p:cNvSpPr>
            <a:spLocks/>
          </p:cNvSpPr>
          <p:nvPr/>
        </p:nvSpPr>
        <p:spPr bwMode="auto">
          <a:xfrm>
            <a:off x="5599113" y="4413250"/>
            <a:ext cx="49212" cy="36513"/>
          </a:xfrm>
          <a:custGeom>
            <a:avLst/>
            <a:gdLst/>
            <a:ahLst/>
            <a:cxnLst>
              <a:cxn ang="0">
                <a:pos x="32" y="24"/>
              </a:cxn>
              <a:cxn ang="0">
                <a:pos x="0" y="24"/>
              </a:cxn>
              <a:cxn ang="0">
                <a:pos x="0" y="0"/>
              </a:cxn>
              <a:cxn ang="0">
                <a:pos x="32" y="0"/>
              </a:cxn>
              <a:cxn ang="0">
                <a:pos x="32" y="24"/>
              </a:cxn>
            </a:cxnLst>
            <a:rect l="0" t="0" r="r" b="b"/>
            <a:pathLst>
              <a:path w="33" h="25">
                <a:moveTo>
                  <a:pt x="32" y="24"/>
                </a:moveTo>
                <a:lnTo>
                  <a:pt x="0" y="24"/>
                </a:lnTo>
                <a:lnTo>
                  <a:pt x="0" y="0"/>
                </a:lnTo>
                <a:lnTo>
                  <a:pt x="32" y="0"/>
                </a:lnTo>
                <a:lnTo>
                  <a:pt x="32" y="24"/>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599" name="Freeform 1111"/>
          <p:cNvSpPr>
            <a:spLocks/>
          </p:cNvSpPr>
          <p:nvPr/>
        </p:nvSpPr>
        <p:spPr bwMode="auto">
          <a:xfrm>
            <a:off x="5622925" y="4413250"/>
            <a:ext cx="49213" cy="36513"/>
          </a:xfrm>
          <a:custGeom>
            <a:avLst/>
            <a:gdLst/>
            <a:ahLst/>
            <a:cxnLst>
              <a:cxn ang="0">
                <a:pos x="32" y="24"/>
              </a:cxn>
              <a:cxn ang="0">
                <a:pos x="0" y="24"/>
              </a:cxn>
              <a:cxn ang="0">
                <a:pos x="0" y="0"/>
              </a:cxn>
              <a:cxn ang="0">
                <a:pos x="32" y="0"/>
              </a:cxn>
              <a:cxn ang="0">
                <a:pos x="32" y="24"/>
              </a:cxn>
            </a:cxnLst>
            <a:rect l="0" t="0" r="r" b="b"/>
            <a:pathLst>
              <a:path w="33" h="25">
                <a:moveTo>
                  <a:pt x="32" y="24"/>
                </a:moveTo>
                <a:lnTo>
                  <a:pt x="0" y="24"/>
                </a:lnTo>
                <a:lnTo>
                  <a:pt x="0" y="0"/>
                </a:lnTo>
                <a:lnTo>
                  <a:pt x="32" y="0"/>
                </a:lnTo>
                <a:lnTo>
                  <a:pt x="32" y="24"/>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0" name="Freeform 1112"/>
          <p:cNvSpPr>
            <a:spLocks/>
          </p:cNvSpPr>
          <p:nvPr/>
        </p:nvSpPr>
        <p:spPr bwMode="auto">
          <a:xfrm>
            <a:off x="5646738" y="4413250"/>
            <a:ext cx="50800" cy="36513"/>
          </a:xfrm>
          <a:custGeom>
            <a:avLst/>
            <a:gdLst/>
            <a:ahLst/>
            <a:cxnLst>
              <a:cxn ang="0">
                <a:pos x="33" y="24"/>
              </a:cxn>
              <a:cxn ang="0">
                <a:pos x="0" y="24"/>
              </a:cxn>
              <a:cxn ang="0">
                <a:pos x="0" y="0"/>
              </a:cxn>
              <a:cxn ang="0">
                <a:pos x="33" y="0"/>
              </a:cxn>
              <a:cxn ang="0">
                <a:pos x="33" y="24"/>
              </a:cxn>
            </a:cxnLst>
            <a:rect l="0" t="0" r="r" b="b"/>
            <a:pathLst>
              <a:path w="34" h="25">
                <a:moveTo>
                  <a:pt x="33" y="24"/>
                </a:moveTo>
                <a:lnTo>
                  <a:pt x="0" y="24"/>
                </a:lnTo>
                <a:lnTo>
                  <a:pt x="0" y="0"/>
                </a:lnTo>
                <a:lnTo>
                  <a:pt x="33" y="0"/>
                </a:lnTo>
                <a:lnTo>
                  <a:pt x="33" y="24"/>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1" name="Freeform 1113"/>
          <p:cNvSpPr>
            <a:spLocks/>
          </p:cNvSpPr>
          <p:nvPr/>
        </p:nvSpPr>
        <p:spPr bwMode="auto">
          <a:xfrm>
            <a:off x="5672138" y="4413250"/>
            <a:ext cx="50800" cy="36513"/>
          </a:xfrm>
          <a:custGeom>
            <a:avLst/>
            <a:gdLst/>
            <a:ahLst/>
            <a:cxnLst>
              <a:cxn ang="0">
                <a:pos x="34" y="24"/>
              </a:cxn>
              <a:cxn ang="0">
                <a:pos x="0" y="24"/>
              </a:cxn>
              <a:cxn ang="0">
                <a:pos x="0" y="0"/>
              </a:cxn>
              <a:cxn ang="0">
                <a:pos x="34" y="0"/>
              </a:cxn>
              <a:cxn ang="0">
                <a:pos x="34" y="24"/>
              </a:cxn>
            </a:cxnLst>
            <a:rect l="0" t="0" r="r" b="b"/>
            <a:pathLst>
              <a:path w="35" h="25">
                <a:moveTo>
                  <a:pt x="34" y="24"/>
                </a:moveTo>
                <a:lnTo>
                  <a:pt x="0" y="24"/>
                </a:lnTo>
                <a:lnTo>
                  <a:pt x="0" y="0"/>
                </a:lnTo>
                <a:lnTo>
                  <a:pt x="34" y="0"/>
                </a:lnTo>
                <a:lnTo>
                  <a:pt x="34" y="24"/>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2" name="Freeform 1114"/>
          <p:cNvSpPr>
            <a:spLocks/>
          </p:cNvSpPr>
          <p:nvPr/>
        </p:nvSpPr>
        <p:spPr bwMode="auto">
          <a:xfrm>
            <a:off x="5697538" y="4413250"/>
            <a:ext cx="50800" cy="36513"/>
          </a:xfrm>
          <a:custGeom>
            <a:avLst/>
            <a:gdLst/>
            <a:ahLst/>
            <a:cxnLst>
              <a:cxn ang="0">
                <a:pos x="33" y="24"/>
              </a:cxn>
              <a:cxn ang="0">
                <a:pos x="0" y="24"/>
              </a:cxn>
              <a:cxn ang="0">
                <a:pos x="0" y="0"/>
              </a:cxn>
              <a:cxn ang="0">
                <a:pos x="33" y="0"/>
              </a:cxn>
              <a:cxn ang="0">
                <a:pos x="33" y="24"/>
              </a:cxn>
            </a:cxnLst>
            <a:rect l="0" t="0" r="r" b="b"/>
            <a:pathLst>
              <a:path w="34" h="25">
                <a:moveTo>
                  <a:pt x="33" y="24"/>
                </a:moveTo>
                <a:lnTo>
                  <a:pt x="0" y="24"/>
                </a:lnTo>
                <a:lnTo>
                  <a:pt x="0" y="0"/>
                </a:lnTo>
                <a:lnTo>
                  <a:pt x="33" y="0"/>
                </a:lnTo>
                <a:lnTo>
                  <a:pt x="33" y="24"/>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3" name="Freeform 1115"/>
          <p:cNvSpPr>
            <a:spLocks/>
          </p:cNvSpPr>
          <p:nvPr/>
        </p:nvSpPr>
        <p:spPr bwMode="auto">
          <a:xfrm>
            <a:off x="5722938" y="4413250"/>
            <a:ext cx="47625" cy="36513"/>
          </a:xfrm>
          <a:custGeom>
            <a:avLst/>
            <a:gdLst/>
            <a:ahLst/>
            <a:cxnLst>
              <a:cxn ang="0">
                <a:pos x="31" y="24"/>
              </a:cxn>
              <a:cxn ang="0">
                <a:pos x="0" y="24"/>
              </a:cxn>
              <a:cxn ang="0">
                <a:pos x="0" y="0"/>
              </a:cxn>
              <a:cxn ang="0">
                <a:pos x="31" y="0"/>
              </a:cxn>
              <a:cxn ang="0">
                <a:pos x="31" y="24"/>
              </a:cxn>
            </a:cxnLst>
            <a:rect l="0" t="0" r="r" b="b"/>
            <a:pathLst>
              <a:path w="32" h="25">
                <a:moveTo>
                  <a:pt x="31" y="24"/>
                </a:moveTo>
                <a:lnTo>
                  <a:pt x="0" y="24"/>
                </a:lnTo>
                <a:lnTo>
                  <a:pt x="0" y="0"/>
                </a:lnTo>
                <a:lnTo>
                  <a:pt x="31" y="0"/>
                </a:lnTo>
                <a:lnTo>
                  <a:pt x="31" y="24"/>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4" name="Freeform 1116"/>
          <p:cNvSpPr>
            <a:spLocks/>
          </p:cNvSpPr>
          <p:nvPr/>
        </p:nvSpPr>
        <p:spPr bwMode="auto">
          <a:xfrm>
            <a:off x="5746750" y="4413250"/>
            <a:ext cx="49213" cy="36513"/>
          </a:xfrm>
          <a:custGeom>
            <a:avLst/>
            <a:gdLst/>
            <a:ahLst/>
            <a:cxnLst>
              <a:cxn ang="0">
                <a:pos x="32" y="24"/>
              </a:cxn>
              <a:cxn ang="0">
                <a:pos x="0" y="24"/>
              </a:cxn>
              <a:cxn ang="0">
                <a:pos x="0" y="0"/>
              </a:cxn>
              <a:cxn ang="0">
                <a:pos x="32" y="0"/>
              </a:cxn>
              <a:cxn ang="0">
                <a:pos x="32" y="24"/>
              </a:cxn>
            </a:cxnLst>
            <a:rect l="0" t="0" r="r" b="b"/>
            <a:pathLst>
              <a:path w="33" h="25">
                <a:moveTo>
                  <a:pt x="32" y="24"/>
                </a:moveTo>
                <a:lnTo>
                  <a:pt x="0" y="24"/>
                </a:lnTo>
                <a:lnTo>
                  <a:pt x="0" y="0"/>
                </a:lnTo>
                <a:lnTo>
                  <a:pt x="32" y="0"/>
                </a:lnTo>
                <a:lnTo>
                  <a:pt x="32" y="24"/>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5" name="Freeform 1117"/>
          <p:cNvSpPr>
            <a:spLocks/>
          </p:cNvSpPr>
          <p:nvPr/>
        </p:nvSpPr>
        <p:spPr bwMode="auto">
          <a:xfrm>
            <a:off x="5768975" y="4413250"/>
            <a:ext cx="50800" cy="36513"/>
          </a:xfrm>
          <a:custGeom>
            <a:avLst/>
            <a:gdLst/>
            <a:ahLst/>
            <a:cxnLst>
              <a:cxn ang="0">
                <a:pos x="33" y="24"/>
              </a:cxn>
              <a:cxn ang="0">
                <a:pos x="0" y="24"/>
              </a:cxn>
              <a:cxn ang="0">
                <a:pos x="0" y="0"/>
              </a:cxn>
              <a:cxn ang="0">
                <a:pos x="33" y="0"/>
              </a:cxn>
              <a:cxn ang="0">
                <a:pos x="33" y="24"/>
              </a:cxn>
            </a:cxnLst>
            <a:rect l="0" t="0" r="r" b="b"/>
            <a:pathLst>
              <a:path w="34" h="25">
                <a:moveTo>
                  <a:pt x="33" y="24"/>
                </a:moveTo>
                <a:lnTo>
                  <a:pt x="0" y="24"/>
                </a:lnTo>
                <a:lnTo>
                  <a:pt x="0" y="0"/>
                </a:lnTo>
                <a:lnTo>
                  <a:pt x="33" y="0"/>
                </a:lnTo>
                <a:lnTo>
                  <a:pt x="33" y="24"/>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6" name="Freeform 1118"/>
          <p:cNvSpPr>
            <a:spLocks/>
          </p:cNvSpPr>
          <p:nvPr/>
        </p:nvSpPr>
        <p:spPr bwMode="auto">
          <a:xfrm>
            <a:off x="5794375" y="4413250"/>
            <a:ext cx="47625" cy="36513"/>
          </a:xfrm>
          <a:custGeom>
            <a:avLst/>
            <a:gdLst/>
            <a:ahLst/>
            <a:cxnLst>
              <a:cxn ang="0">
                <a:pos x="31" y="24"/>
              </a:cxn>
              <a:cxn ang="0">
                <a:pos x="0" y="24"/>
              </a:cxn>
              <a:cxn ang="0">
                <a:pos x="0" y="0"/>
              </a:cxn>
              <a:cxn ang="0">
                <a:pos x="31" y="0"/>
              </a:cxn>
              <a:cxn ang="0">
                <a:pos x="31" y="24"/>
              </a:cxn>
            </a:cxnLst>
            <a:rect l="0" t="0" r="r" b="b"/>
            <a:pathLst>
              <a:path w="32" h="25">
                <a:moveTo>
                  <a:pt x="31" y="24"/>
                </a:moveTo>
                <a:lnTo>
                  <a:pt x="0" y="24"/>
                </a:lnTo>
                <a:lnTo>
                  <a:pt x="0" y="0"/>
                </a:lnTo>
                <a:lnTo>
                  <a:pt x="31" y="0"/>
                </a:lnTo>
                <a:lnTo>
                  <a:pt x="31" y="24"/>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7" name="Freeform 1119"/>
          <p:cNvSpPr>
            <a:spLocks/>
          </p:cNvSpPr>
          <p:nvPr/>
        </p:nvSpPr>
        <p:spPr bwMode="auto">
          <a:xfrm>
            <a:off x="5818188" y="4413250"/>
            <a:ext cx="42862" cy="36513"/>
          </a:xfrm>
          <a:custGeom>
            <a:avLst/>
            <a:gdLst/>
            <a:ahLst/>
            <a:cxnLst>
              <a:cxn ang="0">
                <a:pos x="0" y="24"/>
              </a:cxn>
              <a:cxn ang="0">
                <a:pos x="28" y="24"/>
              </a:cxn>
              <a:cxn ang="0">
                <a:pos x="28" y="0"/>
              </a:cxn>
              <a:cxn ang="0">
                <a:pos x="0" y="0"/>
              </a:cxn>
              <a:cxn ang="0">
                <a:pos x="0" y="24"/>
              </a:cxn>
            </a:cxnLst>
            <a:rect l="0" t="0" r="r" b="b"/>
            <a:pathLst>
              <a:path w="29" h="25">
                <a:moveTo>
                  <a:pt x="0" y="24"/>
                </a:moveTo>
                <a:lnTo>
                  <a:pt x="28" y="24"/>
                </a:lnTo>
                <a:lnTo>
                  <a:pt x="28" y="0"/>
                </a:lnTo>
                <a:lnTo>
                  <a:pt x="0" y="0"/>
                </a:lnTo>
                <a:lnTo>
                  <a:pt x="0" y="24"/>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8" name="Freeform 1120"/>
          <p:cNvSpPr>
            <a:spLocks/>
          </p:cNvSpPr>
          <p:nvPr/>
        </p:nvSpPr>
        <p:spPr bwMode="auto">
          <a:xfrm>
            <a:off x="5840413" y="4413250"/>
            <a:ext cx="25400" cy="36513"/>
          </a:xfrm>
          <a:custGeom>
            <a:avLst/>
            <a:gdLst/>
            <a:ahLst/>
            <a:cxnLst>
              <a:cxn ang="0">
                <a:pos x="0" y="24"/>
              </a:cxn>
              <a:cxn ang="0">
                <a:pos x="16" y="24"/>
              </a:cxn>
              <a:cxn ang="0">
                <a:pos x="16" y="0"/>
              </a:cxn>
              <a:cxn ang="0">
                <a:pos x="0" y="0"/>
              </a:cxn>
              <a:cxn ang="0">
                <a:pos x="0" y="24"/>
              </a:cxn>
            </a:cxnLst>
            <a:rect l="0" t="0" r="r" b="b"/>
            <a:pathLst>
              <a:path w="17" h="25">
                <a:moveTo>
                  <a:pt x="0" y="24"/>
                </a:moveTo>
                <a:lnTo>
                  <a:pt x="16" y="24"/>
                </a:lnTo>
                <a:lnTo>
                  <a:pt x="16" y="0"/>
                </a:lnTo>
                <a:lnTo>
                  <a:pt x="0" y="0"/>
                </a:lnTo>
                <a:lnTo>
                  <a:pt x="0" y="24"/>
                </a:lnTo>
              </a:path>
            </a:pathLst>
          </a:custGeom>
          <a:solidFill>
            <a:srgbClr val="0000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09" name="Freeform 1121"/>
          <p:cNvSpPr>
            <a:spLocks/>
          </p:cNvSpPr>
          <p:nvPr/>
        </p:nvSpPr>
        <p:spPr bwMode="auto">
          <a:xfrm>
            <a:off x="5387975" y="4413250"/>
            <a:ext cx="473075" cy="36513"/>
          </a:xfrm>
          <a:custGeom>
            <a:avLst/>
            <a:gdLst/>
            <a:ahLst/>
            <a:cxnLst>
              <a:cxn ang="0">
                <a:pos x="0" y="24"/>
              </a:cxn>
              <a:cxn ang="0">
                <a:pos x="315" y="24"/>
              </a:cxn>
              <a:cxn ang="0">
                <a:pos x="315" y="0"/>
              </a:cxn>
              <a:cxn ang="0">
                <a:pos x="0" y="0"/>
              </a:cxn>
              <a:cxn ang="0">
                <a:pos x="0" y="24"/>
              </a:cxn>
            </a:cxnLst>
            <a:rect l="0" t="0" r="r" b="b"/>
            <a:pathLst>
              <a:path w="316" h="25">
                <a:moveTo>
                  <a:pt x="0" y="24"/>
                </a:moveTo>
                <a:lnTo>
                  <a:pt x="315" y="24"/>
                </a:lnTo>
                <a:lnTo>
                  <a:pt x="315" y="0"/>
                </a:lnTo>
                <a:lnTo>
                  <a:pt x="0" y="0"/>
                </a:lnTo>
                <a:lnTo>
                  <a:pt x="0" y="24"/>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0" name="Freeform 1122"/>
          <p:cNvSpPr>
            <a:spLocks/>
          </p:cNvSpPr>
          <p:nvPr/>
        </p:nvSpPr>
        <p:spPr bwMode="auto">
          <a:xfrm>
            <a:off x="4219575" y="1539875"/>
            <a:ext cx="165100" cy="98425"/>
          </a:xfrm>
          <a:custGeom>
            <a:avLst/>
            <a:gdLst/>
            <a:ahLst/>
            <a:cxnLst>
              <a:cxn ang="0">
                <a:pos x="110" y="0"/>
              </a:cxn>
              <a:cxn ang="0">
                <a:pos x="102" y="0"/>
              </a:cxn>
              <a:cxn ang="0">
                <a:pos x="102" y="1"/>
              </a:cxn>
              <a:cxn ang="0">
                <a:pos x="94" y="2"/>
              </a:cxn>
              <a:cxn ang="0">
                <a:pos x="85" y="2"/>
              </a:cxn>
              <a:cxn ang="0">
                <a:pos x="78" y="4"/>
              </a:cxn>
              <a:cxn ang="0">
                <a:pos x="70" y="6"/>
              </a:cxn>
              <a:cxn ang="0">
                <a:pos x="62" y="9"/>
              </a:cxn>
              <a:cxn ang="0">
                <a:pos x="55" y="12"/>
              </a:cxn>
              <a:cxn ang="0">
                <a:pos x="48" y="15"/>
              </a:cxn>
              <a:cxn ang="0">
                <a:pos x="41" y="19"/>
              </a:cxn>
              <a:cxn ang="0">
                <a:pos x="34" y="23"/>
              </a:cxn>
              <a:cxn ang="0">
                <a:pos x="28" y="28"/>
              </a:cxn>
              <a:cxn ang="0">
                <a:pos x="22" y="33"/>
              </a:cxn>
              <a:cxn ang="0">
                <a:pos x="17" y="38"/>
              </a:cxn>
              <a:cxn ang="0">
                <a:pos x="12" y="44"/>
              </a:cxn>
              <a:cxn ang="0">
                <a:pos x="7" y="50"/>
              </a:cxn>
              <a:cxn ang="0">
                <a:pos x="3" y="57"/>
              </a:cxn>
              <a:cxn ang="0">
                <a:pos x="0" y="64"/>
              </a:cxn>
              <a:cxn ang="0">
                <a:pos x="3" y="60"/>
              </a:cxn>
              <a:cxn ang="0">
                <a:pos x="16" y="50"/>
              </a:cxn>
              <a:cxn ang="0">
                <a:pos x="28" y="41"/>
              </a:cxn>
              <a:cxn ang="0">
                <a:pos x="41" y="32"/>
              </a:cxn>
              <a:cxn ang="0">
                <a:pos x="55" y="24"/>
              </a:cxn>
              <a:cxn ang="0">
                <a:pos x="69" y="17"/>
              </a:cxn>
              <a:cxn ang="0">
                <a:pos x="83" y="10"/>
              </a:cxn>
              <a:cxn ang="0">
                <a:pos x="98" y="4"/>
              </a:cxn>
              <a:cxn ang="0">
                <a:pos x="110" y="0"/>
              </a:cxn>
            </a:cxnLst>
            <a:rect l="0" t="0" r="r" b="b"/>
            <a:pathLst>
              <a:path w="111" h="65">
                <a:moveTo>
                  <a:pt x="110" y="0"/>
                </a:moveTo>
                <a:lnTo>
                  <a:pt x="102" y="0"/>
                </a:lnTo>
                <a:lnTo>
                  <a:pt x="102" y="1"/>
                </a:lnTo>
                <a:lnTo>
                  <a:pt x="94" y="2"/>
                </a:lnTo>
                <a:lnTo>
                  <a:pt x="85" y="2"/>
                </a:lnTo>
                <a:lnTo>
                  <a:pt x="78" y="4"/>
                </a:lnTo>
                <a:lnTo>
                  <a:pt x="70" y="6"/>
                </a:lnTo>
                <a:lnTo>
                  <a:pt x="62" y="9"/>
                </a:lnTo>
                <a:lnTo>
                  <a:pt x="55" y="12"/>
                </a:lnTo>
                <a:lnTo>
                  <a:pt x="48" y="15"/>
                </a:lnTo>
                <a:lnTo>
                  <a:pt x="41" y="19"/>
                </a:lnTo>
                <a:lnTo>
                  <a:pt x="34" y="23"/>
                </a:lnTo>
                <a:lnTo>
                  <a:pt x="28" y="28"/>
                </a:lnTo>
                <a:lnTo>
                  <a:pt x="22" y="33"/>
                </a:lnTo>
                <a:lnTo>
                  <a:pt x="17" y="38"/>
                </a:lnTo>
                <a:lnTo>
                  <a:pt x="12" y="44"/>
                </a:lnTo>
                <a:lnTo>
                  <a:pt x="7" y="50"/>
                </a:lnTo>
                <a:lnTo>
                  <a:pt x="3" y="57"/>
                </a:lnTo>
                <a:lnTo>
                  <a:pt x="0" y="64"/>
                </a:lnTo>
                <a:lnTo>
                  <a:pt x="3" y="60"/>
                </a:lnTo>
                <a:lnTo>
                  <a:pt x="16" y="50"/>
                </a:lnTo>
                <a:lnTo>
                  <a:pt x="28" y="41"/>
                </a:lnTo>
                <a:lnTo>
                  <a:pt x="41" y="32"/>
                </a:lnTo>
                <a:lnTo>
                  <a:pt x="55" y="24"/>
                </a:lnTo>
                <a:lnTo>
                  <a:pt x="69" y="17"/>
                </a:lnTo>
                <a:lnTo>
                  <a:pt x="83" y="10"/>
                </a:lnTo>
                <a:lnTo>
                  <a:pt x="98" y="4"/>
                </a:lnTo>
                <a:lnTo>
                  <a:pt x="110"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1" name="Freeform 1123"/>
          <p:cNvSpPr>
            <a:spLocks/>
          </p:cNvSpPr>
          <p:nvPr/>
        </p:nvSpPr>
        <p:spPr bwMode="auto">
          <a:xfrm>
            <a:off x="4202113" y="1539875"/>
            <a:ext cx="271462" cy="153988"/>
          </a:xfrm>
          <a:custGeom>
            <a:avLst/>
            <a:gdLst/>
            <a:ahLst/>
            <a:cxnLst>
              <a:cxn ang="0">
                <a:pos x="180" y="2"/>
              </a:cxn>
              <a:cxn ang="0">
                <a:pos x="180" y="0"/>
              </a:cxn>
              <a:cxn ang="0">
                <a:pos x="119" y="0"/>
              </a:cxn>
              <a:cxn ang="0">
                <a:pos x="109" y="3"/>
              </a:cxn>
              <a:cxn ang="0">
                <a:pos x="94" y="9"/>
              </a:cxn>
              <a:cxn ang="0">
                <a:pos x="80" y="16"/>
              </a:cxn>
              <a:cxn ang="0">
                <a:pos x="65" y="24"/>
              </a:cxn>
              <a:cxn ang="0">
                <a:pos x="52" y="32"/>
              </a:cxn>
              <a:cxn ang="0">
                <a:pos x="38" y="41"/>
              </a:cxn>
              <a:cxn ang="0">
                <a:pos x="26" y="50"/>
              </a:cxn>
              <a:cxn ang="0">
                <a:pos x="14" y="60"/>
              </a:cxn>
              <a:cxn ang="0">
                <a:pos x="11" y="63"/>
              </a:cxn>
              <a:cxn ang="0">
                <a:pos x="9" y="67"/>
              </a:cxn>
              <a:cxn ang="0">
                <a:pos x="7" y="71"/>
              </a:cxn>
              <a:cxn ang="0">
                <a:pos x="5" y="76"/>
              </a:cxn>
              <a:cxn ang="0">
                <a:pos x="3" y="81"/>
              </a:cxn>
              <a:cxn ang="0">
                <a:pos x="2" y="86"/>
              </a:cxn>
              <a:cxn ang="0">
                <a:pos x="2" y="91"/>
              </a:cxn>
              <a:cxn ang="0">
                <a:pos x="0" y="95"/>
              </a:cxn>
              <a:cxn ang="0">
                <a:pos x="0" y="101"/>
              </a:cxn>
              <a:cxn ang="0">
                <a:pos x="6" y="94"/>
              </a:cxn>
              <a:cxn ang="0">
                <a:pos x="17" y="83"/>
              </a:cxn>
              <a:cxn ang="0">
                <a:pos x="27" y="74"/>
              </a:cxn>
              <a:cxn ang="0">
                <a:pos x="38" y="65"/>
              </a:cxn>
              <a:cxn ang="0">
                <a:pos x="51" y="55"/>
              </a:cxn>
              <a:cxn ang="0">
                <a:pos x="63" y="47"/>
              </a:cxn>
              <a:cxn ang="0">
                <a:pos x="76" y="40"/>
              </a:cxn>
              <a:cxn ang="0">
                <a:pos x="89" y="33"/>
              </a:cxn>
              <a:cxn ang="0">
                <a:pos x="102" y="26"/>
              </a:cxn>
              <a:cxn ang="0">
                <a:pos x="116" y="20"/>
              </a:cxn>
              <a:cxn ang="0">
                <a:pos x="131" y="15"/>
              </a:cxn>
              <a:cxn ang="0">
                <a:pos x="145" y="10"/>
              </a:cxn>
              <a:cxn ang="0">
                <a:pos x="160" y="6"/>
              </a:cxn>
              <a:cxn ang="0">
                <a:pos x="175" y="3"/>
              </a:cxn>
              <a:cxn ang="0">
                <a:pos x="180" y="2"/>
              </a:cxn>
            </a:cxnLst>
            <a:rect l="0" t="0" r="r" b="b"/>
            <a:pathLst>
              <a:path w="181" h="102">
                <a:moveTo>
                  <a:pt x="180" y="2"/>
                </a:moveTo>
                <a:lnTo>
                  <a:pt x="180" y="0"/>
                </a:lnTo>
                <a:lnTo>
                  <a:pt x="119" y="0"/>
                </a:lnTo>
                <a:lnTo>
                  <a:pt x="109" y="3"/>
                </a:lnTo>
                <a:lnTo>
                  <a:pt x="94" y="9"/>
                </a:lnTo>
                <a:lnTo>
                  <a:pt x="80" y="16"/>
                </a:lnTo>
                <a:lnTo>
                  <a:pt x="65" y="24"/>
                </a:lnTo>
                <a:lnTo>
                  <a:pt x="52" y="32"/>
                </a:lnTo>
                <a:lnTo>
                  <a:pt x="38" y="41"/>
                </a:lnTo>
                <a:lnTo>
                  <a:pt x="26" y="50"/>
                </a:lnTo>
                <a:lnTo>
                  <a:pt x="14" y="60"/>
                </a:lnTo>
                <a:lnTo>
                  <a:pt x="11" y="63"/>
                </a:lnTo>
                <a:lnTo>
                  <a:pt x="9" y="67"/>
                </a:lnTo>
                <a:lnTo>
                  <a:pt x="7" y="71"/>
                </a:lnTo>
                <a:lnTo>
                  <a:pt x="5" y="76"/>
                </a:lnTo>
                <a:lnTo>
                  <a:pt x="3" y="81"/>
                </a:lnTo>
                <a:lnTo>
                  <a:pt x="2" y="86"/>
                </a:lnTo>
                <a:lnTo>
                  <a:pt x="2" y="91"/>
                </a:lnTo>
                <a:lnTo>
                  <a:pt x="0" y="95"/>
                </a:lnTo>
                <a:lnTo>
                  <a:pt x="0" y="101"/>
                </a:lnTo>
                <a:lnTo>
                  <a:pt x="6" y="94"/>
                </a:lnTo>
                <a:lnTo>
                  <a:pt x="17" y="83"/>
                </a:lnTo>
                <a:lnTo>
                  <a:pt x="27" y="74"/>
                </a:lnTo>
                <a:lnTo>
                  <a:pt x="38" y="65"/>
                </a:lnTo>
                <a:lnTo>
                  <a:pt x="51" y="55"/>
                </a:lnTo>
                <a:lnTo>
                  <a:pt x="63" y="47"/>
                </a:lnTo>
                <a:lnTo>
                  <a:pt x="76" y="40"/>
                </a:lnTo>
                <a:lnTo>
                  <a:pt x="89" y="33"/>
                </a:lnTo>
                <a:lnTo>
                  <a:pt x="102" y="26"/>
                </a:lnTo>
                <a:lnTo>
                  <a:pt x="116" y="20"/>
                </a:lnTo>
                <a:lnTo>
                  <a:pt x="131" y="15"/>
                </a:lnTo>
                <a:lnTo>
                  <a:pt x="145" y="10"/>
                </a:lnTo>
                <a:lnTo>
                  <a:pt x="160" y="6"/>
                </a:lnTo>
                <a:lnTo>
                  <a:pt x="175" y="3"/>
                </a:lnTo>
                <a:lnTo>
                  <a:pt x="180" y="2"/>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2" name="Freeform 1124"/>
          <p:cNvSpPr>
            <a:spLocks/>
          </p:cNvSpPr>
          <p:nvPr/>
        </p:nvSpPr>
        <p:spPr bwMode="auto">
          <a:xfrm>
            <a:off x="4202113" y="1543050"/>
            <a:ext cx="271462" cy="195263"/>
          </a:xfrm>
          <a:custGeom>
            <a:avLst/>
            <a:gdLst/>
            <a:ahLst/>
            <a:cxnLst>
              <a:cxn ang="0">
                <a:pos x="180" y="0"/>
              </a:cxn>
              <a:cxn ang="0">
                <a:pos x="180" y="19"/>
              </a:cxn>
              <a:cxn ang="0">
                <a:pos x="179" y="19"/>
              </a:cxn>
              <a:cxn ang="0">
                <a:pos x="165" y="22"/>
              </a:cxn>
              <a:cxn ang="0">
                <a:pos x="151" y="26"/>
              </a:cxn>
              <a:cxn ang="0">
                <a:pos x="138" y="30"/>
              </a:cxn>
              <a:cxn ang="0">
                <a:pos x="124" y="35"/>
              </a:cxn>
              <a:cxn ang="0">
                <a:pos x="111" y="40"/>
              </a:cxn>
              <a:cxn ang="0">
                <a:pos x="98" y="46"/>
              </a:cxn>
              <a:cxn ang="0">
                <a:pos x="86" y="53"/>
              </a:cxn>
              <a:cxn ang="0">
                <a:pos x="74" y="60"/>
              </a:cxn>
              <a:cxn ang="0">
                <a:pos x="63" y="68"/>
              </a:cxn>
              <a:cxn ang="0">
                <a:pos x="51" y="76"/>
              </a:cxn>
              <a:cxn ang="0">
                <a:pos x="41" y="85"/>
              </a:cxn>
              <a:cxn ang="0">
                <a:pos x="30" y="94"/>
              </a:cxn>
              <a:cxn ang="0">
                <a:pos x="21" y="104"/>
              </a:cxn>
              <a:cxn ang="0">
                <a:pos x="11" y="114"/>
              </a:cxn>
              <a:cxn ang="0">
                <a:pos x="2" y="124"/>
              </a:cxn>
              <a:cxn ang="0">
                <a:pos x="0" y="129"/>
              </a:cxn>
              <a:cxn ang="0">
                <a:pos x="0" y="107"/>
              </a:cxn>
              <a:cxn ang="0">
                <a:pos x="0" y="104"/>
              </a:cxn>
              <a:cxn ang="0">
                <a:pos x="0" y="102"/>
              </a:cxn>
              <a:cxn ang="0">
                <a:pos x="0" y="100"/>
              </a:cxn>
              <a:cxn ang="0">
                <a:pos x="0" y="97"/>
              </a:cxn>
              <a:cxn ang="0">
                <a:pos x="6" y="91"/>
              </a:cxn>
              <a:cxn ang="0">
                <a:pos x="16" y="81"/>
              </a:cxn>
              <a:cxn ang="0">
                <a:pos x="27" y="71"/>
              </a:cxn>
              <a:cxn ang="0">
                <a:pos x="38" y="62"/>
              </a:cxn>
              <a:cxn ang="0">
                <a:pos x="51" y="53"/>
              </a:cxn>
              <a:cxn ang="0">
                <a:pos x="63" y="45"/>
              </a:cxn>
              <a:cxn ang="0">
                <a:pos x="75" y="37"/>
              </a:cxn>
              <a:cxn ang="0">
                <a:pos x="89" y="30"/>
              </a:cxn>
              <a:cxn ang="0">
                <a:pos x="102" y="23"/>
              </a:cxn>
              <a:cxn ang="0">
                <a:pos x="116" y="18"/>
              </a:cxn>
              <a:cxn ang="0">
                <a:pos x="131" y="12"/>
              </a:cxn>
              <a:cxn ang="0">
                <a:pos x="145" y="8"/>
              </a:cxn>
              <a:cxn ang="0">
                <a:pos x="160" y="4"/>
              </a:cxn>
              <a:cxn ang="0">
                <a:pos x="175" y="0"/>
              </a:cxn>
              <a:cxn ang="0">
                <a:pos x="180" y="0"/>
              </a:cxn>
            </a:cxnLst>
            <a:rect l="0" t="0" r="r" b="b"/>
            <a:pathLst>
              <a:path w="181" h="130">
                <a:moveTo>
                  <a:pt x="180" y="0"/>
                </a:moveTo>
                <a:lnTo>
                  <a:pt x="180" y="19"/>
                </a:lnTo>
                <a:lnTo>
                  <a:pt x="179" y="19"/>
                </a:lnTo>
                <a:lnTo>
                  <a:pt x="165" y="22"/>
                </a:lnTo>
                <a:lnTo>
                  <a:pt x="151" y="26"/>
                </a:lnTo>
                <a:lnTo>
                  <a:pt x="138" y="30"/>
                </a:lnTo>
                <a:lnTo>
                  <a:pt x="124" y="35"/>
                </a:lnTo>
                <a:lnTo>
                  <a:pt x="111" y="40"/>
                </a:lnTo>
                <a:lnTo>
                  <a:pt x="98" y="46"/>
                </a:lnTo>
                <a:lnTo>
                  <a:pt x="86" y="53"/>
                </a:lnTo>
                <a:lnTo>
                  <a:pt x="74" y="60"/>
                </a:lnTo>
                <a:lnTo>
                  <a:pt x="63" y="68"/>
                </a:lnTo>
                <a:lnTo>
                  <a:pt x="51" y="76"/>
                </a:lnTo>
                <a:lnTo>
                  <a:pt x="41" y="85"/>
                </a:lnTo>
                <a:lnTo>
                  <a:pt x="30" y="94"/>
                </a:lnTo>
                <a:lnTo>
                  <a:pt x="21" y="104"/>
                </a:lnTo>
                <a:lnTo>
                  <a:pt x="11" y="114"/>
                </a:lnTo>
                <a:lnTo>
                  <a:pt x="2" y="124"/>
                </a:lnTo>
                <a:lnTo>
                  <a:pt x="0" y="129"/>
                </a:lnTo>
                <a:lnTo>
                  <a:pt x="0" y="107"/>
                </a:lnTo>
                <a:lnTo>
                  <a:pt x="0" y="104"/>
                </a:lnTo>
                <a:lnTo>
                  <a:pt x="0" y="102"/>
                </a:lnTo>
                <a:lnTo>
                  <a:pt x="0" y="100"/>
                </a:lnTo>
                <a:lnTo>
                  <a:pt x="0" y="97"/>
                </a:lnTo>
                <a:lnTo>
                  <a:pt x="6" y="91"/>
                </a:lnTo>
                <a:lnTo>
                  <a:pt x="16" y="81"/>
                </a:lnTo>
                <a:lnTo>
                  <a:pt x="27" y="71"/>
                </a:lnTo>
                <a:lnTo>
                  <a:pt x="38" y="62"/>
                </a:lnTo>
                <a:lnTo>
                  <a:pt x="51" y="53"/>
                </a:lnTo>
                <a:lnTo>
                  <a:pt x="63" y="45"/>
                </a:lnTo>
                <a:lnTo>
                  <a:pt x="75" y="37"/>
                </a:lnTo>
                <a:lnTo>
                  <a:pt x="89" y="30"/>
                </a:lnTo>
                <a:lnTo>
                  <a:pt x="102" y="23"/>
                </a:lnTo>
                <a:lnTo>
                  <a:pt x="116" y="18"/>
                </a:lnTo>
                <a:lnTo>
                  <a:pt x="131" y="12"/>
                </a:lnTo>
                <a:lnTo>
                  <a:pt x="145" y="8"/>
                </a:lnTo>
                <a:lnTo>
                  <a:pt x="160" y="4"/>
                </a:lnTo>
                <a:lnTo>
                  <a:pt x="175" y="0"/>
                </a:lnTo>
                <a:lnTo>
                  <a:pt x="180"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3" name="Freeform 1125"/>
          <p:cNvSpPr>
            <a:spLocks/>
          </p:cNvSpPr>
          <p:nvPr/>
        </p:nvSpPr>
        <p:spPr bwMode="auto">
          <a:xfrm>
            <a:off x="4202113" y="1573213"/>
            <a:ext cx="271462" cy="215900"/>
          </a:xfrm>
          <a:custGeom>
            <a:avLst/>
            <a:gdLst/>
            <a:ahLst/>
            <a:cxnLst>
              <a:cxn ang="0">
                <a:pos x="59" y="75"/>
              </a:cxn>
              <a:cxn ang="0">
                <a:pos x="62" y="66"/>
              </a:cxn>
              <a:cxn ang="0">
                <a:pos x="67" y="58"/>
              </a:cxn>
              <a:cxn ang="0">
                <a:pos x="72" y="51"/>
              </a:cxn>
              <a:cxn ang="0">
                <a:pos x="79" y="45"/>
              </a:cxn>
              <a:cxn ang="0">
                <a:pos x="87" y="40"/>
              </a:cxn>
              <a:cxn ang="0">
                <a:pos x="96" y="36"/>
              </a:cxn>
              <a:cxn ang="0">
                <a:pos x="106" y="34"/>
              </a:cxn>
              <a:cxn ang="0">
                <a:pos x="116" y="33"/>
              </a:cxn>
              <a:cxn ang="0">
                <a:pos x="116" y="34"/>
              </a:cxn>
              <a:cxn ang="0">
                <a:pos x="116" y="35"/>
              </a:cxn>
              <a:cxn ang="0">
                <a:pos x="116" y="32"/>
              </a:cxn>
              <a:cxn ang="0">
                <a:pos x="133" y="32"/>
              </a:cxn>
              <a:cxn ang="0">
                <a:pos x="144" y="28"/>
              </a:cxn>
              <a:cxn ang="0">
                <a:pos x="157" y="24"/>
              </a:cxn>
              <a:cxn ang="0">
                <a:pos x="170" y="21"/>
              </a:cxn>
              <a:cxn ang="0">
                <a:pos x="180" y="19"/>
              </a:cxn>
              <a:cxn ang="0">
                <a:pos x="180" y="0"/>
              </a:cxn>
              <a:cxn ang="0">
                <a:pos x="179" y="0"/>
              </a:cxn>
              <a:cxn ang="0">
                <a:pos x="165" y="3"/>
              </a:cxn>
              <a:cxn ang="0">
                <a:pos x="151" y="6"/>
              </a:cxn>
              <a:cxn ang="0">
                <a:pos x="137" y="11"/>
              </a:cxn>
              <a:cxn ang="0">
                <a:pos x="124" y="15"/>
              </a:cxn>
              <a:cxn ang="0">
                <a:pos x="111" y="21"/>
              </a:cxn>
              <a:cxn ang="0">
                <a:pos x="98" y="27"/>
              </a:cxn>
              <a:cxn ang="0">
                <a:pos x="86" y="34"/>
              </a:cxn>
              <a:cxn ang="0">
                <a:pos x="74" y="41"/>
              </a:cxn>
              <a:cxn ang="0">
                <a:pos x="62" y="48"/>
              </a:cxn>
              <a:cxn ang="0">
                <a:pos x="51" y="57"/>
              </a:cxn>
              <a:cxn ang="0">
                <a:pos x="41" y="65"/>
              </a:cxn>
              <a:cxn ang="0">
                <a:pos x="30" y="74"/>
              </a:cxn>
              <a:cxn ang="0">
                <a:pos x="20" y="84"/>
              </a:cxn>
              <a:cxn ang="0">
                <a:pos x="11" y="94"/>
              </a:cxn>
              <a:cxn ang="0">
                <a:pos x="2" y="105"/>
              </a:cxn>
              <a:cxn ang="0">
                <a:pos x="0" y="108"/>
              </a:cxn>
              <a:cxn ang="0">
                <a:pos x="0" y="143"/>
              </a:cxn>
              <a:cxn ang="0">
                <a:pos x="3" y="136"/>
              </a:cxn>
              <a:cxn ang="0">
                <a:pos x="10" y="126"/>
              </a:cxn>
              <a:cxn ang="0">
                <a:pos x="18" y="115"/>
              </a:cxn>
              <a:cxn ang="0">
                <a:pos x="26" y="106"/>
              </a:cxn>
              <a:cxn ang="0">
                <a:pos x="35" y="97"/>
              </a:cxn>
              <a:cxn ang="0">
                <a:pos x="44" y="88"/>
              </a:cxn>
              <a:cxn ang="0">
                <a:pos x="53" y="80"/>
              </a:cxn>
              <a:cxn ang="0">
                <a:pos x="59" y="75"/>
              </a:cxn>
            </a:cxnLst>
            <a:rect l="0" t="0" r="r" b="b"/>
            <a:pathLst>
              <a:path w="181" h="144">
                <a:moveTo>
                  <a:pt x="59" y="75"/>
                </a:moveTo>
                <a:lnTo>
                  <a:pt x="62" y="66"/>
                </a:lnTo>
                <a:lnTo>
                  <a:pt x="67" y="58"/>
                </a:lnTo>
                <a:lnTo>
                  <a:pt x="72" y="51"/>
                </a:lnTo>
                <a:lnTo>
                  <a:pt x="79" y="45"/>
                </a:lnTo>
                <a:lnTo>
                  <a:pt x="87" y="40"/>
                </a:lnTo>
                <a:lnTo>
                  <a:pt x="96" y="36"/>
                </a:lnTo>
                <a:lnTo>
                  <a:pt x="106" y="34"/>
                </a:lnTo>
                <a:lnTo>
                  <a:pt x="116" y="33"/>
                </a:lnTo>
                <a:lnTo>
                  <a:pt x="116" y="34"/>
                </a:lnTo>
                <a:lnTo>
                  <a:pt x="116" y="35"/>
                </a:lnTo>
                <a:lnTo>
                  <a:pt x="116" y="32"/>
                </a:lnTo>
                <a:lnTo>
                  <a:pt x="133" y="32"/>
                </a:lnTo>
                <a:lnTo>
                  <a:pt x="144" y="28"/>
                </a:lnTo>
                <a:lnTo>
                  <a:pt x="157" y="24"/>
                </a:lnTo>
                <a:lnTo>
                  <a:pt x="170" y="21"/>
                </a:lnTo>
                <a:lnTo>
                  <a:pt x="180" y="19"/>
                </a:lnTo>
                <a:lnTo>
                  <a:pt x="180" y="0"/>
                </a:lnTo>
                <a:lnTo>
                  <a:pt x="179" y="0"/>
                </a:lnTo>
                <a:lnTo>
                  <a:pt x="165" y="3"/>
                </a:lnTo>
                <a:lnTo>
                  <a:pt x="151" y="6"/>
                </a:lnTo>
                <a:lnTo>
                  <a:pt x="137" y="11"/>
                </a:lnTo>
                <a:lnTo>
                  <a:pt x="124" y="15"/>
                </a:lnTo>
                <a:lnTo>
                  <a:pt x="111" y="21"/>
                </a:lnTo>
                <a:lnTo>
                  <a:pt x="98" y="27"/>
                </a:lnTo>
                <a:lnTo>
                  <a:pt x="86" y="34"/>
                </a:lnTo>
                <a:lnTo>
                  <a:pt x="74" y="41"/>
                </a:lnTo>
                <a:lnTo>
                  <a:pt x="62" y="48"/>
                </a:lnTo>
                <a:lnTo>
                  <a:pt x="51" y="57"/>
                </a:lnTo>
                <a:lnTo>
                  <a:pt x="41" y="65"/>
                </a:lnTo>
                <a:lnTo>
                  <a:pt x="30" y="74"/>
                </a:lnTo>
                <a:lnTo>
                  <a:pt x="20" y="84"/>
                </a:lnTo>
                <a:lnTo>
                  <a:pt x="11" y="94"/>
                </a:lnTo>
                <a:lnTo>
                  <a:pt x="2" y="105"/>
                </a:lnTo>
                <a:lnTo>
                  <a:pt x="0" y="108"/>
                </a:lnTo>
                <a:lnTo>
                  <a:pt x="0" y="143"/>
                </a:lnTo>
                <a:lnTo>
                  <a:pt x="3" y="136"/>
                </a:lnTo>
                <a:lnTo>
                  <a:pt x="10" y="126"/>
                </a:lnTo>
                <a:lnTo>
                  <a:pt x="18" y="115"/>
                </a:lnTo>
                <a:lnTo>
                  <a:pt x="26" y="106"/>
                </a:lnTo>
                <a:lnTo>
                  <a:pt x="35" y="97"/>
                </a:lnTo>
                <a:lnTo>
                  <a:pt x="44" y="88"/>
                </a:lnTo>
                <a:lnTo>
                  <a:pt x="53" y="80"/>
                </a:lnTo>
                <a:lnTo>
                  <a:pt x="59" y="75"/>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4" name="Freeform 1126"/>
          <p:cNvSpPr>
            <a:spLocks/>
          </p:cNvSpPr>
          <p:nvPr/>
        </p:nvSpPr>
        <p:spPr bwMode="auto">
          <a:xfrm>
            <a:off x="4202113" y="1598613"/>
            <a:ext cx="271462" cy="244475"/>
          </a:xfrm>
          <a:custGeom>
            <a:avLst/>
            <a:gdLst/>
            <a:ahLst/>
            <a:cxnLst>
              <a:cxn ang="0">
                <a:pos x="59" y="57"/>
              </a:cxn>
              <a:cxn ang="0">
                <a:pos x="59" y="58"/>
              </a:cxn>
              <a:cxn ang="0">
                <a:pos x="58" y="60"/>
              </a:cxn>
              <a:cxn ang="0">
                <a:pos x="58" y="61"/>
              </a:cxn>
              <a:cxn ang="0">
                <a:pos x="58" y="63"/>
              </a:cxn>
              <a:cxn ang="0">
                <a:pos x="58" y="65"/>
              </a:cxn>
              <a:cxn ang="0">
                <a:pos x="57" y="67"/>
              </a:cxn>
              <a:cxn ang="0">
                <a:pos x="57" y="68"/>
              </a:cxn>
              <a:cxn ang="0">
                <a:pos x="57" y="70"/>
              </a:cxn>
              <a:cxn ang="0">
                <a:pos x="57" y="85"/>
              </a:cxn>
              <a:cxn ang="0">
                <a:pos x="41" y="101"/>
              </a:cxn>
              <a:cxn ang="0">
                <a:pos x="27" y="119"/>
              </a:cxn>
              <a:cxn ang="0">
                <a:pos x="14" y="139"/>
              </a:cxn>
              <a:cxn ang="0">
                <a:pos x="3" y="161"/>
              </a:cxn>
              <a:cxn ang="0">
                <a:pos x="3" y="162"/>
              </a:cxn>
              <a:cxn ang="0">
                <a:pos x="0" y="162"/>
              </a:cxn>
              <a:cxn ang="0">
                <a:pos x="0" y="125"/>
              </a:cxn>
              <a:cxn ang="0">
                <a:pos x="3" y="119"/>
              </a:cxn>
              <a:cxn ang="0">
                <a:pos x="10" y="108"/>
              </a:cxn>
              <a:cxn ang="0">
                <a:pos x="18" y="98"/>
              </a:cxn>
              <a:cxn ang="0">
                <a:pos x="26" y="88"/>
              </a:cxn>
              <a:cxn ang="0">
                <a:pos x="35" y="79"/>
              </a:cxn>
              <a:cxn ang="0">
                <a:pos x="43" y="70"/>
              </a:cxn>
              <a:cxn ang="0">
                <a:pos x="53" y="61"/>
              </a:cxn>
              <a:cxn ang="0">
                <a:pos x="59" y="57"/>
              </a:cxn>
              <a:cxn ang="0">
                <a:pos x="132" y="14"/>
              </a:cxn>
              <a:cxn ang="0">
                <a:pos x="180" y="14"/>
              </a:cxn>
              <a:cxn ang="0">
                <a:pos x="180" y="0"/>
              </a:cxn>
              <a:cxn ang="0">
                <a:pos x="170" y="2"/>
              </a:cxn>
              <a:cxn ang="0">
                <a:pos x="157" y="5"/>
              </a:cxn>
              <a:cxn ang="0">
                <a:pos x="144" y="10"/>
              </a:cxn>
              <a:cxn ang="0">
                <a:pos x="132" y="14"/>
              </a:cxn>
              <a:cxn ang="0">
                <a:pos x="57" y="70"/>
              </a:cxn>
              <a:cxn ang="0">
                <a:pos x="59" y="57"/>
              </a:cxn>
            </a:cxnLst>
            <a:rect l="0" t="0" r="r" b="b"/>
            <a:pathLst>
              <a:path w="181" h="163">
                <a:moveTo>
                  <a:pt x="59" y="57"/>
                </a:moveTo>
                <a:lnTo>
                  <a:pt x="59" y="58"/>
                </a:lnTo>
                <a:lnTo>
                  <a:pt x="58" y="60"/>
                </a:lnTo>
                <a:lnTo>
                  <a:pt x="58" y="61"/>
                </a:lnTo>
                <a:lnTo>
                  <a:pt x="58" y="63"/>
                </a:lnTo>
                <a:lnTo>
                  <a:pt x="58" y="65"/>
                </a:lnTo>
                <a:lnTo>
                  <a:pt x="57" y="67"/>
                </a:lnTo>
                <a:lnTo>
                  <a:pt x="57" y="68"/>
                </a:lnTo>
                <a:lnTo>
                  <a:pt x="57" y="70"/>
                </a:lnTo>
                <a:lnTo>
                  <a:pt x="57" y="85"/>
                </a:lnTo>
                <a:lnTo>
                  <a:pt x="41" y="101"/>
                </a:lnTo>
                <a:lnTo>
                  <a:pt x="27" y="119"/>
                </a:lnTo>
                <a:lnTo>
                  <a:pt x="14" y="139"/>
                </a:lnTo>
                <a:lnTo>
                  <a:pt x="3" y="161"/>
                </a:lnTo>
                <a:lnTo>
                  <a:pt x="3" y="162"/>
                </a:lnTo>
                <a:lnTo>
                  <a:pt x="0" y="162"/>
                </a:lnTo>
                <a:lnTo>
                  <a:pt x="0" y="125"/>
                </a:lnTo>
                <a:lnTo>
                  <a:pt x="3" y="119"/>
                </a:lnTo>
                <a:lnTo>
                  <a:pt x="10" y="108"/>
                </a:lnTo>
                <a:lnTo>
                  <a:pt x="18" y="98"/>
                </a:lnTo>
                <a:lnTo>
                  <a:pt x="26" y="88"/>
                </a:lnTo>
                <a:lnTo>
                  <a:pt x="35" y="79"/>
                </a:lnTo>
                <a:lnTo>
                  <a:pt x="43" y="70"/>
                </a:lnTo>
                <a:lnTo>
                  <a:pt x="53" y="61"/>
                </a:lnTo>
                <a:lnTo>
                  <a:pt x="59" y="57"/>
                </a:lnTo>
                <a:lnTo>
                  <a:pt x="132" y="14"/>
                </a:lnTo>
                <a:lnTo>
                  <a:pt x="180" y="14"/>
                </a:lnTo>
                <a:lnTo>
                  <a:pt x="180" y="0"/>
                </a:lnTo>
                <a:lnTo>
                  <a:pt x="170" y="2"/>
                </a:lnTo>
                <a:lnTo>
                  <a:pt x="157" y="5"/>
                </a:lnTo>
                <a:lnTo>
                  <a:pt x="144" y="10"/>
                </a:lnTo>
                <a:lnTo>
                  <a:pt x="132" y="14"/>
                </a:lnTo>
                <a:lnTo>
                  <a:pt x="57" y="70"/>
                </a:lnTo>
                <a:lnTo>
                  <a:pt x="59" y="57"/>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5" name="Freeform 1127"/>
          <p:cNvSpPr>
            <a:spLocks/>
          </p:cNvSpPr>
          <p:nvPr/>
        </p:nvSpPr>
        <p:spPr bwMode="auto">
          <a:xfrm>
            <a:off x="4205288" y="1724025"/>
            <a:ext cx="84137" cy="119063"/>
          </a:xfrm>
          <a:custGeom>
            <a:avLst/>
            <a:gdLst/>
            <a:ahLst/>
            <a:cxnLst>
              <a:cxn ang="0">
                <a:pos x="22" y="78"/>
              </a:cxn>
              <a:cxn ang="0">
                <a:pos x="0" y="78"/>
              </a:cxn>
              <a:cxn ang="0">
                <a:pos x="0" y="76"/>
              </a:cxn>
              <a:cxn ang="0">
                <a:pos x="11" y="55"/>
              </a:cxn>
              <a:cxn ang="0">
                <a:pos x="24" y="35"/>
              </a:cxn>
              <a:cxn ang="0">
                <a:pos x="39" y="16"/>
              </a:cxn>
              <a:cxn ang="0">
                <a:pos x="55" y="0"/>
              </a:cxn>
              <a:cxn ang="0">
                <a:pos x="55" y="27"/>
              </a:cxn>
              <a:cxn ang="0">
                <a:pos x="55" y="28"/>
              </a:cxn>
              <a:cxn ang="0">
                <a:pos x="41" y="46"/>
              </a:cxn>
              <a:cxn ang="0">
                <a:pos x="29" y="65"/>
              </a:cxn>
              <a:cxn ang="0">
                <a:pos x="22" y="78"/>
              </a:cxn>
            </a:cxnLst>
            <a:rect l="0" t="0" r="r" b="b"/>
            <a:pathLst>
              <a:path w="56" h="79">
                <a:moveTo>
                  <a:pt x="22" y="78"/>
                </a:moveTo>
                <a:lnTo>
                  <a:pt x="0" y="78"/>
                </a:lnTo>
                <a:lnTo>
                  <a:pt x="0" y="76"/>
                </a:lnTo>
                <a:lnTo>
                  <a:pt x="11" y="55"/>
                </a:lnTo>
                <a:lnTo>
                  <a:pt x="24" y="35"/>
                </a:lnTo>
                <a:lnTo>
                  <a:pt x="39" y="16"/>
                </a:lnTo>
                <a:lnTo>
                  <a:pt x="55" y="0"/>
                </a:lnTo>
                <a:lnTo>
                  <a:pt x="55" y="27"/>
                </a:lnTo>
                <a:lnTo>
                  <a:pt x="55" y="28"/>
                </a:lnTo>
                <a:lnTo>
                  <a:pt x="41" y="46"/>
                </a:lnTo>
                <a:lnTo>
                  <a:pt x="29" y="65"/>
                </a:lnTo>
                <a:lnTo>
                  <a:pt x="22" y="78"/>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6" name="Freeform 1128"/>
          <p:cNvSpPr>
            <a:spLocks/>
          </p:cNvSpPr>
          <p:nvPr/>
        </p:nvSpPr>
        <p:spPr bwMode="auto">
          <a:xfrm>
            <a:off x="4240213" y="1766888"/>
            <a:ext cx="49212" cy="76200"/>
          </a:xfrm>
          <a:custGeom>
            <a:avLst/>
            <a:gdLst/>
            <a:ahLst/>
            <a:cxnLst>
              <a:cxn ang="0">
                <a:pos x="21" y="50"/>
              </a:cxn>
              <a:cxn ang="0">
                <a:pos x="0" y="50"/>
              </a:cxn>
              <a:cxn ang="0">
                <a:pos x="6" y="36"/>
              </a:cxn>
              <a:cxn ang="0">
                <a:pos x="18" y="18"/>
              </a:cxn>
              <a:cxn ang="0">
                <a:pos x="31" y="1"/>
              </a:cxn>
              <a:cxn ang="0">
                <a:pos x="32" y="0"/>
              </a:cxn>
              <a:cxn ang="0">
                <a:pos x="32" y="32"/>
              </a:cxn>
              <a:cxn ang="0">
                <a:pos x="23" y="46"/>
              </a:cxn>
              <a:cxn ang="0">
                <a:pos x="21" y="50"/>
              </a:cxn>
            </a:cxnLst>
            <a:rect l="0" t="0" r="r" b="b"/>
            <a:pathLst>
              <a:path w="33" h="51">
                <a:moveTo>
                  <a:pt x="21" y="50"/>
                </a:moveTo>
                <a:lnTo>
                  <a:pt x="0" y="50"/>
                </a:lnTo>
                <a:lnTo>
                  <a:pt x="6" y="36"/>
                </a:lnTo>
                <a:lnTo>
                  <a:pt x="18" y="18"/>
                </a:lnTo>
                <a:lnTo>
                  <a:pt x="31" y="1"/>
                </a:lnTo>
                <a:lnTo>
                  <a:pt x="32" y="0"/>
                </a:lnTo>
                <a:lnTo>
                  <a:pt x="32" y="32"/>
                </a:lnTo>
                <a:lnTo>
                  <a:pt x="23" y="46"/>
                </a:lnTo>
                <a:lnTo>
                  <a:pt x="21" y="5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7" name="Freeform 1129"/>
          <p:cNvSpPr>
            <a:spLocks/>
          </p:cNvSpPr>
          <p:nvPr/>
        </p:nvSpPr>
        <p:spPr bwMode="auto">
          <a:xfrm>
            <a:off x="4270375" y="1811338"/>
            <a:ext cx="25400" cy="31750"/>
          </a:xfrm>
          <a:custGeom>
            <a:avLst/>
            <a:gdLst/>
            <a:ahLst/>
            <a:cxnLst>
              <a:cxn ang="0">
                <a:pos x="0" y="20"/>
              </a:cxn>
              <a:cxn ang="0">
                <a:pos x="16" y="20"/>
              </a:cxn>
              <a:cxn ang="0">
                <a:pos x="16" y="0"/>
              </a:cxn>
              <a:cxn ang="0">
                <a:pos x="4" y="15"/>
              </a:cxn>
              <a:cxn ang="0">
                <a:pos x="0" y="20"/>
              </a:cxn>
            </a:cxnLst>
            <a:rect l="0" t="0" r="r" b="b"/>
            <a:pathLst>
              <a:path w="17" h="21">
                <a:moveTo>
                  <a:pt x="0" y="20"/>
                </a:moveTo>
                <a:lnTo>
                  <a:pt x="16" y="20"/>
                </a:lnTo>
                <a:lnTo>
                  <a:pt x="16" y="0"/>
                </a:lnTo>
                <a:lnTo>
                  <a:pt x="4" y="15"/>
                </a:lnTo>
                <a:lnTo>
                  <a:pt x="0" y="20"/>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8" name="Freeform 1130"/>
          <p:cNvSpPr>
            <a:spLocks/>
          </p:cNvSpPr>
          <p:nvPr/>
        </p:nvSpPr>
        <p:spPr bwMode="auto">
          <a:xfrm>
            <a:off x="4202113" y="1539875"/>
            <a:ext cx="271462" cy="303213"/>
          </a:xfrm>
          <a:custGeom>
            <a:avLst/>
            <a:gdLst/>
            <a:ahLst/>
            <a:cxnLst>
              <a:cxn ang="0">
                <a:pos x="57" y="110"/>
              </a:cxn>
              <a:cxn ang="0">
                <a:pos x="58" y="99"/>
              </a:cxn>
              <a:cxn ang="0">
                <a:pos x="61" y="89"/>
              </a:cxn>
              <a:cxn ang="0">
                <a:pos x="67" y="79"/>
              </a:cxn>
              <a:cxn ang="0">
                <a:pos x="74" y="71"/>
              </a:cxn>
              <a:cxn ang="0">
                <a:pos x="83" y="64"/>
              </a:cxn>
              <a:cxn ang="0">
                <a:pos x="93" y="59"/>
              </a:cxn>
              <a:cxn ang="0">
                <a:pos x="104" y="56"/>
              </a:cxn>
              <a:cxn ang="0">
                <a:pos x="116" y="55"/>
              </a:cxn>
              <a:cxn ang="0">
                <a:pos x="116" y="56"/>
              </a:cxn>
              <a:cxn ang="0">
                <a:pos x="116" y="54"/>
              </a:cxn>
              <a:cxn ang="0">
                <a:pos x="180" y="54"/>
              </a:cxn>
              <a:cxn ang="0">
                <a:pos x="180" y="0"/>
              </a:cxn>
              <a:cxn ang="0">
                <a:pos x="112" y="0"/>
              </a:cxn>
              <a:cxn ang="0">
                <a:pos x="112" y="2"/>
              </a:cxn>
              <a:cxn ang="0">
                <a:pos x="101" y="2"/>
              </a:cxn>
              <a:cxn ang="0">
                <a:pos x="90" y="4"/>
              </a:cxn>
              <a:cxn ang="0">
                <a:pos x="79" y="7"/>
              </a:cxn>
              <a:cxn ang="0">
                <a:pos x="68" y="10"/>
              </a:cxn>
              <a:cxn ang="0">
                <a:pos x="58" y="15"/>
              </a:cxn>
              <a:cxn ang="0">
                <a:pos x="49" y="20"/>
              </a:cxn>
              <a:cxn ang="0">
                <a:pos x="41" y="27"/>
              </a:cxn>
              <a:cxn ang="0">
                <a:pos x="33" y="34"/>
              </a:cxn>
              <a:cxn ang="0">
                <a:pos x="25" y="42"/>
              </a:cxn>
              <a:cxn ang="0">
                <a:pos x="19" y="50"/>
              </a:cxn>
              <a:cxn ang="0">
                <a:pos x="13" y="59"/>
              </a:cxn>
              <a:cxn ang="0">
                <a:pos x="8" y="68"/>
              </a:cxn>
              <a:cxn ang="0">
                <a:pos x="4" y="78"/>
              </a:cxn>
              <a:cxn ang="0">
                <a:pos x="2" y="88"/>
              </a:cxn>
              <a:cxn ang="0">
                <a:pos x="0" y="99"/>
              </a:cxn>
              <a:cxn ang="0">
                <a:pos x="0" y="110"/>
              </a:cxn>
              <a:cxn ang="0">
                <a:pos x="0" y="201"/>
              </a:cxn>
              <a:cxn ang="0">
                <a:pos x="57" y="201"/>
              </a:cxn>
              <a:cxn ang="0">
                <a:pos x="57" y="110"/>
              </a:cxn>
            </a:cxnLst>
            <a:rect l="0" t="0" r="r" b="b"/>
            <a:pathLst>
              <a:path w="181" h="202">
                <a:moveTo>
                  <a:pt x="57" y="110"/>
                </a:moveTo>
                <a:lnTo>
                  <a:pt x="58" y="99"/>
                </a:lnTo>
                <a:lnTo>
                  <a:pt x="61" y="89"/>
                </a:lnTo>
                <a:lnTo>
                  <a:pt x="67" y="79"/>
                </a:lnTo>
                <a:lnTo>
                  <a:pt x="74" y="71"/>
                </a:lnTo>
                <a:lnTo>
                  <a:pt x="83" y="64"/>
                </a:lnTo>
                <a:lnTo>
                  <a:pt x="93" y="59"/>
                </a:lnTo>
                <a:lnTo>
                  <a:pt x="104" y="56"/>
                </a:lnTo>
                <a:lnTo>
                  <a:pt x="116" y="55"/>
                </a:lnTo>
                <a:lnTo>
                  <a:pt x="116" y="56"/>
                </a:lnTo>
                <a:lnTo>
                  <a:pt x="116" y="54"/>
                </a:lnTo>
                <a:lnTo>
                  <a:pt x="180" y="54"/>
                </a:lnTo>
                <a:lnTo>
                  <a:pt x="180" y="0"/>
                </a:lnTo>
                <a:lnTo>
                  <a:pt x="112" y="0"/>
                </a:lnTo>
                <a:lnTo>
                  <a:pt x="112" y="2"/>
                </a:lnTo>
                <a:lnTo>
                  <a:pt x="101" y="2"/>
                </a:lnTo>
                <a:lnTo>
                  <a:pt x="90" y="4"/>
                </a:lnTo>
                <a:lnTo>
                  <a:pt x="79" y="7"/>
                </a:lnTo>
                <a:lnTo>
                  <a:pt x="68" y="10"/>
                </a:lnTo>
                <a:lnTo>
                  <a:pt x="58" y="15"/>
                </a:lnTo>
                <a:lnTo>
                  <a:pt x="49" y="20"/>
                </a:lnTo>
                <a:lnTo>
                  <a:pt x="41" y="27"/>
                </a:lnTo>
                <a:lnTo>
                  <a:pt x="33" y="34"/>
                </a:lnTo>
                <a:lnTo>
                  <a:pt x="25" y="42"/>
                </a:lnTo>
                <a:lnTo>
                  <a:pt x="19" y="50"/>
                </a:lnTo>
                <a:lnTo>
                  <a:pt x="13" y="59"/>
                </a:lnTo>
                <a:lnTo>
                  <a:pt x="8" y="68"/>
                </a:lnTo>
                <a:lnTo>
                  <a:pt x="4" y="78"/>
                </a:lnTo>
                <a:lnTo>
                  <a:pt x="2" y="88"/>
                </a:lnTo>
                <a:lnTo>
                  <a:pt x="0" y="99"/>
                </a:lnTo>
                <a:lnTo>
                  <a:pt x="0" y="110"/>
                </a:lnTo>
                <a:lnTo>
                  <a:pt x="0" y="201"/>
                </a:lnTo>
                <a:lnTo>
                  <a:pt x="57" y="201"/>
                </a:lnTo>
                <a:lnTo>
                  <a:pt x="57" y="11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19" name="Line 1131"/>
          <p:cNvSpPr>
            <a:spLocks noChangeShapeType="1"/>
          </p:cNvSpPr>
          <p:nvPr/>
        </p:nvSpPr>
        <p:spPr bwMode="auto">
          <a:xfrm>
            <a:off x="4287838" y="1704975"/>
            <a:ext cx="190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0" name="Freeform 1132"/>
          <p:cNvSpPr>
            <a:spLocks/>
          </p:cNvSpPr>
          <p:nvPr/>
        </p:nvSpPr>
        <p:spPr bwMode="auto">
          <a:xfrm>
            <a:off x="5345113" y="1619250"/>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1" name="Freeform 1133"/>
          <p:cNvSpPr>
            <a:spLocks/>
          </p:cNvSpPr>
          <p:nvPr/>
        </p:nvSpPr>
        <p:spPr bwMode="auto">
          <a:xfrm>
            <a:off x="5345113" y="1616075"/>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2" name="Freeform 1134"/>
          <p:cNvSpPr>
            <a:spLocks/>
          </p:cNvSpPr>
          <p:nvPr/>
        </p:nvSpPr>
        <p:spPr bwMode="auto">
          <a:xfrm>
            <a:off x="5345113" y="1611313"/>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3" name="Freeform 1135"/>
          <p:cNvSpPr>
            <a:spLocks/>
          </p:cNvSpPr>
          <p:nvPr/>
        </p:nvSpPr>
        <p:spPr bwMode="auto">
          <a:xfrm>
            <a:off x="5345113" y="1604963"/>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4" name="Freeform 1136"/>
          <p:cNvSpPr>
            <a:spLocks/>
          </p:cNvSpPr>
          <p:nvPr/>
        </p:nvSpPr>
        <p:spPr bwMode="auto">
          <a:xfrm>
            <a:off x="5345113" y="1598613"/>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5" name="Freeform 1137"/>
          <p:cNvSpPr>
            <a:spLocks/>
          </p:cNvSpPr>
          <p:nvPr/>
        </p:nvSpPr>
        <p:spPr bwMode="auto">
          <a:xfrm>
            <a:off x="5345113" y="1593850"/>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6" name="Freeform 1138"/>
          <p:cNvSpPr>
            <a:spLocks/>
          </p:cNvSpPr>
          <p:nvPr/>
        </p:nvSpPr>
        <p:spPr bwMode="auto">
          <a:xfrm>
            <a:off x="5345113" y="1590675"/>
            <a:ext cx="533400" cy="26988"/>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7" name="Freeform 1139"/>
          <p:cNvSpPr>
            <a:spLocks/>
          </p:cNvSpPr>
          <p:nvPr/>
        </p:nvSpPr>
        <p:spPr bwMode="auto">
          <a:xfrm>
            <a:off x="5345113" y="1585913"/>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8" name="Freeform 1140"/>
          <p:cNvSpPr>
            <a:spLocks/>
          </p:cNvSpPr>
          <p:nvPr/>
        </p:nvSpPr>
        <p:spPr bwMode="auto">
          <a:xfrm>
            <a:off x="5345113" y="1581150"/>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29" name="Freeform 1141"/>
          <p:cNvSpPr>
            <a:spLocks/>
          </p:cNvSpPr>
          <p:nvPr/>
        </p:nvSpPr>
        <p:spPr bwMode="auto">
          <a:xfrm>
            <a:off x="5345113" y="1576388"/>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0" name="Freeform 1142"/>
          <p:cNvSpPr>
            <a:spLocks/>
          </p:cNvSpPr>
          <p:nvPr/>
        </p:nvSpPr>
        <p:spPr bwMode="auto">
          <a:xfrm>
            <a:off x="5345113" y="1571625"/>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1" name="Freeform 1143"/>
          <p:cNvSpPr>
            <a:spLocks/>
          </p:cNvSpPr>
          <p:nvPr/>
        </p:nvSpPr>
        <p:spPr bwMode="auto">
          <a:xfrm>
            <a:off x="5345113" y="1566863"/>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2" name="Freeform 1144"/>
          <p:cNvSpPr>
            <a:spLocks/>
          </p:cNvSpPr>
          <p:nvPr/>
        </p:nvSpPr>
        <p:spPr bwMode="auto">
          <a:xfrm>
            <a:off x="5345113" y="1563688"/>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3" name="Freeform 1145"/>
          <p:cNvSpPr>
            <a:spLocks/>
          </p:cNvSpPr>
          <p:nvPr/>
        </p:nvSpPr>
        <p:spPr bwMode="auto">
          <a:xfrm>
            <a:off x="5345113" y="1557338"/>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4" name="Freeform 1146"/>
          <p:cNvSpPr>
            <a:spLocks/>
          </p:cNvSpPr>
          <p:nvPr/>
        </p:nvSpPr>
        <p:spPr bwMode="auto">
          <a:xfrm>
            <a:off x="5345113" y="1552575"/>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5" name="Freeform 1147"/>
          <p:cNvSpPr>
            <a:spLocks/>
          </p:cNvSpPr>
          <p:nvPr/>
        </p:nvSpPr>
        <p:spPr bwMode="auto">
          <a:xfrm>
            <a:off x="5345113" y="1546225"/>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6" name="Freeform 1148"/>
          <p:cNvSpPr>
            <a:spLocks/>
          </p:cNvSpPr>
          <p:nvPr/>
        </p:nvSpPr>
        <p:spPr bwMode="auto">
          <a:xfrm>
            <a:off x="5345113" y="1541463"/>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7" name="Freeform 1149"/>
          <p:cNvSpPr>
            <a:spLocks/>
          </p:cNvSpPr>
          <p:nvPr/>
        </p:nvSpPr>
        <p:spPr bwMode="auto">
          <a:xfrm>
            <a:off x="5345113" y="1538288"/>
            <a:ext cx="533400" cy="25400"/>
          </a:xfrm>
          <a:custGeom>
            <a:avLst/>
            <a:gdLst/>
            <a:ahLst/>
            <a:cxnLst>
              <a:cxn ang="0">
                <a:pos x="356" y="0"/>
              </a:cxn>
              <a:cxn ang="0">
                <a:pos x="356" y="16"/>
              </a:cxn>
              <a:cxn ang="0">
                <a:pos x="0" y="16"/>
              </a:cxn>
              <a:cxn ang="0">
                <a:pos x="0" y="0"/>
              </a:cxn>
              <a:cxn ang="0">
                <a:pos x="356" y="0"/>
              </a:cxn>
            </a:cxnLst>
            <a:rect l="0" t="0" r="r" b="b"/>
            <a:pathLst>
              <a:path w="357" h="17">
                <a:moveTo>
                  <a:pt x="356" y="0"/>
                </a:moveTo>
                <a:lnTo>
                  <a:pt x="356" y="16"/>
                </a:lnTo>
                <a:lnTo>
                  <a:pt x="0" y="16"/>
                </a:lnTo>
                <a:lnTo>
                  <a:pt x="0" y="0"/>
                </a:lnTo>
                <a:lnTo>
                  <a:pt x="356"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8" name="Freeform 1150"/>
          <p:cNvSpPr>
            <a:spLocks/>
          </p:cNvSpPr>
          <p:nvPr/>
        </p:nvSpPr>
        <p:spPr bwMode="auto">
          <a:xfrm>
            <a:off x="5345113" y="1538288"/>
            <a:ext cx="533400" cy="25400"/>
          </a:xfrm>
          <a:custGeom>
            <a:avLst/>
            <a:gdLst/>
            <a:ahLst/>
            <a:cxnLst>
              <a:cxn ang="0">
                <a:pos x="356" y="16"/>
              </a:cxn>
              <a:cxn ang="0">
                <a:pos x="356" y="0"/>
              </a:cxn>
              <a:cxn ang="0">
                <a:pos x="0" y="0"/>
              </a:cxn>
              <a:cxn ang="0">
                <a:pos x="0" y="16"/>
              </a:cxn>
              <a:cxn ang="0">
                <a:pos x="356" y="16"/>
              </a:cxn>
            </a:cxnLst>
            <a:rect l="0" t="0" r="r" b="b"/>
            <a:pathLst>
              <a:path w="357" h="17">
                <a:moveTo>
                  <a:pt x="356" y="16"/>
                </a:moveTo>
                <a:lnTo>
                  <a:pt x="356" y="0"/>
                </a:lnTo>
                <a:lnTo>
                  <a:pt x="0" y="0"/>
                </a:lnTo>
                <a:lnTo>
                  <a:pt x="0" y="16"/>
                </a:lnTo>
                <a:lnTo>
                  <a:pt x="356" y="16"/>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39" name="Freeform 1151"/>
          <p:cNvSpPr>
            <a:spLocks/>
          </p:cNvSpPr>
          <p:nvPr/>
        </p:nvSpPr>
        <p:spPr bwMode="auto">
          <a:xfrm>
            <a:off x="5345113" y="1538288"/>
            <a:ext cx="533400" cy="1587"/>
          </a:xfrm>
          <a:custGeom>
            <a:avLst/>
            <a:gdLst/>
            <a:ahLst/>
            <a:cxnLst>
              <a:cxn ang="0">
                <a:pos x="356" y="0"/>
              </a:cxn>
              <a:cxn ang="0">
                <a:pos x="0" y="0"/>
              </a:cxn>
              <a:cxn ang="0">
                <a:pos x="356" y="0"/>
              </a:cxn>
            </a:cxnLst>
            <a:rect l="0" t="0" r="r" b="b"/>
            <a:pathLst>
              <a:path w="357" h="1">
                <a:moveTo>
                  <a:pt x="356" y="0"/>
                </a:moveTo>
                <a:lnTo>
                  <a:pt x="0" y="0"/>
                </a:lnTo>
                <a:lnTo>
                  <a:pt x="356" y="0"/>
                </a:lnTo>
              </a:path>
            </a:pathLst>
          </a:custGeom>
          <a:solidFill>
            <a:srgbClr val="0000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0" name="Freeform 1152"/>
          <p:cNvSpPr>
            <a:spLocks/>
          </p:cNvSpPr>
          <p:nvPr/>
        </p:nvSpPr>
        <p:spPr bwMode="auto">
          <a:xfrm>
            <a:off x="5345113" y="1539875"/>
            <a:ext cx="533400" cy="84138"/>
          </a:xfrm>
          <a:custGeom>
            <a:avLst/>
            <a:gdLst/>
            <a:ahLst/>
            <a:cxnLst>
              <a:cxn ang="0">
                <a:pos x="356" y="56"/>
              </a:cxn>
              <a:cxn ang="0">
                <a:pos x="356" y="0"/>
              </a:cxn>
              <a:cxn ang="0">
                <a:pos x="0" y="0"/>
              </a:cxn>
              <a:cxn ang="0">
                <a:pos x="0" y="56"/>
              </a:cxn>
              <a:cxn ang="0">
                <a:pos x="356" y="56"/>
              </a:cxn>
            </a:cxnLst>
            <a:rect l="0" t="0" r="r" b="b"/>
            <a:pathLst>
              <a:path w="357" h="57">
                <a:moveTo>
                  <a:pt x="356" y="56"/>
                </a:moveTo>
                <a:lnTo>
                  <a:pt x="356" y="0"/>
                </a:lnTo>
                <a:lnTo>
                  <a:pt x="0" y="0"/>
                </a:lnTo>
                <a:lnTo>
                  <a:pt x="0" y="56"/>
                </a:lnTo>
                <a:lnTo>
                  <a:pt x="356" y="56"/>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1" name="Freeform 1153"/>
          <p:cNvSpPr>
            <a:spLocks/>
          </p:cNvSpPr>
          <p:nvPr/>
        </p:nvSpPr>
        <p:spPr bwMode="auto">
          <a:xfrm>
            <a:off x="5357813" y="4722813"/>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2" name="Freeform 1154"/>
          <p:cNvSpPr>
            <a:spLocks/>
          </p:cNvSpPr>
          <p:nvPr/>
        </p:nvSpPr>
        <p:spPr bwMode="auto">
          <a:xfrm>
            <a:off x="5357813" y="4722813"/>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3" name="Freeform 1155"/>
          <p:cNvSpPr>
            <a:spLocks/>
          </p:cNvSpPr>
          <p:nvPr/>
        </p:nvSpPr>
        <p:spPr bwMode="auto">
          <a:xfrm>
            <a:off x="5357813" y="4725988"/>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4" name="Freeform 1156"/>
          <p:cNvSpPr>
            <a:spLocks/>
          </p:cNvSpPr>
          <p:nvPr/>
        </p:nvSpPr>
        <p:spPr bwMode="auto">
          <a:xfrm>
            <a:off x="5357813" y="4729163"/>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5" name="Freeform 1157"/>
          <p:cNvSpPr>
            <a:spLocks/>
          </p:cNvSpPr>
          <p:nvPr/>
        </p:nvSpPr>
        <p:spPr bwMode="auto">
          <a:xfrm>
            <a:off x="5357813" y="4733925"/>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6" name="Freeform 1158"/>
          <p:cNvSpPr>
            <a:spLocks/>
          </p:cNvSpPr>
          <p:nvPr/>
        </p:nvSpPr>
        <p:spPr bwMode="auto">
          <a:xfrm>
            <a:off x="5357813" y="4738688"/>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7" name="Freeform 1159"/>
          <p:cNvSpPr>
            <a:spLocks/>
          </p:cNvSpPr>
          <p:nvPr/>
        </p:nvSpPr>
        <p:spPr bwMode="auto">
          <a:xfrm>
            <a:off x="5357813" y="4745038"/>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8" name="Freeform 1160"/>
          <p:cNvSpPr>
            <a:spLocks/>
          </p:cNvSpPr>
          <p:nvPr/>
        </p:nvSpPr>
        <p:spPr bwMode="auto">
          <a:xfrm>
            <a:off x="5357813" y="4749800"/>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49" name="Freeform 1161"/>
          <p:cNvSpPr>
            <a:spLocks/>
          </p:cNvSpPr>
          <p:nvPr/>
        </p:nvSpPr>
        <p:spPr bwMode="auto">
          <a:xfrm>
            <a:off x="5357813" y="4752975"/>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0" name="Freeform 1162"/>
          <p:cNvSpPr>
            <a:spLocks/>
          </p:cNvSpPr>
          <p:nvPr/>
        </p:nvSpPr>
        <p:spPr bwMode="auto">
          <a:xfrm>
            <a:off x="5357813" y="4759325"/>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1" name="Freeform 1163"/>
          <p:cNvSpPr>
            <a:spLocks/>
          </p:cNvSpPr>
          <p:nvPr/>
        </p:nvSpPr>
        <p:spPr bwMode="auto">
          <a:xfrm>
            <a:off x="5357813" y="4764088"/>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2" name="Freeform 1164"/>
          <p:cNvSpPr>
            <a:spLocks/>
          </p:cNvSpPr>
          <p:nvPr/>
        </p:nvSpPr>
        <p:spPr bwMode="auto">
          <a:xfrm>
            <a:off x="5357813" y="4768850"/>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3" name="Freeform 1165"/>
          <p:cNvSpPr>
            <a:spLocks/>
          </p:cNvSpPr>
          <p:nvPr/>
        </p:nvSpPr>
        <p:spPr bwMode="auto">
          <a:xfrm>
            <a:off x="5357813" y="4775200"/>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4" name="Freeform 1166"/>
          <p:cNvSpPr>
            <a:spLocks/>
          </p:cNvSpPr>
          <p:nvPr/>
        </p:nvSpPr>
        <p:spPr bwMode="auto">
          <a:xfrm>
            <a:off x="5357813" y="4776788"/>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5" name="Freeform 1167"/>
          <p:cNvSpPr>
            <a:spLocks/>
          </p:cNvSpPr>
          <p:nvPr/>
        </p:nvSpPr>
        <p:spPr bwMode="auto">
          <a:xfrm>
            <a:off x="5357813" y="4779963"/>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6" name="Freeform 1168"/>
          <p:cNvSpPr>
            <a:spLocks/>
          </p:cNvSpPr>
          <p:nvPr/>
        </p:nvSpPr>
        <p:spPr bwMode="auto">
          <a:xfrm>
            <a:off x="5357813" y="4786313"/>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7" name="Freeform 1169"/>
          <p:cNvSpPr>
            <a:spLocks/>
          </p:cNvSpPr>
          <p:nvPr/>
        </p:nvSpPr>
        <p:spPr bwMode="auto">
          <a:xfrm>
            <a:off x="5357813" y="4792663"/>
            <a:ext cx="534987" cy="25400"/>
          </a:xfrm>
          <a:custGeom>
            <a:avLst/>
            <a:gdLst/>
            <a:ahLst/>
            <a:cxnLst>
              <a:cxn ang="0">
                <a:pos x="357" y="16"/>
              </a:cxn>
              <a:cxn ang="0">
                <a:pos x="357" y="0"/>
              </a:cxn>
              <a:cxn ang="0">
                <a:pos x="0" y="0"/>
              </a:cxn>
              <a:cxn ang="0">
                <a:pos x="0" y="16"/>
              </a:cxn>
              <a:cxn ang="0">
                <a:pos x="357" y="16"/>
              </a:cxn>
            </a:cxnLst>
            <a:rect l="0" t="0" r="r" b="b"/>
            <a:pathLst>
              <a:path w="358" h="17">
                <a:moveTo>
                  <a:pt x="357" y="16"/>
                </a:moveTo>
                <a:lnTo>
                  <a:pt x="357" y="0"/>
                </a:lnTo>
                <a:lnTo>
                  <a:pt x="0" y="0"/>
                </a:lnTo>
                <a:lnTo>
                  <a:pt x="0" y="16"/>
                </a:lnTo>
                <a:lnTo>
                  <a:pt x="357" y="16"/>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8" name="Freeform 1170"/>
          <p:cNvSpPr>
            <a:spLocks/>
          </p:cNvSpPr>
          <p:nvPr/>
        </p:nvSpPr>
        <p:spPr bwMode="auto">
          <a:xfrm>
            <a:off x="5357813" y="4797425"/>
            <a:ext cx="534987" cy="25400"/>
          </a:xfrm>
          <a:custGeom>
            <a:avLst/>
            <a:gdLst/>
            <a:ahLst/>
            <a:cxnLst>
              <a:cxn ang="0">
                <a:pos x="357" y="0"/>
              </a:cxn>
              <a:cxn ang="0">
                <a:pos x="357" y="16"/>
              </a:cxn>
              <a:cxn ang="0">
                <a:pos x="0" y="16"/>
              </a:cxn>
              <a:cxn ang="0">
                <a:pos x="0" y="0"/>
              </a:cxn>
              <a:cxn ang="0">
                <a:pos x="357" y="0"/>
              </a:cxn>
            </a:cxnLst>
            <a:rect l="0" t="0" r="r" b="b"/>
            <a:pathLst>
              <a:path w="358" h="17">
                <a:moveTo>
                  <a:pt x="357" y="0"/>
                </a:moveTo>
                <a:lnTo>
                  <a:pt x="357" y="16"/>
                </a:lnTo>
                <a:lnTo>
                  <a:pt x="0" y="16"/>
                </a:lnTo>
                <a:lnTo>
                  <a:pt x="0" y="0"/>
                </a:lnTo>
                <a:lnTo>
                  <a:pt x="357"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59" name="Freeform 1171"/>
          <p:cNvSpPr>
            <a:spLocks/>
          </p:cNvSpPr>
          <p:nvPr/>
        </p:nvSpPr>
        <p:spPr bwMode="auto">
          <a:xfrm>
            <a:off x="5357813" y="4800600"/>
            <a:ext cx="534987" cy="26988"/>
          </a:xfrm>
          <a:custGeom>
            <a:avLst/>
            <a:gdLst/>
            <a:ahLst/>
            <a:cxnLst>
              <a:cxn ang="0">
                <a:pos x="357" y="0"/>
              </a:cxn>
              <a:cxn ang="0">
                <a:pos x="357" y="16"/>
              </a:cxn>
              <a:cxn ang="0">
                <a:pos x="0" y="16"/>
              </a:cxn>
              <a:cxn ang="0">
                <a:pos x="0" y="0"/>
              </a:cxn>
              <a:cxn ang="0">
                <a:pos x="357" y="0"/>
              </a:cxn>
            </a:cxnLst>
            <a:rect l="0" t="0" r="r" b="b"/>
            <a:pathLst>
              <a:path w="358" h="17">
                <a:moveTo>
                  <a:pt x="357" y="0"/>
                </a:moveTo>
                <a:lnTo>
                  <a:pt x="357" y="16"/>
                </a:lnTo>
                <a:lnTo>
                  <a:pt x="0" y="16"/>
                </a:lnTo>
                <a:lnTo>
                  <a:pt x="0" y="0"/>
                </a:lnTo>
                <a:lnTo>
                  <a:pt x="357" y="0"/>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0" name="Freeform 1172"/>
          <p:cNvSpPr>
            <a:spLocks/>
          </p:cNvSpPr>
          <p:nvPr/>
        </p:nvSpPr>
        <p:spPr bwMode="auto">
          <a:xfrm>
            <a:off x="5357813" y="4722813"/>
            <a:ext cx="534987" cy="84137"/>
          </a:xfrm>
          <a:custGeom>
            <a:avLst/>
            <a:gdLst/>
            <a:ahLst/>
            <a:cxnLst>
              <a:cxn ang="0">
                <a:pos x="357" y="0"/>
              </a:cxn>
              <a:cxn ang="0">
                <a:pos x="357" y="56"/>
              </a:cxn>
              <a:cxn ang="0">
                <a:pos x="0" y="56"/>
              </a:cxn>
              <a:cxn ang="0">
                <a:pos x="0" y="0"/>
              </a:cxn>
              <a:cxn ang="0">
                <a:pos x="357" y="0"/>
              </a:cxn>
            </a:cxnLst>
            <a:rect l="0" t="0" r="r" b="b"/>
            <a:pathLst>
              <a:path w="358" h="57">
                <a:moveTo>
                  <a:pt x="357" y="0"/>
                </a:moveTo>
                <a:lnTo>
                  <a:pt x="357" y="56"/>
                </a:lnTo>
                <a:lnTo>
                  <a:pt x="0" y="56"/>
                </a:lnTo>
                <a:lnTo>
                  <a:pt x="0" y="0"/>
                </a:lnTo>
                <a:lnTo>
                  <a:pt x="357"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1" name="Freeform 1173"/>
          <p:cNvSpPr>
            <a:spLocks/>
          </p:cNvSpPr>
          <p:nvPr/>
        </p:nvSpPr>
        <p:spPr bwMode="auto">
          <a:xfrm>
            <a:off x="4368800" y="1619250"/>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2" name="Freeform 1174"/>
          <p:cNvSpPr>
            <a:spLocks/>
          </p:cNvSpPr>
          <p:nvPr/>
        </p:nvSpPr>
        <p:spPr bwMode="auto">
          <a:xfrm>
            <a:off x="4368800" y="1617663"/>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3" name="Freeform 1175"/>
          <p:cNvSpPr>
            <a:spLocks/>
          </p:cNvSpPr>
          <p:nvPr/>
        </p:nvSpPr>
        <p:spPr bwMode="auto">
          <a:xfrm>
            <a:off x="4368800" y="1612900"/>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4" name="Freeform 1176"/>
          <p:cNvSpPr>
            <a:spLocks/>
          </p:cNvSpPr>
          <p:nvPr/>
        </p:nvSpPr>
        <p:spPr bwMode="auto">
          <a:xfrm>
            <a:off x="4368800" y="1604963"/>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5" name="Freeform 1177"/>
          <p:cNvSpPr>
            <a:spLocks/>
          </p:cNvSpPr>
          <p:nvPr/>
        </p:nvSpPr>
        <p:spPr bwMode="auto">
          <a:xfrm>
            <a:off x="4368800" y="1600200"/>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6" name="Freeform 1178"/>
          <p:cNvSpPr>
            <a:spLocks/>
          </p:cNvSpPr>
          <p:nvPr/>
        </p:nvSpPr>
        <p:spPr bwMode="auto">
          <a:xfrm>
            <a:off x="4368800" y="1597025"/>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7" name="Freeform 1179"/>
          <p:cNvSpPr>
            <a:spLocks/>
          </p:cNvSpPr>
          <p:nvPr/>
        </p:nvSpPr>
        <p:spPr bwMode="auto">
          <a:xfrm>
            <a:off x="4368800" y="1592263"/>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8" name="Freeform 1180"/>
          <p:cNvSpPr>
            <a:spLocks/>
          </p:cNvSpPr>
          <p:nvPr/>
        </p:nvSpPr>
        <p:spPr bwMode="auto">
          <a:xfrm>
            <a:off x="4368800" y="1587500"/>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69" name="Freeform 1181"/>
          <p:cNvSpPr>
            <a:spLocks/>
          </p:cNvSpPr>
          <p:nvPr/>
        </p:nvSpPr>
        <p:spPr bwMode="auto">
          <a:xfrm>
            <a:off x="4368800" y="1582738"/>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0" name="Freeform 1182"/>
          <p:cNvSpPr>
            <a:spLocks/>
          </p:cNvSpPr>
          <p:nvPr/>
        </p:nvSpPr>
        <p:spPr bwMode="auto">
          <a:xfrm>
            <a:off x="4368800" y="1577975"/>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1" name="Freeform 1183"/>
          <p:cNvSpPr>
            <a:spLocks/>
          </p:cNvSpPr>
          <p:nvPr/>
        </p:nvSpPr>
        <p:spPr bwMode="auto">
          <a:xfrm>
            <a:off x="4368800" y="1573213"/>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2" name="Freeform 1184"/>
          <p:cNvSpPr>
            <a:spLocks/>
          </p:cNvSpPr>
          <p:nvPr/>
        </p:nvSpPr>
        <p:spPr bwMode="auto">
          <a:xfrm>
            <a:off x="4368800" y="1568450"/>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3" name="Freeform 1185"/>
          <p:cNvSpPr>
            <a:spLocks/>
          </p:cNvSpPr>
          <p:nvPr/>
        </p:nvSpPr>
        <p:spPr bwMode="auto">
          <a:xfrm>
            <a:off x="4368800" y="1565275"/>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4" name="Freeform 1186"/>
          <p:cNvSpPr>
            <a:spLocks/>
          </p:cNvSpPr>
          <p:nvPr/>
        </p:nvSpPr>
        <p:spPr bwMode="auto">
          <a:xfrm>
            <a:off x="4368800" y="1557338"/>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5" name="Freeform 1187"/>
          <p:cNvSpPr>
            <a:spLocks/>
          </p:cNvSpPr>
          <p:nvPr/>
        </p:nvSpPr>
        <p:spPr bwMode="auto">
          <a:xfrm>
            <a:off x="4368800" y="1554163"/>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6" name="Freeform 1188"/>
          <p:cNvSpPr>
            <a:spLocks/>
          </p:cNvSpPr>
          <p:nvPr/>
        </p:nvSpPr>
        <p:spPr bwMode="auto">
          <a:xfrm>
            <a:off x="4368800" y="1549400"/>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7" name="Freeform 1189"/>
          <p:cNvSpPr>
            <a:spLocks/>
          </p:cNvSpPr>
          <p:nvPr/>
        </p:nvSpPr>
        <p:spPr bwMode="auto">
          <a:xfrm>
            <a:off x="4368800" y="1543050"/>
            <a:ext cx="769938" cy="25400"/>
          </a:xfrm>
          <a:custGeom>
            <a:avLst/>
            <a:gdLst/>
            <a:ahLst/>
            <a:cxnLst>
              <a:cxn ang="0">
                <a:pos x="514" y="0"/>
              </a:cxn>
              <a:cxn ang="0">
                <a:pos x="514" y="16"/>
              </a:cxn>
              <a:cxn ang="0">
                <a:pos x="0" y="16"/>
              </a:cxn>
              <a:cxn ang="0">
                <a:pos x="0" y="0"/>
              </a:cxn>
              <a:cxn ang="0">
                <a:pos x="514" y="0"/>
              </a:cxn>
            </a:cxnLst>
            <a:rect l="0" t="0" r="r" b="b"/>
            <a:pathLst>
              <a:path w="515" h="17">
                <a:moveTo>
                  <a:pt x="514" y="0"/>
                </a:moveTo>
                <a:lnTo>
                  <a:pt x="514" y="16"/>
                </a:lnTo>
                <a:lnTo>
                  <a:pt x="0" y="16"/>
                </a:lnTo>
                <a:lnTo>
                  <a:pt x="0" y="0"/>
                </a:lnTo>
                <a:lnTo>
                  <a:pt x="514" y="0"/>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8" name="Freeform 1190"/>
          <p:cNvSpPr>
            <a:spLocks/>
          </p:cNvSpPr>
          <p:nvPr/>
        </p:nvSpPr>
        <p:spPr bwMode="auto">
          <a:xfrm>
            <a:off x="4368800" y="1539875"/>
            <a:ext cx="769938" cy="25400"/>
          </a:xfrm>
          <a:custGeom>
            <a:avLst/>
            <a:gdLst/>
            <a:ahLst/>
            <a:cxnLst>
              <a:cxn ang="0">
                <a:pos x="514" y="16"/>
              </a:cxn>
              <a:cxn ang="0">
                <a:pos x="514" y="0"/>
              </a:cxn>
              <a:cxn ang="0">
                <a:pos x="0" y="0"/>
              </a:cxn>
              <a:cxn ang="0">
                <a:pos x="0" y="16"/>
              </a:cxn>
              <a:cxn ang="0">
                <a:pos x="514" y="16"/>
              </a:cxn>
            </a:cxnLst>
            <a:rect l="0" t="0" r="r" b="b"/>
            <a:pathLst>
              <a:path w="515" h="17">
                <a:moveTo>
                  <a:pt x="514" y="16"/>
                </a:moveTo>
                <a:lnTo>
                  <a:pt x="514" y="0"/>
                </a:lnTo>
                <a:lnTo>
                  <a:pt x="0" y="0"/>
                </a:lnTo>
                <a:lnTo>
                  <a:pt x="0" y="16"/>
                </a:lnTo>
                <a:lnTo>
                  <a:pt x="514" y="16"/>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79" name="Freeform 1191"/>
          <p:cNvSpPr>
            <a:spLocks/>
          </p:cNvSpPr>
          <p:nvPr/>
        </p:nvSpPr>
        <p:spPr bwMode="auto">
          <a:xfrm>
            <a:off x="4368800" y="1539875"/>
            <a:ext cx="769938" cy="25400"/>
          </a:xfrm>
          <a:custGeom>
            <a:avLst/>
            <a:gdLst/>
            <a:ahLst/>
            <a:cxnLst>
              <a:cxn ang="0">
                <a:pos x="514" y="16"/>
              </a:cxn>
              <a:cxn ang="0">
                <a:pos x="514" y="0"/>
              </a:cxn>
              <a:cxn ang="0">
                <a:pos x="0" y="0"/>
              </a:cxn>
              <a:cxn ang="0">
                <a:pos x="0" y="16"/>
              </a:cxn>
              <a:cxn ang="0">
                <a:pos x="514" y="16"/>
              </a:cxn>
            </a:cxnLst>
            <a:rect l="0" t="0" r="r" b="b"/>
            <a:pathLst>
              <a:path w="515" h="17">
                <a:moveTo>
                  <a:pt x="514" y="16"/>
                </a:moveTo>
                <a:lnTo>
                  <a:pt x="514" y="0"/>
                </a:lnTo>
                <a:lnTo>
                  <a:pt x="0" y="0"/>
                </a:lnTo>
                <a:lnTo>
                  <a:pt x="0" y="16"/>
                </a:lnTo>
                <a:lnTo>
                  <a:pt x="514" y="16"/>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0" name="Freeform 1192"/>
          <p:cNvSpPr>
            <a:spLocks/>
          </p:cNvSpPr>
          <p:nvPr/>
        </p:nvSpPr>
        <p:spPr bwMode="auto">
          <a:xfrm>
            <a:off x="3687763" y="4719638"/>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1" name="Freeform 1193"/>
          <p:cNvSpPr>
            <a:spLocks/>
          </p:cNvSpPr>
          <p:nvPr/>
        </p:nvSpPr>
        <p:spPr bwMode="auto">
          <a:xfrm>
            <a:off x="3687763" y="4719638"/>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2" name="Freeform 1194"/>
          <p:cNvSpPr>
            <a:spLocks/>
          </p:cNvSpPr>
          <p:nvPr/>
        </p:nvSpPr>
        <p:spPr bwMode="auto">
          <a:xfrm>
            <a:off x="3687763" y="4724400"/>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3" name="Freeform 1195"/>
          <p:cNvSpPr>
            <a:spLocks/>
          </p:cNvSpPr>
          <p:nvPr/>
        </p:nvSpPr>
        <p:spPr bwMode="auto">
          <a:xfrm>
            <a:off x="3687763" y="4727575"/>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4" name="Freeform 1196"/>
          <p:cNvSpPr>
            <a:spLocks/>
          </p:cNvSpPr>
          <p:nvPr/>
        </p:nvSpPr>
        <p:spPr bwMode="auto">
          <a:xfrm>
            <a:off x="3687763" y="4733925"/>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5" name="Freeform 1197"/>
          <p:cNvSpPr>
            <a:spLocks/>
          </p:cNvSpPr>
          <p:nvPr/>
        </p:nvSpPr>
        <p:spPr bwMode="auto">
          <a:xfrm>
            <a:off x="3687763" y="4737100"/>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6" name="Freeform 1198"/>
          <p:cNvSpPr>
            <a:spLocks/>
          </p:cNvSpPr>
          <p:nvPr/>
        </p:nvSpPr>
        <p:spPr bwMode="auto">
          <a:xfrm>
            <a:off x="3687763" y="4741863"/>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7" name="Freeform 1199"/>
          <p:cNvSpPr>
            <a:spLocks/>
          </p:cNvSpPr>
          <p:nvPr/>
        </p:nvSpPr>
        <p:spPr bwMode="auto">
          <a:xfrm>
            <a:off x="3687763" y="4748213"/>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8" name="Freeform 1200"/>
          <p:cNvSpPr>
            <a:spLocks/>
          </p:cNvSpPr>
          <p:nvPr/>
        </p:nvSpPr>
        <p:spPr bwMode="auto">
          <a:xfrm>
            <a:off x="3687763" y="4752975"/>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89" name="Freeform 1201"/>
          <p:cNvSpPr>
            <a:spLocks/>
          </p:cNvSpPr>
          <p:nvPr/>
        </p:nvSpPr>
        <p:spPr bwMode="auto">
          <a:xfrm>
            <a:off x="3687763" y="4756150"/>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0" name="Freeform 1202"/>
          <p:cNvSpPr>
            <a:spLocks/>
          </p:cNvSpPr>
          <p:nvPr/>
        </p:nvSpPr>
        <p:spPr bwMode="auto">
          <a:xfrm>
            <a:off x="3687763" y="4760913"/>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1" name="Freeform 1203"/>
          <p:cNvSpPr>
            <a:spLocks/>
          </p:cNvSpPr>
          <p:nvPr/>
        </p:nvSpPr>
        <p:spPr bwMode="auto">
          <a:xfrm>
            <a:off x="3687763" y="4767263"/>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2" name="Freeform 1204"/>
          <p:cNvSpPr>
            <a:spLocks/>
          </p:cNvSpPr>
          <p:nvPr/>
        </p:nvSpPr>
        <p:spPr bwMode="auto">
          <a:xfrm>
            <a:off x="3687763" y="4772025"/>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3" name="Freeform 1205"/>
          <p:cNvSpPr>
            <a:spLocks/>
          </p:cNvSpPr>
          <p:nvPr/>
        </p:nvSpPr>
        <p:spPr bwMode="auto">
          <a:xfrm>
            <a:off x="3687763" y="4776788"/>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4" name="Freeform 1206"/>
          <p:cNvSpPr>
            <a:spLocks/>
          </p:cNvSpPr>
          <p:nvPr/>
        </p:nvSpPr>
        <p:spPr bwMode="auto">
          <a:xfrm>
            <a:off x="3687763" y="4779963"/>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5" name="Freeform 1207"/>
          <p:cNvSpPr>
            <a:spLocks/>
          </p:cNvSpPr>
          <p:nvPr/>
        </p:nvSpPr>
        <p:spPr bwMode="auto">
          <a:xfrm>
            <a:off x="3687763" y="4784725"/>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6" name="Freeform 1208"/>
          <p:cNvSpPr>
            <a:spLocks/>
          </p:cNvSpPr>
          <p:nvPr/>
        </p:nvSpPr>
        <p:spPr bwMode="auto">
          <a:xfrm>
            <a:off x="3687763" y="4789488"/>
            <a:ext cx="1465262" cy="25400"/>
          </a:xfrm>
          <a:custGeom>
            <a:avLst/>
            <a:gdLst/>
            <a:ahLst/>
            <a:cxnLst>
              <a:cxn ang="0">
                <a:pos x="978" y="16"/>
              </a:cxn>
              <a:cxn ang="0">
                <a:pos x="978" y="0"/>
              </a:cxn>
              <a:cxn ang="0">
                <a:pos x="0" y="0"/>
              </a:cxn>
              <a:cxn ang="0">
                <a:pos x="0" y="16"/>
              </a:cxn>
              <a:cxn ang="0">
                <a:pos x="978" y="16"/>
              </a:cxn>
            </a:cxnLst>
            <a:rect l="0" t="0" r="r" b="b"/>
            <a:pathLst>
              <a:path w="979" h="17">
                <a:moveTo>
                  <a:pt x="978" y="16"/>
                </a:moveTo>
                <a:lnTo>
                  <a:pt x="978" y="0"/>
                </a:lnTo>
                <a:lnTo>
                  <a:pt x="0" y="0"/>
                </a:lnTo>
                <a:lnTo>
                  <a:pt x="0" y="16"/>
                </a:lnTo>
                <a:lnTo>
                  <a:pt x="978" y="16"/>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7" name="Freeform 1209"/>
          <p:cNvSpPr>
            <a:spLocks/>
          </p:cNvSpPr>
          <p:nvPr/>
        </p:nvSpPr>
        <p:spPr bwMode="auto">
          <a:xfrm>
            <a:off x="3687763" y="4795838"/>
            <a:ext cx="1465262" cy="25400"/>
          </a:xfrm>
          <a:custGeom>
            <a:avLst/>
            <a:gdLst/>
            <a:ahLst/>
            <a:cxnLst>
              <a:cxn ang="0">
                <a:pos x="978" y="0"/>
              </a:cxn>
              <a:cxn ang="0">
                <a:pos x="978" y="16"/>
              </a:cxn>
              <a:cxn ang="0">
                <a:pos x="0" y="16"/>
              </a:cxn>
              <a:cxn ang="0">
                <a:pos x="0" y="0"/>
              </a:cxn>
              <a:cxn ang="0">
                <a:pos x="978" y="0"/>
              </a:cxn>
            </a:cxnLst>
            <a:rect l="0" t="0" r="r" b="b"/>
            <a:pathLst>
              <a:path w="979" h="17">
                <a:moveTo>
                  <a:pt x="978" y="0"/>
                </a:moveTo>
                <a:lnTo>
                  <a:pt x="978" y="16"/>
                </a:lnTo>
                <a:lnTo>
                  <a:pt x="0" y="16"/>
                </a:lnTo>
                <a:lnTo>
                  <a:pt x="0" y="0"/>
                </a:lnTo>
                <a:lnTo>
                  <a:pt x="978"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8" name="Freeform 1210"/>
          <p:cNvSpPr>
            <a:spLocks/>
          </p:cNvSpPr>
          <p:nvPr/>
        </p:nvSpPr>
        <p:spPr bwMode="auto">
          <a:xfrm>
            <a:off x="3687763" y="4800600"/>
            <a:ext cx="1465262" cy="25400"/>
          </a:xfrm>
          <a:custGeom>
            <a:avLst/>
            <a:gdLst/>
            <a:ahLst/>
            <a:cxnLst>
              <a:cxn ang="0">
                <a:pos x="978" y="0"/>
              </a:cxn>
              <a:cxn ang="0">
                <a:pos x="978" y="16"/>
              </a:cxn>
              <a:cxn ang="0">
                <a:pos x="0" y="16"/>
              </a:cxn>
              <a:cxn ang="0">
                <a:pos x="0" y="0"/>
              </a:cxn>
              <a:cxn ang="0">
                <a:pos x="978" y="0"/>
              </a:cxn>
            </a:cxnLst>
            <a:rect l="0" t="0" r="r" b="b"/>
            <a:pathLst>
              <a:path w="979" h="17">
                <a:moveTo>
                  <a:pt x="978" y="0"/>
                </a:moveTo>
                <a:lnTo>
                  <a:pt x="978" y="16"/>
                </a:lnTo>
                <a:lnTo>
                  <a:pt x="0" y="16"/>
                </a:lnTo>
                <a:lnTo>
                  <a:pt x="0" y="0"/>
                </a:lnTo>
                <a:lnTo>
                  <a:pt x="978" y="0"/>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699" name="Freeform 1211"/>
          <p:cNvSpPr>
            <a:spLocks/>
          </p:cNvSpPr>
          <p:nvPr/>
        </p:nvSpPr>
        <p:spPr bwMode="auto">
          <a:xfrm>
            <a:off x="4202113"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0" name="Freeform 1212"/>
          <p:cNvSpPr>
            <a:spLocks/>
          </p:cNvSpPr>
          <p:nvPr/>
        </p:nvSpPr>
        <p:spPr bwMode="auto">
          <a:xfrm>
            <a:off x="4202113"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1" name="Freeform 1213"/>
          <p:cNvSpPr>
            <a:spLocks/>
          </p:cNvSpPr>
          <p:nvPr/>
        </p:nvSpPr>
        <p:spPr bwMode="auto">
          <a:xfrm>
            <a:off x="4205288"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2" name="Freeform 1214"/>
          <p:cNvSpPr>
            <a:spLocks/>
          </p:cNvSpPr>
          <p:nvPr/>
        </p:nvSpPr>
        <p:spPr bwMode="auto">
          <a:xfrm>
            <a:off x="4211638"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3" name="Freeform 1215"/>
          <p:cNvSpPr>
            <a:spLocks/>
          </p:cNvSpPr>
          <p:nvPr/>
        </p:nvSpPr>
        <p:spPr bwMode="auto">
          <a:xfrm>
            <a:off x="4217988"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4" name="Freeform 1216"/>
          <p:cNvSpPr>
            <a:spLocks/>
          </p:cNvSpPr>
          <p:nvPr/>
        </p:nvSpPr>
        <p:spPr bwMode="auto">
          <a:xfrm>
            <a:off x="4224338"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5" name="Freeform 1217"/>
          <p:cNvSpPr>
            <a:spLocks/>
          </p:cNvSpPr>
          <p:nvPr/>
        </p:nvSpPr>
        <p:spPr bwMode="auto">
          <a:xfrm>
            <a:off x="4227513"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6" name="Freeform 1218"/>
          <p:cNvSpPr>
            <a:spLocks/>
          </p:cNvSpPr>
          <p:nvPr/>
        </p:nvSpPr>
        <p:spPr bwMode="auto">
          <a:xfrm>
            <a:off x="4230688" y="1697038"/>
            <a:ext cx="26987" cy="3055937"/>
          </a:xfrm>
          <a:custGeom>
            <a:avLst/>
            <a:gdLst/>
            <a:ahLst/>
            <a:cxnLst>
              <a:cxn ang="0">
                <a:pos x="17" y="2043"/>
              </a:cxn>
              <a:cxn ang="0">
                <a:pos x="0" y="2043"/>
              </a:cxn>
              <a:cxn ang="0">
                <a:pos x="0" y="0"/>
              </a:cxn>
              <a:cxn ang="0">
                <a:pos x="17" y="0"/>
              </a:cxn>
              <a:cxn ang="0">
                <a:pos x="17" y="2043"/>
              </a:cxn>
            </a:cxnLst>
            <a:rect l="0" t="0" r="r" b="b"/>
            <a:pathLst>
              <a:path w="18" h="2044">
                <a:moveTo>
                  <a:pt x="17" y="2043"/>
                </a:moveTo>
                <a:lnTo>
                  <a:pt x="0" y="2043"/>
                </a:lnTo>
                <a:lnTo>
                  <a:pt x="0" y="0"/>
                </a:lnTo>
                <a:lnTo>
                  <a:pt x="17" y="0"/>
                </a:lnTo>
                <a:lnTo>
                  <a:pt x="17" y="2043"/>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7" name="Freeform 1219"/>
          <p:cNvSpPr>
            <a:spLocks/>
          </p:cNvSpPr>
          <p:nvPr/>
        </p:nvSpPr>
        <p:spPr bwMode="auto">
          <a:xfrm>
            <a:off x="4238625"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8" name="Freeform 1220"/>
          <p:cNvSpPr>
            <a:spLocks/>
          </p:cNvSpPr>
          <p:nvPr/>
        </p:nvSpPr>
        <p:spPr bwMode="auto">
          <a:xfrm>
            <a:off x="4243388"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09" name="Freeform 1221"/>
          <p:cNvSpPr>
            <a:spLocks/>
          </p:cNvSpPr>
          <p:nvPr/>
        </p:nvSpPr>
        <p:spPr bwMode="auto">
          <a:xfrm>
            <a:off x="4249738"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0" name="Freeform 1222"/>
          <p:cNvSpPr>
            <a:spLocks/>
          </p:cNvSpPr>
          <p:nvPr/>
        </p:nvSpPr>
        <p:spPr bwMode="auto">
          <a:xfrm>
            <a:off x="4252913"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1" name="Freeform 1223"/>
          <p:cNvSpPr>
            <a:spLocks/>
          </p:cNvSpPr>
          <p:nvPr/>
        </p:nvSpPr>
        <p:spPr bwMode="auto">
          <a:xfrm>
            <a:off x="4257675"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2" name="Freeform 1224"/>
          <p:cNvSpPr>
            <a:spLocks/>
          </p:cNvSpPr>
          <p:nvPr/>
        </p:nvSpPr>
        <p:spPr bwMode="auto">
          <a:xfrm>
            <a:off x="4260850"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3" name="Freeform 1225"/>
          <p:cNvSpPr>
            <a:spLocks/>
          </p:cNvSpPr>
          <p:nvPr/>
        </p:nvSpPr>
        <p:spPr bwMode="auto">
          <a:xfrm>
            <a:off x="4268788"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4" name="Freeform 1226"/>
          <p:cNvSpPr>
            <a:spLocks/>
          </p:cNvSpPr>
          <p:nvPr/>
        </p:nvSpPr>
        <p:spPr bwMode="auto">
          <a:xfrm>
            <a:off x="4273550"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5" name="Freeform 1227"/>
          <p:cNvSpPr>
            <a:spLocks/>
          </p:cNvSpPr>
          <p:nvPr/>
        </p:nvSpPr>
        <p:spPr bwMode="auto">
          <a:xfrm>
            <a:off x="4278313" y="1697038"/>
            <a:ext cx="26987"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6" name="Freeform 1228"/>
          <p:cNvSpPr>
            <a:spLocks/>
          </p:cNvSpPr>
          <p:nvPr/>
        </p:nvSpPr>
        <p:spPr bwMode="auto">
          <a:xfrm>
            <a:off x="4283075" y="1697038"/>
            <a:ext cx="25400" cy="3055937"/>
          </a:xfrm>
          <a:custGeom>
            <a:avLst/>
            <a:gdLst/>
            <a:ahLst/>
            <a:cxnLst>
              <a:cxn ang="0">
                <a:pos x="16" y="2043"/>
              </a:cxn>
              <a:cxn ang="0">
                <a:pos x="0" y="2043"/>
              </a:cxn>
              <a:cxn ang="0">
                <a:pos x="0" y="0"/>
              </a:cxn>
              <a:cxn ang="0">
                <a:pos x="16" y="0"/>
              </a:cxn>
              <a:cxn ang="0">
                <a:pos x="16" y="2043"/>
              </a:cxn>
            </a:cxnLst>
            <a:rect l="0" t="0" r="r" b="b"/>
            <a:pathLst>
              <a:path w="17" h="2044">
                <a:moveTo>
                  <a:pt x="16" y="2043"/>
                </a:moveTo>
                <a:lnTo>
                  <a:pt x="0" y="2043"/>
                </a:lnTo>
                <a:lnTo>
                  <a:pt x="0" y="0"/>
                </a:lnTo>
                <a:lnTo>
                  <a:pt x="16" y="0"/>
                </a:lnTo>
                <a:lnTo>
                  <a:pt x="16" y="2043"/>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7" name="Freeform 1229"/>
          <p:cNvSpPr>
            <a:spLocks/>
          </p:cNvSpPr>
          <p:nvPr/>
        </p:nvSpPr>
        <p:spPr bwMode="auto">
          <a:xfrm>
            <a:off x="4287838" y="1697038"/>
            <a:ext cx="25400" cy="3055937"/>
          </a:xfrm>
          <a:custGeom>
            <a:avLst/>
            <a:gdLst/>
            <a:ahLst/>
            <a:cxnLst>
              <a:cxn ang="0">
                <a:pos x="0" y="2043"/>
              </a:cxn>
              <a:cxn ang="0">
                <a:pos x="16" y="2043"/>
              </a:cxn>
              <a:cxn ang="0">
                <a:pos x="16" y="0"/>
              </a:cxn>
              <a:cxn ang="0">
                <a:pos x="0" y="0"/>
              </a:cxn>
              <a:cxn ang="0">
                <a:pos x="0" y="2043"/>
              </a:cxn>
            </a:cxnLst>
            <a:rect l="0" t="0" r="r" b="b"/>
            <a:pathLst>
              <a:path w="17" h="2044">
                <a:moveTo>
                  <a:pt x="0" y="2043"/>
                </a:moveTo>
                <a:lnTo>
                  <a:pt x="16" y="2043"/>
                </a:lnTo>
                <a:lnTo>
                  <a:pt x="16" y="0"/>
                </a:lnTo>
                <a:lnTo>
                  <a:pt x="0" y="0"/>
                </a:lnTo>
                <a:lnTo>
                  <a:pt x="0" y="2043"/>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8" name="Freeform 1230"/>
          <p:cNvSpPr>
            <a:spLocks/>
          </p:cNvSpPr>
          <p:nvPr/>
        </p:nvSpPr>
        <p:spPr bwMode="auto">
          <a:xfrm>
            <a:off x="4294188" y="1697038"/>
            <a:ext cx="1587" cy="3055937"/>
          </a:xfrm>
          <a:custGeom>
            <a:avLst/>
            <a:gdLst/>
            <a:ahLst/>
            <a:cxnLst>
              <a:cxn ang="0">
                <a:pos x="0" y="2043"/>
              </a:cxn>
              <a:cxn ang="0">
                <a:pos x="0" y="0"/>
              </a:cxn>
              <a:cxn ang="0">
                <a:pos x="0" y="2043"/>
              </a:cxn>
            </a:cxnLst>
            <a:rect l="0" t="0" r="r" b="b"/>
            <a:pathLst>
              <a:path w="1" h="2044">
                <a:moveTo>
                  <a:pt x="0" y="2043"/>
                </a:moveTo>
                <a:lnTo>
                  <a:pt x="0" y="0"/>
                </a:lnTo>
                <a:lnTo>
                  <a:pt x="0" y="2043"/>
                </a:lnTo>
              </a:path>
            </a:pathLst>
          </a:custGeom>
          <a:solidFill>
            <a:srgbClr val="000066"/>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19" name="Freeform 1231"/>
          <p:cNvSpPr>
            <a:spLocks/>
          </p:cNvSpPr>
          <p:nvPr/>
        </p:nvSpPr>
        <p:spPr bwMode="auto">
          <a:xfrm>
            <a:off x="5130800" y="1501775"/>
            <a:ext cx="209550" cy="157163"/>
          </a:xfrm>
          <a:custGeom>
            <a:avLst/>
            <a:gdLst/>
            <a:ahLst/>
            <a:cxnLst>
              <a:cxn ang="0">
                <a:pos x="140" y="0"/>
              </a:cxn>
              <a:cxn ang="0">
                <a:pos x="70" y="48"/>
              </a:cxn>
              <a:cxn ang="0">
                <a:pos x="0" y="0"/>
              </a:cxn>
              <a:cxn ang="0">
                <a:pos x="0" y="104"/>
              </a:cxn>
              <a:cxn ang="0">
                <a:pos x="70" y="55"/>
              </a:cxn>
              <a:cxn ang="0">
                <a:pos x="140" y="103"/>
              </a:cxn>
              <a:cxn ang="0">
                <a:pos x="140" y="0"/>
              </a:cxn>
              <a:cxn ang="0">
                <a:pos x="140" y="0"/>
              </a:cxn>
            </a:cxnLst>
            <a:rect l="0" t="0" r="r" b="b"/>
            <a:pathLst>
              <a:path w="141" h="105">
                <a:moveTo>
                  <a:pt x="140" y="0"/>
                </a:moveTo>
                <a:lnTo>
                  <a:pt x="70" y="48"/>
                </a:lnTo>
                <a:lnTo>
                  <a:pt x="0" y="0"/>
                </a:lnTo>
                <a:lnTo>
                  <a:pt x="0" y="104"/>
                </a:lnTo>
                <a:lnTo>
                  <a:pt x="70" y="55"/>
                </a:lnTo>
                <a:lnTo>
                  <a:pt x="140" y="103"/>
                </a:lnTo>
                <a:lnTo>
                  <a:pt x="140" y="0"/>
                </a:lnTo>
                <a:lnTo>
                  <a:pt x="140"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0" name="Freeform 1232"/>
          <p:cNvSpPr>
            <a:spLocks/>
          </p:cNvSpPr>
          <p:nvPr/>
        </p:nvSpPr>
        <p:spPr bwMode="auto">
          <a:xfrm>
            <a:off x="5229225" y="1493838"/>
            <a:ext cx="115888" cy="92075"/>
          </a:xfrm>
          <a:custGeom>
            <a:avLst/>
            <a:gdLst/>
            <a:ahLst/>
            <a:cxnLst>
              <a:cxn ang="0">
                <a:pos x="0" y="57"/>
              </a:cxn>
              <a:cxn ang="0">
                <a:pos x="6" y="57"/>
              </a:cxn>
              <a:cxn ang="0">
                <a:pos x="77" y="8"/>
              </a:cxn>
              <a:cxn ang="0">
                <a:pos x="70" y="0"/>
              </a:cxn>
              <a:cxn ang="0">
                <a:pos x="0" y="49"/>
              </a:cxn>
              <a:cxn ang="0">
                <a:pos x="6" y="49"/>
              </a:cxn>
              <a:cxn ang="0">
                <a:pos x="0" y="57"/>
              </a:cxn>
              <a:cxn ang="0">
                <a:pos x="3" y="60"/>
              </a:cxn>
              <a:cxn ang="0">
                <a:pos x="6" y="57"/>
              </a:cxn>
              <a:cxn ang="0">
                <a:pos x="0" y="57"/>
              </a:cxn>
            </a:cxnLst>
            <a:rect l="0" t="0" r="r" b="b"/>
            <a:pathLst>
              <a:path w="78" h="61">
                <a:moveTo>
                  <a:pt x="0" y="57"/>
                </a:moveTo>
                <a:lnTo>
                  <a:pt x="6" y="57"/>
                </a:lnTo>
                <a:lnTo>
                  <a:pt x="77" y="8"/>
                </a:lnTo>
                <a:lnTo>
                  <a:pt x="70" y="0"/>
                </a:lnTo>
                <a:lnTo>
                  <a:pt x="0" y="49"/>
                </a:lnTo>
                <a:lnTo>
                  <a:pt x="6" y="49"/>
                </a:lnTo>
                <a:lnTo>
                  <a:pt x="0" y="57"/>
                </a:lnTo>
                <a:lnTo>
                  <a:pt x="3" y="60"/>
                </a:lnTo>
                <a:lnTo>
                  <a:pt x="6" y="57"/>
                </a:lnTo>
                <a:lnTo>
                  <a:pt x="0" y="5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1" name="Freeform 1233"/>
          <p:cNvSpPr>
            <a:spLocks/>
          </p:cNvSpPr>
          <p:nvPr/>
        </p:nvSpPr>
        <p:spPr bwMode="auto">
          <a:xfrm>
            <a:off x="5124450" y="1492250"/>
            <a:ext cx="114300" cy="88900"/>
          </a:xfrm>
          <a:custGeom>
            <a:avLst/>
            <a:gdLst/>
            <a:ahLst/>
            <a:cxnLst>
              <a:cxn ang="0">
                <a:pos x="2" y="10"/>
              </a:cxn>
              <a:cxn ang="0">
                <a:pos x="0" y="10"/>
              </a:cxn>
              <a:cxn ang="0">
                <a:pos x="69" y="58"/>
              </a:cxn>
              <a:cxn ang="0">
                <a:pos x="76" y="49"/>
              </a:cxn>
              <a:cxn ang="0">
                <a:pos x="6" y="1"/>
              </a:cxn>
              <a:cxn ang="0">
                <a:pos x="2" y="0"/>
              </a:cxn>
              <a:cxn ang="0">
                <a:pos x="6" y="1"/>
              </a:cxn>
              <a:cxn ang="0">
                <a:pos x="4" y="0"/>
              </a:cxn>
              <a:cxn ang="0">
                <a:pos x="2" y="0"/>
              </a:cxn>
              <a:cxn ang="0">
                <a:pos x="2" y="10"/>
              </a:cxn>
            </a:cxnLst>
            <a:rect l="0" t="0" r="r" b="b"/>
            <a:pathLst>
              <a:path w="77" h="59">
                <a:moveTo>
                  <a:pt x="2" y="10"/>
                </a:moveTo>
                <a:lnTo>
                  <a:pt x="0" y="10"/>
                </a:lnTo>
                <a:lnTo>
                  <a:pt x="69" y="58"/>
                </a:lnTo>
                <a:lnTo>
                  <a:pt x="76" y="49"/>
                </a:lnTo>
                <a:lnTo>
                  <a:pt x="6" y="1"/>
                </a:lnTo>
                <a:lnTo>
                  <a:pt x="2" y="0"/>
                </a:lnTo>
                <a:lnTo>
                  <a:pt x="6" y="1"/>
                </a:lnTo>
                <a:lnTo>
                  <a:pt x="4" y="0"/>
                </a:lnTo>
                <a:lnTo>
                  <a:pt x="2" y="0"/>
                </a:lnTo>
                <a:lnTo>
                  <a:pt x="2"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2" name="Freeform 1234"/>
          <p:cNvSpPr>
            <a:spLocks/>
          </p:cNvSpPr>
          <p:nvPr/>
        </p:nvSpPr>
        <p:spPr bwMode="auto">
          <a:xfrm>
            <a:off x="5119688" y="1492250"/>
            <a:ext cx="25400" cy="25400"/>
          </a:xfrm>
          <a:custGeom>
            <a:avLst/>
            <a:gdLst/>
            <a:ahLst/>
            <a:cxnLst>
              <a:cxn ang="0">
                <a:pos x="16" y="8"/>
              </a:cxn>
              <a:cxn ang="0">
                <a:pos x="8" y="16"/>
              </a:cxn>
              <a:cxn ang="0">
                <a:pos x="8" y="0"/>
              </a:cxn>
              <a:cxn ang="0">
                <a:pos x="0" y="8"/>
              </a:cxn>
              <a:cxn ang="0">
                <a:pos x="8" y="0"/>
              </a:cxn>
              <a:cxn ang="0">
                <a:pos x="0" y="0"/>
              </a:cxn>
              <a:cxn ang="0">
                <a:pos x="0" y="8"/>
              </a:cxn>
              <a:cxn ang="0">
                <a:pos x="16" y="8"/>
              </a:cxn>
            </a:cxnLst>
            <a:rect l="0" t="0" r="r" b="b"/>
            <a:pathLst>
              <a:path w="17" h="17">
                <a:moveTo>
                  <a:pt x="16" y="8"/>
                </a:moveTo>
                <a:lnTo>
                  <a:pt x="8" y="16"/>
                </a:lnTo>
                <a:lnTo>
                  <a:pt x="8" y="0"/>
                </a:lnTo>
                <a:lnTo>
                  <a:pt x="0" y="8"/>
                </a:lnTo>
                <a:lnTo>
                  <a:pt x="8" y="0"/>
                </a:lnTo>
                <a:lnTo>
                  <a:pt x="0" y="0"/>
                </a:lnTo>
                <a:lnTo>
                  <a:pt x="0" y="8"/>
                </a:lnTo>
                <a:lnTo>
                  <a:pt x="16"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3" name="Freeform 1235"/>
          <p:cNvSpPr>
            <a:spLocks/>
          </p:cNvSpPr>
          <p:nvPr/>
        </p:nvSpPr>
        <p:spPr bwMode="auto">
          <a:xfrm>
            <a:off x="5119688" y="1501775"/>
            <a:ext cx="25400" cy="165100"/>
          </a:xfrm>
          <a:custGeom>
            <a:avLst/>
            <a:gdLst/>
            <a:ahLst/>
            <a:cxnLst>
              <a:cxn ang="0">
                <a:pos x="8" y="98"/>
              </a:cxn>
              <a:cxn ang="0">
                <a:pos x="16" y="103"/>
              </a:cxn>
              <a:cxn ang="0">
                <a:pos x="16" y="0"/>
              </a:cxn>
              <a:cxn ang="0">
                <a:pos x="0" y="0"/>
              </a:cxn>
              <a:cxn ang="0">
                <a:pos x="0" y="103"/>
              </a:cxn>
              <a:cxn ang="0">
                <a:pos x="8" y="109"/>
              </a:cxn>
              <a:cxn ang="0">
                <a:pos x="0" y="103"/>
              </a:cxn>
              <a:cxn ang="0">
                <a:pos x="0" y="109"/>
              </a:cxn>
              <a:cxn ang="0">
                <a:pos x="8" y="109"/>
              </a:cxn>
              <a:cxn ang="0">
                <a:pos x="8" y="98"/>
              </a:cxn>
            </a:cxnLst>
            <a:rect l="0" t="0" r="r" b="b"/>
            <a:pathLst>
              <a:path w="17" h="110">
                <a:moveTo>
                  <a:pt x="8" y="98"/>
                </a:moveTo>
                <a:lnTo>
                  <a:pt x="16" y="103"/>
                </a:lnTo>
                <a:lnTo>
                  <a:pt x="16" y="0"/>
                </a:lnTo>
                <a:lnTo>
                  <a:pt x="0" y="0"/>
                </a:lnTo>
                <a:lnTo>
                  <a:pt x="0" y="103"/>
                </a:lnTo>
                <a:lnTo>
                  <a:pt x="8" y="109"/>
                </a:lnTo>
                <a:lnTo>
                  <a:pt x="0" y="103"/>
                </a:lnTo>
                <a:lnTo>
                  <a:pt x="0" y="109"/>
                </a:lnTo>
                <a:lnTo>
                  <a:pt x="8" y="109"/>
                </a:lnTo>
                <a:lnTo>
                  <a:pt x="8" y="9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4" name="Freeform 1236"/>
          <p:cNvSpPr>
            <a:spLocks/>
          </p:cNvSpPr>
          <p:nvPr/>
        </p:nvSpPr>
        <p:spPr bwMode="auto">
          <a:xfrm>
            <a:off x="5126038" y="1646238"/>
            <a:ext cx="25400" cy="25400"/>
          </a:xfrm>
          <a:custGeom>
            <a:avLst/>
            <a:gdLst/>
            <a:ahLst/>
            <a:cxnLst>
              <a:cxn ang="0">
                <a:pos x="0" y="2"/>
              </a:cxn>
              <a:cxn ang="0">
                <a:pos x="7" y="0"/>
              </a:cxn>
              <a:cxn ang="0">
                <a:pos x="5" y="0"/>
              </a:cxn>
              <a:cxn ang="0">
                <a:pos x="5" y="16"/>
              </a:cxn>
              <a:cxn ang="0">
                <a:pos x="7" y="16"/>
              </a:cxn>
              <a:cxn ang="0">
                <a:pos x="16" y="14"/>
              </a:cxn>
              <a:cxn ang="0">
                <a:pos x="7" y="16"/>
              </a:cxn>
              <a:cxn ang="0">
                <a:pos x="12" y="16"/>
              </a:cxn>
              <a:cxn ang="0">
                <a:pos x="16" y="14"/>
              </a:cxn>
              <a:cxn ang="0">
                <a:pos x="0" y="2"/>
              </a:cxn>
            </a:cxnLst>
            <a:rect l="0" t="0" r="r" b="b"/>
            <a:pathLst>
              <a:path w="17" h="17">
                <a:moveTo>
                  <a:pt x="0" y="2"/>
                </a:moveTo>
                <a:lnTo>
                  <a:pt x="7" y="0"/>
                </a:lnTo>
                <a:lnTo>
                  <a:pt x="5" y="0"/>
                </a:lnTo>
                <a:lnTo>
                  <a:pt x="5" y="16"/>
                </a:lnTo>
                <a:lnTo>
                  <a:pt x="7" y="16"/>
                </a:lnTo>
                <a:lnTo>
                  <a:pt x="16" y="14"/>
                </a:lnTo>
                <a:lnTo>
                  <a:pt x="7" y="16"/>
                </a:lnTo>
                <a:lnTo>
                  <a:pt x="12" y="16"/>
                </a:lnTo>
                <a:lnTo>
                  <a:pt x="16" y="14"/>
                </a:lnTo>
                <a:lnTo>
                  <a:pt x="0"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5" name="Freeform 1237"/>
          <p:cNvSpPr>
            <a:spLocks/>
          </p:cNvSpPr>
          <p:nvPr/>
        </p:nvSpPr>
        <p:spPr bwMode="auto">
          <a:xfrm>
            <a:off x="5126038" y="1573213"/>
            <a:ext cx="115887" cy="90487"/>
          </a:xfrm>
          <a:custGeom>
            <a:avLst/>
            <a:gdLst/>
            <a:ahLst/>
            <a:cxnLst>
              <a:cxn ang="0">
                <a:pos x="77" y="2"/>
              </a:cxn>
              <a:cxn ang="0">
                <a:pos x="69" y="2"/>
              </a:cxn>
              <a:cxn ang="0">
                <a:pos x="0" y="51"/>
              </a:cxn>
              <a:cxn ang="0">
                <a:pos x="6" y="59"/>
              </a:cxn>
              <a:cxn ang="0">
                <a:pos x="77" y="10"/>
              </a:cxn>
              <a:cxn ang="0">
                <a:pos x="69" y="10"/>
              </a:cxn>
              <a:cxn ang="0">
                <a:pos x="77" y="2"/>
              </a:cxn>
              <a:cxn ang="0">
                <a:pos x="73" y="0"/>
              </a:cxn>
              <a:cxn ang="0">
                <a:pos x="69" y="2"/>
              </a:cxn>
              <a:cxn ang="0">
                <a:pos x="77" y="2"/>
              </a:cxn>
            </a:cxnLst>
            <a:rect l="0" t="0" r="r" b="b"/>
            <a:pathLst>
              <a:path w="78" h="60">
                <a:moveTo>
                  <a:pt x="77" y="2"/>
                </a:moveTo>
                <a:lnTo>
                  <a:pt x="69" y="2"/>
                </a:lnTo>
                <a:lnTo>
                  <a:pt x="0" y="51"/>
                </a:lnTo>
                <a:lnTo>
                  <a:pt x="6" y="59"/>
                </a:lnTo>
                <a:lnTo>
                  <a:pt x="77" y="10"/>
                </a:lnTo>
                <a:lnTo>
                  <a:pt x="69" y="10"/>
                </a:lnTo>
                <a:lnTo>
                  <a:pt x="77" y="2"/>
                </a:lnTo>
                <a:lnTo>
                  <a:pt x="73" y="0"/>
                </a:lnTo>
                <a:lnTo>
                  <a:pt x="69" y="2"/>
                </a:lnTo>
                <a:lnTo>
                  <a:pt x="77"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6" name="Freeform 1238"/>
          <p:cNvSpPr>
            <a:spLocks/>
          </p:cNvSpPr>
          <p:nvPr/>
        </p:nvSpPr>
        <p:spPr bwMode="auto">
          <a:xfrm>
            <a:off x="5229225" y="1577975"/>
            <a:ext cx="120650" cy="95250"/>
          </a:xfrm>
          <a:custGeom>
            <a:avLst/>
            <a:gdLst/>
            <a:ahLst/>
            <a:cxnLst>
              <a:cxn ang="0">
                <a:pos x="68" y="52"/>
              </a:cxn>
              <a:cxn ang="0">
                <a:pos x="77" y="48"/>
              </a:cxn>
              <a:cxn ang="0">
                <a:pos x="7" y="0"/>
              </a:cxn>
              <a:cxn ang="0">
                <a:pos x="0" y="8"/>
              </a:cxn>
              <a:cxn ang="0">
                <a:pos x="71" y="56"/>
              </a:cxn>
              <a:cxn ang="0">
                <a:pos x="80" y="52"/>
              </a:cxn>
              <a:cxn ang="0">
                <a:pos x="71" y="56"/>
              </a:cxn>
              <a:cxn ang="0">
                <a:pos x="80" y="63"/>
              </a:cxn>
              <a:cxn ang="0">
                <a:pos x="80" y="52"/>
              </a:cxn>
              <a:cxn ang="0">
                <a:pos x="68" y="52"/>
              </a:cxn>
            </a:cxnLst>
            <a:rect l="0" t="0" r="r" b="b"/>
            <a:pathLst>
              <a:path w="81" h="64">
                <a:moveTo>
                  <a:pt x="68" y="52"/>
                </a:moveTo>
                <a:lnTo>
                  <a:pt x="77" y="48"/>
                </a:lnTo>
                <a:lnTo>
                  <a:pt x="7" y="0"/>
                </a:lnTo>
                <a:lnTo>
                  <a:pt x="0" y="8"/>
                </a:lnTo>
                <a:lnTo>
                  <a:pt x="71" y="56"/>
                </a:lnTo>
                <a:lnTo>
                  <a:pt x="80" y="52"/>
                </a:lnTo>
                <a:lnTo>
                  <a:pt x="71" y="56"/>
                </a:lnTo>
                <a:lnTo>
                  <a:pt x="80" y="63"/>
                </a:lnTo>
                <a:lnTo>
                  <a:pt x="80" y="52"/>
                </a:lnTo>
                <a:lnTo>
                  <a:pt x="68" y="5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7" name="Freeform 1239"/>
          <p:cNvSpPr>
            <a:spLocks/>
          </p:cNvSpPr>
          <p:nvPr/>
        </p:nvSpPr>
        <p:spPr bwMode="auto">
          <a:xfrm>
            <a:off x="5332413" y="1492250"/>
            <a:ext cx="25400" cy="165100"/>
          </a:xfrm>
          <a:custGeom>
            <a:avLst/>
            <a:gdLst/>
            <a:ahLst/>
            <a:cxnLst>
              <a:cxn ang="0">
                <a:pos x="8" y="10"/>
              </a:cxn>
              <a:cxn ang="0">
                <a:pos x="0" y="5"/>
              </a:cxn>
              <a:cxn ang="0">
                <a:pos x="0" y="109"/>
              </a:cxn>
              <a:cxn ang="0">
                <a:pos x="16" y="109"/>
              </a:cxn>
              <a:cxn ang="0">
                <a:pos x="16" y="5"/>
              </a:cxn>
              <a:cxn ang="0">
                <a:pos x="8" y="0"/>
              </a:cxn>
              <a:cxn ang="0">
                <a:pos x="16" y="5"/>
              </a:cxn>
              <a:cxn ang="0">
                <a:pos x="16" y="0"/>
              </a:cxn>
              <a:cxn ang="0">
                <a:pos x="8" y="0"/>
              </a:cxn>
              <a:cxn ang="0">
                <a:pos x="8" y="10"/>
              </a:cxn>
            </a:cxnLst>
            <a:rect l="0" t="0" r="r" b="b"/>
            <a:pathLst>
              <a:path w="17" h="110">
                <a:moveTo>
                  <a:pt x="8" y="10"/>
                </a:moveTo>
                <a:lnTo>
                  <a:pt x="0" y="5"/>
                </a:lnTo>
                <a:lnTo>
                  <a:pt x="0" y="109"/>
                </a:lnTo>
                <a:lnTo>
                  <a:pt x="16" y="109"/>
                </a:lnTo>
                <a:lnTo>
                  <a:pt x="16" y="5"/>
                </a:lnTo>
                <a:lnTo>
                  <a:pt x="8" y="0"/>
                </a:lnTo>
                <a:lnTo>
                  <a:pt x="16" y="5"/>
                </a:lnTo>
                <a:lnTo>
                  <a:pt x="16" y="0"/>
                </a:lnTo>
                <a:lnTo>
                  <a:pt x="8" y="0"/>
                </a:lnTo>
                <a:lnTo>
                  <a:pt x="8"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8" name="Freeform 1240"/>
          <p:cNvSpPr>
            <a:spLocks/>
          </p:cNvSpPr>
          <p:nvPr/>
        </p:nvSpPr>
        <p:spPr bwMode="auto">
          <a:xfrm>
            <a:off x="5334000" y="1492250"/>
            <a:ext cx="25400" cy="25400"/>
          </a:xfrm>
          <a:custGeom>
            <a:avLst/>
            <a:gdLst/>
            <a:ahLst/>
            <a:cxnLst>
              <a:cxn ang="0">
                <a:pos x="16" y="15"/>
              </a:cxn>
              <a:cxn ang="0">
                <a:pos x="8" y="16"/>
              </a:cxn>
              <a:cxn ang="0">
                <a:pos x="8" y="0"/>
              </a:cxn>
              <a:cxn ang="0">
                <a:pos x="0" y="2"/>
              </a:cxn>
              <a:cxn ang="0">
                <a:pos x="8" y="0"/>
              </a:cxn>
              <a:cxn ang="0">
                <a:pos x="3" y="0"/>
              </a:cxn>
              <a:cxn ang="0">
                <a:pos x="0" y="2"/>
              </a:cxn>
              <a:cxn ang="0">
                <a:pos x="16" y="15"/>
              </a:cxn>
            </a:cxnLst>
            <a:rect l="0" t="0" r="r" b="b"/>
            <a:pathLst>
              <a:path w="17" h="17">
                <a:moveTo>
                  <a:pt x="16" y="15"/>
                </a:moveTo>
                <a:lnTo>
                  <a:pt x="8" y="16"/>
                </a:lnTo>
                <a:lnTo>
                  <a:pt x="8" y="0"/>
                </a:lnTo>
                <a:lnTo>
                  <a:pt x="0" y="2"/>
                </a:lnTo>
                <a:lnTo>
                  <a:pt x="8" y="0"/>
                </a:lnTo>
                <a:lnTo>
                  <a:pt x="3" y="0"/>
                </a:lnTo>
                <a:lnTo>
                  <a:pt x="0" y="2"/>
                </a:lnTo>
                <a:lnTo>
                  <a:pt x="16" y="1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29" name="Freeform 1241"/>
          <p:cNvSpPr>
            <a:spLocks/>
          </p:cNvSpPr>
          <p:nvPr/>
        </p:nvSpPr>
        <p:spPr bwMode="auto">
          <a:xfrm>
            <a:off x="5137150" y="4689475"/>
            <a:ext cx="217488" cy="152400"/>
          </a:xfrm>
          <a:custGeom>
            <a:avLst/>
            <a:gdLst/>
            <a:ahLst/>
            <a:cxnLst>
              <a:cxn ang="0">
                <a:pos x="143" y="101"/>
              </a:cxn>
              <a:cxn ang="0">
                <a:pos x="71" y="53"/>
              </a:cxn>
              <a:cxn ang="0">
                <a:pos x="0" y="101"/>
              </a:cxn>
              <a:cxn ang="0">
                <a:pos x="0" y="0"/>
              </a:cxn>
              <a:cxn ang="0">
                <a:pos x="2" y="0"/>
              </a:cxn>
              <a:cxn ang="0">
                <a:pos x="72" y="47"/>
              </a:cxn>
              <a:cxn ang="0">
                <a:pos x="144" y="0"/>
              </a:cxn>
              <a:cxn ang="0">
                <a:pos x="144" y="101"/>
              </a:cxn>
              <a:cxn ang="0">
                <a:pos x="143" y="101"/>
              </a:cxn>
            </a:cxnLst>
            <a:rect l="0" t="0" r="r" b="b"/>
            <a:pathLst>
              <a:path w="145" h="102">
                <a:moveTo>
                  <a:pt x="143" y="101"/>
                </a:moveTo>
                <a:lnTo>
                  <a:pt x="71" y="53"/>
                </a:lnTo>
                <a:lnTo>
                  <a:pt x="0" y="101"/>
                </a:lnTo>
                <a:lnTo>
                  <a:pt x="0" y="0"/>
                </a:lnTo>
                <a:lnTo>
                  <a:pt x="2" y="0"/>
                </a:lnTo>
                <a:lnTo>
                  <a:pt x="72" y="47"/>
                </a:lnTo>
                <a:lnTo>
                  <a:pt x="144" y="0"/>
                </a:lnTo>
                <a:lnTo>
                  <a:pt x="144" y="101"/>
                </a:lnTo>
                <a:lnTo>
                  <a:pt x="143" y="101"/>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0" name="Freeform 1242"/>
          <p:cNvSpPr>
            <a:spLocks/>
          </p:cNvSpPr>
          <p:nvPr/>
        </p:nvSpPr>
        <p:spPr bwMode="auto">
          <a:xfrm>
            <a:off x="5240338" y="4759325"/>
            <a:ext cx="119062" cy="90488"/>
          </a:xfrm>
          <a:custGeom>
            <a:avLst/>
            <a:gdLst/>
            <a:ahLst/>
            <a:cxnLst>
              <a:cxn ang="0">
                <a:pos x="6" y="10"/>
              </a:cxn>
              <a:cxn ang="0">
                <a:pos x="0" y="10"/>
              </a:cxn>
              <a:cxn ang="0">
                <a:pos x="71" y="59"/>
              </a:cxn>
              <a:cxn ang="0">
                <a:pos x="78" y="50"/>
              </a:cxn>
              <a:cxn ang="0">
                <a:pos x="6" y="2"/>
              </a:cxn>
              <a:cxn ang="0">
                <a:pos x="0" y="2"/>
              </a:cxn>
              <a:cxn ang="0">
                <a:pos x="6" y="2"/>
              </a:cxn>
              <a:cxn ang="0">
                <a:pos x="2" y="0"/>
              </a:cxn>
              <a:cxn ang="0">
                <a:pos x="0" y="2"/>
              </a:cxn>
              <a:cxn ang="0">
                <a:pos x="6" y="10"/>
              </a:cxn>
            </a:cxnLst>
            <a:rect l="0" t="0" r="r" b="b"/>
            <a:pathLst>
              <a:path w="79" h="60">
                <a:moveTo>
                  <a:pt x="6" y="10"/>
                </a:moveTo>
                <a:lnTo>
                  <a:pt x="0" y="10"/>
                </a:lnTo>
                <a:lnTo>
                  <a:pt x="71" y="59"/>
                </a:lnTo>
                <a:lnTo>
                  <a:pt x="78" y="50"/>
                </a:lnTo>
                <a:lnTo>
                  <a:pt x="6" y="2"/>
                </a:lnTo>
                <a:lnTo>
                  <a:pt x="0" y="2"/>
                </a:lnTo>
                <a:lnTo>
                  <a:pt x="6" y="2"/>
                </a:lnTo>
                <a:lnTo>
                  <a:pt x="2" y="0"/>
                </a:lnTo>
                <a:lnTo>
                  <a:pt x="0" y="2"/>
                </a:lnTo>
                <a:lnTo>
                  <a:pt x="6"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1" name="Freeform 1243"/>
          <p:cNvSpPr>
            <a:spLocks/>
          </p:cNvSpPr>
          <p:nvPr/>
        </p:nvSpPr>
        <p:spPr bwMode="auto">
          <a:xfrm>
            <a:off x="5132388" y="4764088"/>
            <a:ext cx="119062" cy="88900"/>
          </a:xfrm>
          <a:custGeom>
            <a:avLst/>
            <a:gdLst/>
            <a:ahLst/>
            <a:cxnLst>
              <a:cxn ang="0">
                <a:pos x="3" y="59"/>
              </a:cxn>
              <a:cxn ang="0">
                <a:pos x="6" y="57"/>
              </a:cxn>
              <a:cxn ang="0">
                <a:pos x="78" y="8"/>
              </a:cxn>
              <a:cxn ang="0">
                <a:pos x="71" y="0"/>
              </a:cxn>
              <a:cxn ang="0">
                <a:pos x="0" y="48"/>
              </a:cxn>
              <a:cxn ang="0">
                <a:pos x="3" y="47"/>
              </a:cxn>
              <a:cxn ang="0">
                <a:pos x="3" y="59"/>
              </a:cxn>
              <a:cxn ang="0">
                <a:pos x="5" y="59"/>
              </a:cxn>
              <a:cxn ang="0">
                <a:pos x="6" y="57"/>
              </a:cxn>
              <a:cxn ang="0">
                <a:pos x="3" y="59"/>
              </a:cxn>
            </a:cxnLst>
            <a:rect l="0" t="0" r="r" b="b"/>
            <a:pathLst>
              <a:path w="79" h="60">
                <a:moveTo>
                  <a:pt x="3" y="59"/>
                </a:moveTo>
                <a:lnTo>
                  <a:pt x="6" y="57"/>
                </a:lnTo>
                <a:lnTo>
                  <a:pt x="78" y="8"/>
                </a:lnTo>
                <a:lnTo>
                  <a:pt x="71" y="0"/>
                </a:lnTo>
                <a:lnTo>
                  <a:pt x="0" y="48"/>
                </a:lnTo>
                <a:lnTo>
                  <a:pt x="3" y="47"/>
                </a:lnTo>
                <a:lnTo>
                  <a:pt x="3" y="59"/>
                </a:lnTo>
                <a:lnTo>
                  <a:pt x="5" y="59"/>
                </a:lnTo>
                <a:lnTo>
                  <a:pt x="6" y="57"/>
                </a:lnTo>
                <a:lnTo>
                  <a:pt x="3" y="59"/>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2" name="Freeform 1244"/>
          <p:cNvSpPr>
            <a:spLocks/>
          </p:cNvSpPr>
          <p:nvPr/>
        </p:nvSpPr>
        <p:spPr bwMode="auto">
          <a:xfrm>
            <a:off x="5130800" y="4832350"/>
            <a:ext cx="25400" cy="25400"/>
          </a:xfrm>
          <a:custGeom>
            <a:avLst/>
            <a:gdLst/>
            <a:ahLst/>
            <a:cxnLst>
              <a:cxn ang="0">
                <a:pos x="0" y="7"/>
              </a:cxn>
              <a:cxn ang="0">
                <a:pos x="8" y="16"/>
              </a:cxn>
              <a:cxn ang="0">
                <a:pos x="9" y="16"/>
              </a:cxn>
              <a:cxn ang="0">
                <a:pos x="9" y="0"/>
              </a:cxn>
              <a:cxn ang="0">
                <a:pos x="8" y="0"/>
              </a:cxn>
              <a:cxn ang="0">
                <a:pos x="16" y="7"/>
              </a:cxn>
              <a:cxn ang="0">
                <a:pos x="0" y="7"/>
              </a:cxn>
              <a:cxn ang="0">
                <a:pos x="0" y="16"/>
              </a:cxn>
              <a:cxn ang="0">
                <a:pos x="8" y="16"/>
              </a:cxn>
              <a:cxn ang="0">
                <a:pos x="0" y="7"/>
              </a:cxn>
            </a:cxnLst>
            <a:rect l="0" t="0" r="r" b="b"/>
            <a:pathLst>
              <a:path w="17" h="17">
                <a:moveTo>
                  <a:pt x="0" y="7"/>
                </a:moveTo>
                <a:lnTo>
                  <a:pt x="8" y="16"/>
                </a:lnTo>
                <a:lnTo>
                  <a:pt x="9" y="16"/>
                </a:lnTo>
                <a:lnTo>
                  <a:pt x="9" y="0"/>
                </a:lnTo>
                <a:lnTo>
                  <a:pt x="8" y="0"/>
                </a:lnTo>
                <a:lnTo>
                  <a:pt x="16" y="7"/>
                </a:lnTo>
                <a:lnTo>
                  <a:pt x="0" y="7"/>
                </a:lnTo>
                <a:lnTo>
                  <a:pt x="0" y="16"/>
                </a:lnTo>
                <a:lnTo>
                  <a:pt x="8" y="16"/>
                </a:lnTo>
                <a:lnTo>
                  <a:pt x="0" y="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3" name="Freeform 1245"/>
          <p:cNvSpPr>
            <a:spLocks/>
          </p:cNvSpPr>
          <p:nvPr/>
        </p:nvSpPr>
        <p:spPr bwMode="auto">
          <a:xfrm>
            <a:off x="5130800" y="4679950"/>
            <a:ext cx="25400" cy="161925"/>
          </a:xfrm>
          <a:custGeom>
            <a:avLst/>
            <a:gdLst/>
            <a:ahLst/>
            <a:cxnLst>
              <a:cxn ang="0">
                <a:pos x="8" y="0"/>
              </a:cxn>
              <a:cxn ang="0">
                <a:pos x="0" y="5"/>
              </a:cxn>
              <a:cxn ang="0">
                <a:pos x="0" y="107"/>
              </a:cxn>
              <a:cxn ang="0">
                <a:pos x="16" y="107"/>
              </a:cxn>
              <a:cxn ang="0">
                <a:pos x="16" y="5"/>
              </a:cxn>
              <a:cxn ang="0">
                <a:pos x="8" y="10"/>
              </a:cxn>
              <a:cxn ang="0">
                <a:pos x="8" y="0"/>
              </a:cxn>
              <a:cxn ang="0">
                <a:pos x="0" y="0"/>
              </a:cxn>
              <a:cxn ang="0">
                <a:pos x="0" y="5"/>
              </a:cxn>
              <a:cxn ang="0">
                <a:pos x="8" y="0"/>
              </a:cxn>
            </a:cxnLst>
            <a:rect l="0" t="0" r="r" b="b"/>
            <a:pathLst>
              <a:path w="17" h="108">
                <a:moveTo>
                  <a:pt x="8" y="0"/>
                </a:moveTo>
                <a:lnTo>
                  <a:pt x="0" y="5"/>
                </a:lnTo>
                <a:lnTo>
                  <a:pt x="0" y="107"/>
                </a:lnTo>
                <a:lnTo>
                  <a:pt x="16" y="107"/>
                </a:lnTo>
                <a:lnTo>
                  <a:pt x="16" y="5"/>
                </a:lnTo>
                <a:lnTo>
                  <a:pt x="8" y="10"/>
                </a:lnTo>
                <a:lnTo>
                  <a:pt x="8" y="0"/>
                </a:lnTo>
                <a:lnTo>
                  <a:pt x="0" y="0"/>
                </a:lnTo>
                <a:lnTo>
                  <a:pt x="0" y="5"/>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4" name="Freeform 1246"/>
          <p:cNvSpPr>
            <a:spLocks/>
          </p:cNvSpPr>
          <p:nvPr/>
        </p:nvSpPr>
        <p:spPr bwMode="auto">
          <a:xfrm>
            <a:off x="5133975" y="4679950"/>
            <a:ext cx="26988" cy="25400"/>
          </a:xfrm>
          <a:custGeom>
            <a:avLst/>
            <a:gdLst/>
            <a:ahLst/>
            <a:cxnLst>
              <a:cxn ang="0">
                <a:pos x="17" y="1"/>
              </a:cxn>
              <a:cxn ang="0">
                <a:pos x="9" y="0"/>
              </a:cxn>
              <a:cxn ang="0">
                <a:pos x="3" y="0"/>
              </a:cxn>
              <a:cxn ang="0">
                <a:pos x="3" y="16"/>
              </a:cxn>
              <a:cxn ang="0">
                <a:pos x="9" y="16"/>
              </a:cxn>
              <a:cxn ang="0">
                <a:pos x="0" y="14"/>
              </a:cxn>
              <a:cxn ang="0">
                <a:pos x="17" y="1"/>
              </a:cxn>
              <a:cxn ang="0">
                <a:pos x="13" y="0"/>
              </a:cxn>
              <a:cxn ang="0">
                <a:pos x="9" y="0"/>
              </a:cxn>
              <a:cxn ang="0">
                <a:pos x="17" y="1"/>
              </a:cxn>
            </a:cxnLst>
            <a:rect l="0" t="0" r="r" b="b"/>
            <a:pathLst>
              <a:path w="18" h="17">
                <a:moveTo>
                  <a:pt x="17" y="1"/>
                </a:moveTo>
                <a:lnTo>
                  <a:pt x="9" y="0"/>
                </a:lnTo>
                <a:lnTo>
                  <a:pt x="3" y="0"/>
                </a:lnTo>
                <a:lnTo>
                  <a:pt x="3" y="16"/>
                </a:lnTo>
                <a:lnTo>
                  <a:pt x="9" y="16"/>
                </a:lnTo>
                <a:lnTo>
                  <a:pt x="0" y="14"/>
                </a:lnTo>
                <a:lnTo>
                  <a:pt x="17" y="1"/>
                </a:lnTo>
                <a:lnTo>
                  <a:pt x="13" y="0"/>
                </a:lnTo>
                <a:lnTo>
                  <a:pt x="9" y="0"/>
                </a:lnTo>
                <a:lnTo>
                  <a:pt x="17"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5" name="Freeform 1247"/>
          <p:cNvSpPr>
            <a:spLocks/>
          </p:cNvSpPr>
          <p:nvPr/>
        </p:nvSpPr>
        <p:spPr bwMode="auto">
          <a:xfrm>
            <a:off x="5133975" y="4681538"/>
            <a:ext cx="119063" cy="92075"/>
          </a:xfrm>
          <a:custGeom>
            <a:avLst/>
            <a:gdLst/>
            <a:ahLst/>
            <a:cxnLst>
              <a:cxn ang="0">
                <a:pos x="71" y="48"/>
              </a:cxn>
              <a:cxn ang="0">
                <a:pos x="78" y="48"/>
              </a:cxn>
              <a:cxn ang="0">
                <a:pos x="6" y="0"/>
              </a:cxn>
              <a:cxn ang="0">
                <a:pos x="0" y="8"/>
              </a:cxn>
              <a:cxn ang="0">
                <a:pos x="71" y="57"/>
              </a:cxn>
              <a:cxn ang="0">
                <a:pos x="78" y="57"/>
              </a:cxn>
              <a:cxn ang="0">
                <a:pos x="71" y="57"/>
              </a:cxn>
              <a:cxn ang="0">
                <a:pos x="74" y="60"/>
              </a:cxn>
              <a:cxn ang="0">
                <a:pos x="78" y="57"/>
              </a:cxn>
              <a:cxn ang="0">
                <a:pos x="71" y="48"/>
              </a:cxn>
            </a:cxnLst>
            <a:rect l="0" t="0" r="r" b="b"/>
            <a:pathLst>
              <a:path w="79" h="61">
                <a:moveTo>
                  <a:pt x="71" y="48"/>
                </a:moveTo>
                <a:lnTo>
                  <a:pt x="78" y="48"/>
                </a:lnTo>
                <a:lnTo>
                  <a:pt x="6" y="0"/>
                </a:lnTo>
                <a:lnTo>
                  <a:pt x="0" y="8"/>
                </a:lnTo>
                <a:lnTo>
                  <a:pt x="71" y="57"/>
                </a:lnTo>
                <a:lnTo>
                  <a:pt x="78" y="57"/>
                </a:lnTo>
                <a:lnTo>
                  <a:pt x="71" y="57"/>
                </a:lnTo>
                <a:lnTo>
                  <a:pt x="74" y="60"/>
                </a:lnTo>
                <a:lnTo>
                  <a:pt x="78" y="57"/>
                </a:lnTo>
                <a:lnTo>
                  <a:pt x="71" y="4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6" name="Freeform 1248"/>
          <p:cNvSpPr>
            <a:spLocks/>
          </p:cNvSpPr>
          <p:nvPr/>
        </p:nvSpPr>
        <p:spPr bwMode="auto">
          <a:xfrm>
            <a:off x="5241925" y="4673600"/>
            <a:ext cx="120650" cy="95250"/>
          </a:xfrm>
          <a:custGeom>
            <a:avLst/>
            <a:gdLst/>
            <a:ahLst/>
            <a:cxnLst>
              <a:cxn ang="0">
                <a:pos x="79" y="9"/>
              </a:cxn>
              <a:cxn ang="0">
                <a:pos x="69" y="5"/>
              </a:cxn>
              <a:cxn ang="0">
                <a:pos x="0" y="53"/>
              </a:cxn>
              <a:cxn ang="0">
                <a:pos x="6" y="62"/>
              </a:cxn>
              <a:cxn ang="0">
                <a:pos x="76" y="14"/>
              </a:cxn>
              <a:cxn ang="0">
                <a:pos x="67" y="9"/>
              </a:cxn>
              <a:cxn ang="0">
                <a:pos x="79" y="9"/>
              </a:cxn>
              <a:cxn ang="0">
                <a:pos x="79" y="0"/>
              </a:cxn>
              <a:cxn ang="0">
                <a:pos x="69" y="5"/>
              </a:cxn>
              <a:cxn ang="0">
                <a:pos x="79" y="9"/>
              </a:cxn>
            </a:cxnLst>
            <a:rect l="0" t="0" r="r" b="b"/>
            <a:pathLst>
              <a:path w="80" h="63">
                <a:moveTo>
                  <a:pt x="79" y="9"/>
                </a:moveTo>
                <a:lnTo>
                  <a:pt x="69" y="5"/>
                </a:lnTo>
                <a:lnTo>
                  <a:pt x="0" y="53"/>
                </a:lnTo>
                <a:lnTo>
                  <a:pt x="6" y="62"/>
                </a:lnTo>
                <a:lnTo>
                  <a:pt x="76" y="14"/>
                </a:lnTo>
                <a:lnTo>
                  <a:pt x="67" y="9"/>
                </a:lnTo>
                <a:lnTo>
                  <a:pt x="79" y="9"/>
                </a:lnTo>
                <a:lnTo>
                  <a:pt x="79" y="0"/>
                </a:lnTo>
                <a:lnTo>
                  <a:pt x="69" y="5"/>
                </a:lnTo>
                <a:lnTo>
                  <a:pt x="79" y="9"/>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7" name="Freeform 1249"/>
          <p:cNvSpPr>
            <a:spLocks/>
          </p:cNvSpPr>
          <p:nvPr/>
        </p:nvSpPr>
        <p:spPr bwMode="auto">
          <a:xfrm>
            <a:off x="5343525" y="4689475"/>
            <a:ext cx="25400" cy="163513"/>
          </a:xfrm>
          <a:custGeom>
            <a:avLst/>
            <a:gdLst/>
            <a:ahLst/>
            <a:cxnLst>
              <a:cxn ang="0">
                <a:pos x="8" y="109"/>
              </a:cxn>
              <a:cxn ang="0">
                <a:pos x="16" y="102"/>
              </a:cxn>
              <a:cxn ang="0">
                <a:pos x="16" y="0"/>
              </a:cxn>
              <a:cxn ang="0">
                <a:pos x="0" y="0"/>
              </a:cxn>
              <a:cxn ang="0">
                <a:pos x="0" y="102"/>
              </a:cxn>
              <a:cxn ang="0">
                <a:pos x="8" y="97"/>
              </a:cxn>
              <a:cxn ang="0">
                <a:pos x="8" y="109"/>
              </a:cxn>
              <a:cxn ang="0">
                <a:pos x="16" y="109"/>
              </a:cxn>
              <a:cxn ang="0">
                <a:pos x="16" y="102"/>
              </a:cxn>
              <a:cxn ang="0">
                <a:pos x="8" y="109"/>
              </a:cxn>
            </a:cxnLst>
            <a:rect l="0" t="0" r="r" b="b"/>
            <a:pathLst>
              <a:path w="17" h="110">
                <a:moveTo>
                  <a:pt x="8" y="109"/>
                </a:moveTo>
                <a:lnTo>
                  <a:pt x="16" y="102"/>
                </a:lnTo>
                <a:lnTo>
                  <a:pt x="16" y="0"/>
                </a:lnTo>
                <a:lnTo>
                  <a:pt x="0" y="0"/>
                </a:lnTo>
                <a:lnTo>
                  <a:pt x="0" y="102"/>
                </a:lnTo>
                <a:lnTo>
                  <a:pt x="8" y="97"/>
                </a:lnTo>
                <a:lnTo>
                  <a:pt x="8" y="109"/>
                </a:lnTo>
                <a:lnTo>
                  <a:pt x="16" y="109"/>
                </a:lnTo>
                <a:lnTo>
                  <a:pt x="16" y="102"/>
                </a:lnTo>
                <a:lnTo>
                  <a:pt x="8" y="109"/>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8" name="Freeform 1250"/>
          <p:cNvSpPr>
            <a:spLocks/>
          </p:cNvSpPr>
          <p:nvPr/>
        </p:nvSpPr>
        <p:spPr bwMode="auto">
          <a:xfrm>
            <a:off x="5346700" y="4832350"/>
            <a:ext cx="25400" cy="25400"/>
          </a:xfrm>
          <a:custGeom>
            <a:avLst/>
            <a:gdLst/>
            <a:ahLst/>
            <a:cxnLst>
              <a:cxn ang="0">
                <a:pos x="0" y="14"/>
              </a:cxn>
              <a:cxn ang="0">
                <a:pos x="7" y="16"/>
              </a:cxn>
              <a:cxn ang="0">
                <a:pos x="8" y="16"/>
              </a:cxn>
              <a:cxn ang="0">
                <a:pos x="8" y="0"/>
              </a:cxn>
              <a:cxn ang="0">
                <a:pos x="7" y="0"/>
              </a:cxn>
              <a:cxn ang="0">
                <a:pos x="16" y="1"/>
              </a:cxn>
              <a:cxn ang="0">
                <a:pos x="0" y="14"/>
              </a:cxn>
              <a:cxn ang="0">
                <a:pos x="3" y="16"/>
              </a:cxn>
              <a:cxn ang="0">
                <a:pos x="7" y="16"/>
              </a:cxn>
              <a:cxn ang="0">
                <a:pos x="0" y="14"/>
              </a:cxn>
            </a:cxnLst>
            <a:rect l="0" t="0" r="r" b="b"/>
            <a:pathLst>
              <a:path w="17" h="17">
                <a:moveTo>
                  <a:pt x="0" y="14"/>
                </a:moveTo>
                <a:lnTo>
                  <a:pt x="7" y="16"/>
                </a:lnTo>
                <a:lnTo>
                  <a:pt x="8" y="16"/>
                </a:lnTo>
                <a:lnTo>
                  <a:pt x="8" y="0"/>
                </a:lnTo>
                <a:lnTo>
                  <a:pt x="7" y="0"/>
                </a:lnTo>
                <a:lnTo>
                  <a:pt x="16" y="1"/>
                </a:lnTo>
                <a:lnTo>
                  <a:pt x="0" y="14"/>
                </a:lnTo>
                <a:lnTo>
                  <a:pt x="3" y="16"/>
                </a:lnTo>
                <a:lnTo>
                  <a:pt x="7" y="16"/>
                </a:lnTo>
                <a:lnTo>
                  <a:pt x="0" y="1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39" name="Freeform 1251"/>
          <p:cNvSpPr>
            <a:spLocks/>
          </p:cNvSpPr>
          <p:nvPr/>
        </p:nvSpPr>
        <p:spPr bwMode="auto">
          <a:xfrm>
            <a:off x="5875338" y="1511300"/>
            <a:ext cx="214312" cy="155575"/>
          </a:xfrm>
          <a:custGeom>
            <a:avLst/>
            <a:gdLst/>
            <a:ahLst/>
            <a:cxnLst>
              <a:cxn ang="0">
                <a:pos x="142" y="0"/>
              </a:cxn>
              <a:cxn ang="0">
                <a:pos x="71" y="47"/>
              </a:cxn>
              <a:cxn ang="0">
                <a:pos x="0" y="0"/>
              </a:cxn>
              <a:cxn ang="0">
                <a:pos x="0" y="103"/>
              </a:cxn>
              <a:cxn ang="0">
                <a:pos x="1" y="103"/>
              </a:cxn>
              <a:cxn ang="0">
                <a:pos x="71" y="54"/>
              </a:cxn>
              <a:cxn ang="0">
                <a:pos x="143" y="102"/>
              </a:cxn>
              <a:cxn ang="0">
                <a:pos x="143" y="0"/>
              </a:cxn>
              <a:cxn ang="0">
                <a:pos x="142" y="0"/>
              </a:cxn>
            </a:cxnLst>
            <a:rect l="0" t="0" r="r" b="b"/>
            <a:pathLst>
              <a:path w="144" h="104">
                <a:moveTo>
                  <a:pt x="142" y="0"/>
                </a:moveTo>
                <a:lnTo>
                  <a:pt x="71" y="47"/>
                </a:lnTo>
                <a:lnTo>
                  <a:pt x="0" y="0"/>
                </a:lnTo>
                <a:lnTo>
                  <a:pt x="0" y="103"/>
                </a:lnTo>
                <a:lnTo>
                  <a:pt x="1" y="103"/>
                </a:lnTo>
                <a:lnTo>
                  <a:pt x="71" y="54"/>
                </a:lnTo>
                <a:lnTo>
                  <a:pt x="143" y="102"/>
                </a:lnTo>
                <a:lnTo>
                  <a:pt x="143" y="0"/>
                </a:lnTo>
                <a:lnTo>
                  <a:pt x="142" y="0"/>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0" name="Freeform 1252"/>
          <p:cNvSpPr>
            <a:spLocks/>
          </p:cNvSpPr>
          <p:nvPr/>
        </p:nvSpPr>
        <p:spPr bwMode="auto">
          <a:xfrm>
            <a:off x="5976938" y="1504950"/>
            <a:ext cx="115887" cy="88900"/>
          </a:xfrm>
          <a:custGeom>
            <a:avLst/>
            <a:gdLst/>
            <a:ahLst/>
            <a:cxnLst>
              <a:cxn ang="0">
                <a:pos x="0" y="56"/>
              </a:cxn>
              <a:cxn ang="0">
                <a:pos x="6" y="56"/>
              </a:cxn>
              <a:cxn ang="0">
                <a:pos x="77" y="8"/>
              </a:cxn>
              <a:cxn ang="0">
                <a:pos x="70" y="0"/>
              </a:cxn>
              <a:cxn ang="0">
                <a:pos x="0" y="48"/>
              </a:cxn>
              <a:cxn ang="0">
                <a:pos x="6" y="48"/>
              </a:cxn>
              <a:cxn ang="0">
                <a:pos x="0" y="56"/>
              </a:cxn>
              <a:cxn ang="0">
                <a:pos x="2" y="59"/>
              </a:cxn>
              <a:cxn ang="0">
                <a:pos x="6" y="56"/>
              </a:cxn>
              <a:cxn ang="0">
                <a:pos x="0" y="56"/>
              </a:cxn>
            </a:cxnLst>
            <a:rect l="0" t="0" r="r" b="b"/>
            <a:pathLst>
              <a:path w="78" h="60">
                <a:moveTo>
                  <a:pt x="0" y="56"/>
                </a:moveTo>
                <a:lnTo>
                  <a:pt x="6" y="56"/>
                </a:lnTo>
                <a:lnTo>
                  <a:pt x="77" y="8"/>
                </a:lnTo>
                <a:lnTo>
                  <a:pt x="70" y="0"/>
                </a:lnTo>
                <a:lnTo>
                  <a:pt x="0" y="48"/>
                </a:lnTo>
                <a:lnTo>
                  <a:pt x="6" y="48"/>
                </a:lnTo>
                <a:lnTo>
                  <a:pt x="0" y="56"/>
                </a:lnTo>
                <a:lnTo>
                  <a:pt x="2" y="59"/>
                </a:lnTo>
                <a:lnTo>
                  <a:pt x="6" y="56"/>
                </a:lnTo>
                <a:lnTo>
                  <a:pt x="0" y="5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1" name="Freeform 1253"/>
          <p:cNvSpPr>
            <a:spLocks/>
          </p:cNvSpPr>
          <p:nvPr/>
        </p:nvSpPr>
        <p:spPr bwMode="auto">
          <a:xfrm>
            <a:off x="5870575" y="1503363"/>
            <a:ext cx="115888" cy="87312"/>
          </a:xfrm>
          <a:custGeom>
            <a:avLst/>
            <a:gdLst/>
            <a:ahLst/>
            <a:cxnLst>
              <a:cxn ang="0">
                <a:pos x="3" y="10"/>
              </a:cxn>
              <a:cxn ang="0">
                <a:pos x="0" y="9"/>
              </a:cxn>
              <a:cxn ang="0">
                <a:pos x="70" y="58"/>
              </a:cxn>
              <a:cxn ang="0">
                <a:pos x="77" y="49"/>
              </a:cxn>
              <a:cxn ang="0">
                <a:pos x="6" y="1"/>
              </a:cxn>
              <a:cxn ang="0">
                <a:pos x="3" y="0"/>
              </a:cxn>
              <a:cxn ang="0">
                <a:pos x="6" y="1"/>
              </a:cxn>
              <a:cxn ang="0">
                <a:pos x="5" y="0"/>
              </a:cxn>
              <a:cxn ang="0">
                <a:pos x="3" y="0"/>
              </a:cxn>
              <a:cxn ang="0">
                <a:pos x="3" y="10"/>
              </a:cxn>
            </a:cxnLst>
            <a:rect l="0" t="0" r="r" b="b"/>
            <a:pathLst>
              <a:path w="78" h="59">
                <a:moveTo>
                  <a:pt x="3" y="10"/>
                </a:moveTo>
                <a:lnTo>
                  <a:pt x="0" y="9"/>
                </a:lnTo>
                <a:lnTo>
                  <a:pt x="70" y="58"/>
                </a:lnTo>
                <a:lnTo>
                  <a:pt x="77" y="49"/>
                </a:lnTo>
                <a:lnTo>
                  <a:pt x="6" y="1"/>
                </a:lnTo>
                <a:lnTo>
                  <a:pt x="3" y="0"/>
                </a:lnTo>
                <a:lnTo>
                  <a:pt x="6" y="1"/>
                </a:lnTo>
                <a:lnTo>
                  <a:pt x="5" y="0"/>
                </a:lnTo>
                <a:lnTo>
                  <a:pt x="3" y="0"/>
                </a:lnTo>
                <a:lnTo>
                  <a:pt x="3"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2" name="Freeform 1254"/>
          <p:cNvSpPr>
            <a:spLocks/>
          </p:cNvSpPr>
          <p:nvPr/>
        </p:nvSpPr>
        <p:spPr bwMode="auto">
          <a:xfrm>
            <a:off x="5865813" y="1503363"/>
            <a:ext cx="25400" cy="25400"/>
          </a:xfrm>
          <a:custGeom>
            <a:avLst/>
            <a:gdLst/>
            <a:ahLst/>
            <a:cxnLst>
              <a:cxn ang="0">
                <a:pos x="16" y="8"/>
              </a:cxn>
              <a:cxn ang="0">
                <a:pos x="8" y="16"/>
              </a:cxn>
              <a:cxn ang="0">
                <a:pos x="9" y="16"/>
              </a:cxn>
              <a:cxn ang="0">
                <a:pos x="9" y="0"/>
              </a:cxn>
              <a:cxn ang="0">
                <a:pos x="8" y="0"/>
              </a:cxn>
              <a:cxn ang="0">
                <a:pos x="0" y="8"/>
              </a:cxn>
              <a:cxn ang="0">
                <a:pos x="8" y="0"/>
              </a:cxn>
              <a:cxn ang="0">
                <a:pos x="0" y="0"/>
              </a:cxn>
              <a:cxn ang="0">
                <a:pos x="0" y="8"/>
              </a:cxn>
              <a:cxn ang="0">
                <a:pos x="16" y="8"/>
              </a:cxn>
            </a:cxnLst>
            <a:rect l="0" t="0" r="r" b="b"/>
            <a:pathLst>
              <a:path w="17" h="17">
                <a:moveTo>
                  <a:pt x="16" y="8"/>
                </a:moveTo>
                <a:lnTo>
                  <a:pt x="8" y="16"/>
                </a:lnTo>
                <a:lnTo>
                  <a:pt x="9" y="16"/>
                </a:lnTo>
                <a:lnTo>
                  <a:pt x="9" y="0"/>
                </a:lnTo>
                <a:lnTo>
                  <a:pt x="8" y="0"/>
                </a:lnTo>
                <a:lnTo>
                  <a:pt x="0" y="8"/>
                </a:lnTo>
                <a:lnTo>
                  <a:pt x="8" y="0"/>
                </a:lnTo>
                <a:lnTo>
                  <a:pt x="0" y="0"/>
                </a:lnTo>
                <a:lnTo>
                  <a:pt x="0" y="8"/>
                </a:lnTo>
                <a:lnTo>
                  <a:pt x="16"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3" name="Freeform 1255"/>
          <p:cNvSpPr>
            <a:spLocks/>
          </p:cNvSpPr>
          <p:nvPr/>
        </p:nvSpPr>
        <p:spPr bwMode="auto">
          <a:xfrm>
            <a:off x="5865813" y="1511300"/>
            <a:ext cx="25400" cy="161925"/>
          </a:xfrm>
          <a:custGeom>
            <a:avLst/>
            <a:gdLst/>
            <a:ahLst/>
            <a:cxnLst>
              <a:cxn ang="0">
                <a:pos x="8" y="96"/>
              </a:cxn>
              <a:cxn ang="0">
                <a:pos x="16" y="102"/>
              </a:cxn>
              <a:cxn ang="0">
                <a:pos x="16" y="0"/>
              </a:cxn>
              <a:cxn ang="0">
                <a:pos x="0" y="0"/>
              </a:cxn>
              <a:cxn ang="0">
                <a:pos x="0" y="102"/>
              </a:cxn>
              <a:cxn ang="0">
                <a:pos x="8" y="108"/>
              </a:cxn>
              <a:cxn ang="0">
                <a:pos x="0" y="102"/>
              </a:cxn>
              <a:cxn ang="0">
                <a:pos x="0" y="108"/>
              </a:cxn>
              <a:cxn ang="0">
                <a:pos x="8" y="108"/>
              </a:cxn>
              <a:cxn ang="0">
                <a:pos x="8" y="96"/>
              </a:cxn>
            </a:cxnLst>
            <a:rect l="0" t="0" r="r" b="b"/>
            <a:pathLst>
              <a:path w="17" h="109">
                <a:moveTo>
                  <a:pt x="8" y="96"/>
                </a:moveTo>
                <a:lnTo>
                  <a:pt x="16" y="102"/>
                </a:lnTo>
                <a:lnTo>
                  <a:pt x="16" y="0"/>
                </a:lnTo>
                <a:lnTo>
                  <a:pt x="0" y="0"/>
                </a:lnTo>
                <a:lnTo>
                  <a:pt x="0" y="102"/>
                </a:lnTo>
                <a:lnTo>
                  <a:pt x="8" y="108"/>
                </a:lnTo>
                <a:lnTo>
                  <a:pt x="0" y="102"/>
                </a:lnTo>
                <a:lnTo>
                  <a:pt x="0" y="108"/>
                </a:lnTo>
                <a:lnTo>
                  <a:pt x="8" y="108"/>
                </a:lnTo>
                <a:lnTo>
                  <a:pt x="8" y="9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4" name="Freeform 1256"/>
          <p:cNvSpPr>
            <a:spLocks/>
          </p:cNvSpPr>
          <p:nvPr/>
        </p:nvSpPr>
        <p:spPr bwMode="auto">
          <a:xfrm>
            <a:off x="5872163" y="1657350"/>
            <a:ext cx="25400" cy="25400"/>
          </a:xfrm>
          <a:custGeom>
            <a:avLst/>
            <a:gdLst/>
            <a:ahLst/>
            <a:cxnLst>
              <a:cxn ang="0">
                <a:pos x="0" y="1"/>
              </a:cxn>
              <a:cxn ang="0">
                <a:pos x="8" y="0"/>
              </a:cxn>
              <a:cxn ang="0">
                <a:pos x="5" y="0"/>
              </a:cxn>
              <a:cxn ang="0">
                <a:pos x="5" y="16"/>
              </a:cxn>
              <a:cxn ang="0">
                <a:pos x="8" y="16"/>
              </a:cxn>
              <a:cxn ang="0">
                <a:pos x="16" y="14"/>
              </a:cxn>
              <a:cxn ang="0">
                <a:pos x="8" y="16"/>
              </a:cxn>
              <a:cxn ang="0">
                <a:pos x="14" y="16"/>
              </a:cxn>
              <a:cxn ang="0">
                <a:pos x="16" y="14"/>
              </a:cxn>
              <a:cxn ang="0">
                <a:pos x="0" y="1"/>
              </a:cxn>
            </a:cxnLst>
            <a:rect l="0" t="0" r="r" b="b"/>
            <a:pathLst>
              <a:path w="17" h="17">
                <a:moveTo>
                  <a:pt x="0" y="1"/>
                </a:moveTo>
                <a:lnTo>
                  <a:pt x="8" y="0"/>
                </a:lnTo>
                <a:lnTo>
                  <a:pt x="5" y="0"/>
                </a:lnTo>
                <a:lnTo>
                  <a:pt x="5" y="16"/>
                </a:lnTo>
                <a:lnTo>
                  <a:pt x="8" y="16"/>
                </a:lnTo>
                <a:lnTo>
                  <a:pt x="16" y="14"/>
                </a:lnTo>
                <a:lnTo>
                  <a:pt x="8" y="16"/>
                </a:lnTo>
                <a:lnTo>
                  <a:pt x="14" y="16"/>
                </a:lnTo>
                <a:lnTo>
                  <a:pt x="16" y="14"/>
                </a:lnTo>
                <a:lnTo>
                  <a:pt x="0"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5" name="Freeform 1257"/>
          <p:cNvSpPr>
            <a:spLocks/>
          </p:cNvSpPr>
          <p:nvPr/>
        </p:nvSpPr>
        <p:spPr bwMode="auto">
          <a:xfrm>
            <a:off x="5872163" y="1582738"/>
            <a:ext cx="115887" cy="90487"/>
          </a:xfrm>
          <a:custGeom>
            <a:avLst/>
            <a:gdLst/>
            <a:ahLst/>
            <a:cxnLst>
              <a:cxn ang="0">
                <a:pos x="77" y="2"/>
              </a:cxn>
              <a:cxn ang="0">
                <a:pos x="70" y="2"/>
              </a:cxn>
              <a:cxn ang="0">
                <a:pos x="0" y="51"/>
              </a:cxn>
              <a:cxn ang="0">
                <a:pos x="6" y="60"/>
              </a:cxn>
              <a:cxn ang="0">
                <a:pos x="77" y="10"/>
              </a:cxn>
              <a:cxn ang="0">
                <a:pos x="70" y="10"/>
              </a:cxn>
              <a:cxn ang="0">
                <a:pos x="77" y="2"/>
              </a:cxn>
              <a:cxn ang="0">
                <a:pos x="73" y="0"/>
              </a:cxn>
              <a:cxn ang="0">
                <a:pos x="70" y="2"/>
              </a:cxn>
              <a:cxn ang="0">
                <a:pos x="77" y="2"/>
              </a:cxn>
            </a:cxnLst>
            <a:rect l="0" t="0" r="r" b="b"/>
            <a:pathLst>
              <a:path w="78" h="61">
                <a:moveTo>
                  <a:pt x="77" y="2"/>
                </a:moveTo>
                <a:lnTo>
                  <a:pt x="70" y="2"/>
                </a:lnTo>
                <a:lnTo>
                  <a:pt x="0" y="51"/>
                </a:lnTo>
                <a:lnTo>
                  <a:pt x="6" y="60"/>
                </a:lnTo>
                <a:lnTo>
                  <a:pt x="77" y="10"/>
                </a:lnTo>
                <a:lnTo>
                  <a:pt x="70" y="10"/>
                </a:lnTo>
                <a:lnTo>
                  <a:pt x="77" y="2"/>
                </a:lnTo>
                <a:lnTo>
                  <a:pt x="73" y="0"/>
                </a:lnTo>
                <a:lnTo>
                  <a:pt x="70" y="2"/>
                </a:lnTo>
                <a:lnTo>
                  <a:pt x="77"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6" name="Freeform 1258"/>
          <p:cNvSpPr>
            <a:spLocks/>
          </p:cNvSpPr>
          <p:nvPr/>
        </p:nvSpPr>
        <p:spPr bwMode="auto">
          <a:xfrm>
            <a:off x="5980113" y="1585913"/>
            <a:ext cx="117475" cy="95250"/>
          </a:xfrm>
          <a:custGeom>
            <a:avLst/>
            <a:gdLst/>
            <a:ahLst/>
            <a:cxnLst>
              <a:cxn ang="0">
                <a:pos x="66" y="52"/>
              </a:cxn>
              <a:cxn ang="0">
                <a:pos x="75" y="48"/>
              </a:cxn>
              <a:cxn ang="0">
                <a:pos x="6" y="0"/>
              </a:cxn>
              <a:cxn ang="0">
                <a:pos x="0" y="8"/>
              </a:cxn>
              <a:cxn ang="0">
                <a:pos x="68" y="56"/>
              </a:cxn>
              <a:cxn ang="0">
                <a:pos x="78" y="52"/>
              </a:cxn>
              <a:cxn ang="0">
                <a:pos x="68" y="56"/>
              </a:cxn>
              <a:cxn ang="0">
                <a:pos x="78" y="63"/>
              </a:cxn>
              <a:cxn ang="0">
                <a:pos x="78" y="52"/>
              </a:cxn>
              <a:cxn ang="0">
                <a:pos x="66" y="52"/>
              </a:cxn>
            </a:cxnLst>
            <a:rect l="0" t="0" r="r" b="b"/>
            <a:pathLst>
              <a:path w="79" h="64">
                <a:moveTo>
                  <a:pt x="66" y="52"/>
                </a:moveTo>
                <a:lnTo>
                  <a:pt x="75" y="48"/>
                </a:lnTo>
                <a:lnTo>
                  <a:pt x="6" y="0"/>
                </a:lnTo>
                <a:lnTo>
                  <a:pt x="0" y="8"/>
                </a:lnTo>
                <a:lnTo>
                  <a:pt x="68" y="56"/>
                </a:lnTo>
                <a:lnTo>
                  <a:pt x="78" y="52"/>
                </a:lnTo>
                <a:lnTo>
                  <a:pt x="68" y="56"/>
                </a:lnTo>
                <a:lnTo>
                  <a:pt x="78" y="63"/>
                </a:lnTo>
                <a:lnTo>
                  <a:pt x="78" y="52"/>
                </a:lnTo>
                <a:lnTo>
                  <a:pt x="66" y="5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7" name="Freeform 1259"/>
          <p:cNvSpPr>
            <a:spLocks/>
          </p:cNvSpPr>
          <p:nvPr/>
        </p:nvSpPr>
        <p:spPr bwMode="auto">
          <a:xfrm>
            <a:off x="6078538" y="1503363"/>
            <a:ext cx="25400" cy="163512"/>
          </a:xfrm>
          <a:custGeom>
            <a:avLst/>
            <a:gdLst/>
            <a:ahLst/>
            <a:cxnLst>
              <a:cxn ang="0">
                <a:pos x="8" y="10"/>
              </a:cxn>
              <a:cxn ang="0">
                <a:pos x="0" y="5"/>
              </a:cxn>
              <a:cxn ang="0">
                <a:pos x="0" y="108"/>
              </a:cxn>
              <a:cxn ang="0">
                <a:pos x="16" y="108"/>
              </a:cxn>
              <a:cxn ang="0">
                <a:pos x="16" y="5"/>
              </a:cxn>
              <a:cxn ang="0">
                <a:pos x="8" y="0"/>
              </a:cxn>
              <a:cxn ang="0">
                <a:pos x="16" y="5"/>
              </a:cxn>
              <a:cxn ang="0">
                <a:pos x="16" y="0"/>
              </a:cxn>
              <a:cxn ang="0">
                <a:pos x="8" y="0"/>
              </a:cxn>
              <a:cxn ang="0">
                <a:pos x="8" y="10"/>
              </a:cxn>
            </a:cxnLst>
            <a:rect l="0" t="0" r="r" b="b"/>
            <a:pathLst>
              <a:path w="17" h="109">
                <a:moveTo>
                  <a:pt x="8" y="10"/>
                </a:moveTo>
                <a:lnTo>
                  <a:pt x="0" y="5"/>
                </a:lnTo>
                <a:lnTo>
                  <a:pt x="0" y="108"/>
                </a:lnTo>
                <a:lnTo>
                  <a:pt x="16" y="108"/>
                </a:lnTo>
                <a:lnTo>
                  <a:pt x="16" y="5"/>
                </a:lnTo>
                <a:lnTo>
                  <a:pt x="8" y="0"/>
                </a:lnTo>
                <a:lnTo>
                  <a:pt x="16" y="5"/>
                </a:lnTo>
                <a:lnTo>
                  <a:pt x="16" y="0"/>
                </a:lnTo>
                <a:lnTo>
                  <a:pt x="8" y="0"/>
                </a:lnTo>
                <a:lnTo>
                  <a:pt x="8"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8" name="Freeform 1260"/>
          <p:cNvSpPr>
            <a:spLocks/>
          </p:cNvSpPr>
          <p:nvPr/>
        </p:nvSpPr>
        <p:spPr bwMode="auto">
          <a:xfrm>
            <a:off x="6081713" y="1503363"/>
            <a:ext cx="25400" cy="25400"/>
          </a:xfrm>
          <a:custGeom>
            <a:avLst/>
            <a:gdLst/>
            <a:ahLst/>
            <a:cxnLst>
              <a:cxn ang="0">
                <a:pos x="16" y="14"/>
              </a:cxn>
              <a:cxn ang="0">
                <a:pos x="7" y="16"/>
              </a:cxn>
              <a:cxn ang="0">
                <a:pos x="8" y="16"/>
              </a:cxn>
              <a:cxn ang="0">
                <a:pos x="8" y="0"/>
              </a:cxn>
              <a:cxn ang="0">
                <a:pos x="7" y="0"/>
              </a:cxn>
              <a:cxn ang="0">
                <a:pos x="0" y="2"/>
              </a:cxn>
              <a:cxn ang="0">
                <a:pos x="7" y="0"/>
              </a:cxn>
              <a:cxn ang="0">
                <a:pos x="3" y="0"/>
              </a:cxn>
              <a:cxn ang="0">
                <a:pos x="0" y="2"/>
              </a:cxn>
              <a:cxn ang="0">
                <a:pos x="16" y="14"/>
              </a:cxn>
            </a:cxnLst>
            <a:rect l="0" t="0" r="r" b="b"/>
            <a:pathLst>
              <a:path w="17" h="17">
                <a:moveTo>
                  <a:pt x="16" y="14"/>
                </a:moveTo>
                <a:lnTo>
                  <a:pt x="7" y="16"/>
                </a:lnTo>
                <a:lnTo>
                  <a:pt x="8" y="16"/>
                </a:lnTo>
                <a:lnTo>
                  <a:pt x="8" y="0"/>
                </a:lnTo>
                <a:lnTo>
                  <a:pt x="7" y="0"/>
                </a:lnTo>
                <a:lnTo>
                  <a:pt x="0" y="2"/>
                </a:lnTo>
                <a:lnTo>
                  <a:pt x="7" y="0"/>
                </a:lnTo>
                <a:lnTo>
                  <a:pt x="3" y="0"/>
                </a:lnTo>
                <a:lnTo>
                  <a:pt x="0" y="2"/>
                </a:lnTo>
                <a:lnTo>
                  <a:pt x="16" y="1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49" name="Freeform 1261"/>
          <p:cNvSpPr>
            <a:spLocks/>
          </p:cNvSpPr>
          <p:nvPr/>
        </p:nvSpPr>
        <p:spPr bwMode="auto">
          <a:xfrm>
            <a:off x="5888038" y="4678363"/>
            <a:ext cx="214312" cy="155575"/>
          </a:xfrm>
          <a:custGeom>
            <a:avLst/>
            <a:gdLst/>
            <a:ahLst/>
            <a:cxnLst>
              <a:cxn ang="0">
                <a:pos x="142" y="103"/>
              </a:cxn>
              <a:cxn ang="0">
                <a:pos x="71" y="54"/>
              </a:cxn>
              <a:cxn ang="0">
                <a:pos x="0" y="103"/>
              </a:cxn>
              <a:cxn ang="0">
                <a:pos x="0" y="0"/>
              </a:cxn>
              <a:cxn ang="0">
                <a:pos x="71" y="48"/>
              </a:cxn>
              <a:cxn ang="0">
                <a:pos x="142" y="0"/>
              </a:cxn>
              <a:cxn ang="0">
                <a:pos x="142" y="103"/>
              </a:cxn>
              <a:cxn ang="0">
                <a:pos x="142" y="103"/>
              </a:cxn>
            </a:cxnLst>
            <a:rect l="0" t="0" r="r" b="b"/>
            <a:pathLst>
              <a:path w="143" h="104">
                <a:moveTo>
                  <a:pt x="142" y="103"/>
                </a:moveTo>
                <a:lnTo>
                  <a:pt x="71" y="54"/>
                </a:lnTo>
                <a:lnTo>
                  <a:pt x="0" y="103"/>
                </a:lnTo>
                <a:lnTo>
                  <a:pt x="0" y="0"/>
                </a:lnTo>
                <a:lnTo>
                  <a:pt x="71" y="48"/>
                </a:lnTo>
                <a:lnTo>
                  <a:pt x="142" y="0"/>
                </a:lnTo>
                <a:lnTo>
                  <a:pt x="142" y="103"/>
                </a:lnTo>
                <a:lnTo>
                  <a:pt x="142" y="103"/>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0" name="Freeform 1262"/>
          <p:cNvSpPr>
            <a:spLocks/>
          </p:cNvSpPr>
          <p:nvPr/>
        </p:nvSpPr>
        <p:spPr bwMode="auto">
          <a:xfrm>
            <a:off x="5986463" y="4752975"/>
            <a:ext cx="119062" cy="88900"/>
          </a:xfrm>
          <a:custGeom>
            <a:avLst/>
            <a:gdLst/>
            <a:ahLst/>
            <a:cxnLst>
              <a:cxn ang="0">
                <a:pos x="6" y="10"/>
              </a:cxn>
              <a:cxn ang="0">
                <a:pos x="0" y="10"/>
              </a:cxn>
              <a:cxn ang="0">
                <a:pos x="71" y="58"/>
              </a:cxn>
              <a:cxn ang="0">
                <a:pos x="78" y="50"/>
              </a:cxn>
              <a:cxn ang="0">
                <a:pos x="6" y="1"/>
              </a:cxn>
              <a:cxn ang="0">
                <a:pos x="0" y="1"/>
              </a:cxn>
              <a:cxn ang="0">
                <a:pos x="6" y="1"/>
              </a:cxn>
              <a:cxn ang="0">
                <a:pos x="3" y="0"/>
              </a:cxn>
              <a:cxn ang="0">
                <a:pos x="0" y="1"/>
              </a:cxn>
              <a:cxn ang="0">
                <a:pos x="6" y="10"/>
              </a:cxn>
            </a:cxnLst>
            <a:rect l="0" t="0" r="r" b="b"/>
            <a:pathLst>
              <a:path w="79" h="59">
                <a:moveTo>
                  <a:pt x="6" y="10"/>
                </a:moveTo>
                <a:lnTo>
                  <a:pt x="0" y="10"/>
                </a:lnTo>
                <a:lnTo>
                  <a:pt x="71" y="58"/>
                </a:lnTo>
                <a:lnTo>
                  <a:pt x="78" y="50"/>
                </a:lnTo>
                <a:lnTo>
                  <a:pt x="6" y="1"/>
                </a:lnTo>
                <a:lnTo>
                  <a:pt x="0" y="1"/>
                </a:lnTo>
                <a:lnTo>
                  <a:pt x="6" y="1"/>
                </a:lnTo>
                <a:lnTo>
                  <a:pt x="3" y="0"/>
                </a:lnTo>
                <a:lnTo>
                  <a:pt x="0" y="1"/>
                </a:lnTo>
                <a:lnTo>
                  <a:pt x="6"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1" name="Freeform 1263"/>
          <p:cNvSpPr>
            <a:spLocks/>
          </p:cNvSpPr>
          <p:nvPr/>
        </p:nvSpPr>
        <p:spPr bwMode="auto">
          <a:xfrm>
            <a:off x="5883275" y="4754563"/>
            <a:ext cx="117475" cy="87312"/>
          </a:xfrm>
          <a:custGeom>
            <a:avLst/>
            <a:gdLst/>
            <a:ahLst/>
            <a:cxnLst>
              <a:cxn ang="0">
                <a:pos x="2" y="57"/>
              </a:cxn>
              <a:cxn ang="0">
                <a:pos x="6" y="55"/>
              </a:cxn>
              <a:cxn ang="0">
                <a:pos x="77" y="8"/>
              </a:cxn>
              <a:cxn ang="0">
                <a:pos x="70" y="0"/>
              </a:cxn>
              <a:cxn ang="0">
                <a:pos x="0" y="47"/>
              </a:cxn>
              <a:cxn ang="0">
                <a:pos x="2" y="46"/>
              </a:cxn>
              <a:cxn ang="0">
                <a:pos x="2" y="57"/>
              </a:cxn>
              <a:cxn ang="0">
                <a:pos x="4" y="57"/>
              </a:cxn>
              <a:cxn ang="0">
                <a:pos x="6" y="55"/>
              </a:cxn>
              <a:cxn ang="0">
                <a:pos x="2" y="57"/>
              </a:cxn>
            </a:cxnLst>
            <a:rect l="0" t="0" r="r" b="b"/>
            <a:pathLst>
              <a:path w="78" h="58">
                <a:moveTo>
                  <a:pt x="2" y="57"/>
                </a:moveTo>
                <a:lnTo>
                  <a:pt x="6" y="55"/>
                </a:lnTo>
                <a:lnTo>
                  <a:pt x="77" y="8"/>
                </a:lnTo>
                <a:lnTo>
                  <a:pt x="70" y="0"/>
                </a:lnTo>
                <a:lnTo>
                  <a:pt x="0" y="47"/>
                </a:lnTo>
                <a:lnTo>
                  <a:pt x="2" y="46"/>
                </a:lnTo>
                <a:lnTo>
                  <a:pt x="2" y="57"/>
                </a:lnTo>
                <a:lnTo>
                  <a:pt x="4" y="57"/>
                </a:lnTo>
                <a:lnTo>
                  <a:pt x="6" y="55"/>
                </a:lnTo>
                <a:lnTo>
                  <a:pt x="2" y="5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2" name="Freeform 1264"/>
          <p:cNvSpPr>
            <a:spLocks/>
          </p:cNvSpPr>
          <p:nvPr/>
        </p:nvSpPr>
        <p:spPr bwMode="auto">
          <a:xfrm>
            <a:off x="5878513" y="4826000"/>
            <a:ext cx="25400" cy="25400"/>
          </a:xfrm>
          <a:custGeom>
            <a:avLst/>
            <a:gdLst/>
            <a:ahLst/>
            <a:cxnLst>
              <a:cxn ang="0">
                <a:pos x="0" y="8"/>
              </a:cxn>
              <a:cxn ang="0">
                <a:pos x="8" y="16"/>
              </a:cxn>
              <a:cxn ang="0">
                <a:pos x="8" y="0"/>
              </a:cxn>
              <a:cxn ang="0">
                <a:pos x="16" y="8"/>
              </a:cxn>
              <a:cxn ang="0">
                <a:pos x="0" y="8"/>
              </a:cxn>
              <a:cxn ang="0">
                <a:pos x="0" y="16"/>
              </a:cxn>
              <a:cxn ang="0">
                <a:pos x="8" y="16"/>
              </a:cxn>
              <a:cxn ang="0">
                <a:pos x="0" y="8"/>
              </a:cxn>
            </a:cxnLst>
            <a:rect l="0" t="0" r="r" b="b"/>
            <a:pathLst>
              <a:path w="17" h="17">
                <a:moveTo>
                  <a:pt x="0" y="8"/>
                </a:moveTo>
                <a:lnTo>
                  <a:pt x="8" y="16"/>
                </a:lnTo>
                <a:lnTo>
                  <a:pt x="8" y="0"/>
                </a:lnTo>
                <a:lnTo>
                  <a:pt x="16" y="8"/>
                </a:lnTo>
                <a:lnTo>
                  <a:pt x="0" y="8"/>
                </a:lnTo>
                <a:lnTo>
                  <a:pt x="0" y="16"/>
                </a:lnTo>
                <a:lnTo>
                  <a:pt x="8" y="16"/>
                </a:lnTo>
                <a:lnTo>
                  <a:pt x="0"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3" name="Freeform 1265"/>
          <p:cNvSpPr>
            <a:spLocks/>
          </p:cNvSpPr>
          <p:nvPr/>
        </p:nvSpPr>
        <p:spPr bwMode="auto">
          <a:xfrm>
            <a:off x="5878513" y="4673600"/>
            <a:ext cx="25400" cy="160338"/>
          </a:xfrm>
          <a:custGeom>
            <a:avLst/>
            <a:gdLst/>
            <a:ahLst/>
            <a:cxnLst>
              <a:cxn ang="0">
                <a:pos x="8" y="0"/>
              </a:cxn>
              <a:cxn ang="0">
                <a:pos x="0" y="5"/>
              </a:cxn>
              <a:cxn ang="0">
                <a:pos x="0" y="107"/>
              </a:cxn>
              <a:cxn ang="0">
                <a:pos x="16" y="107"/>
              </a:cxn>
              <a:cxn ang="0">
                <a:pos x="16" y="5"/>
              </a:cxn>
              <a:cxn ang="0">
                <a:pos x="8" y="10"/>
              </a:cxn>
              <a:cxn ang="0">
                <a:pos x="8" y="0"/>
              </a:cxn>
              <a:cxn ang="0">
                <a:pos x="0" y="0"/>
              </a:cxn>
              <a:cxn ang="0">
                <a:pos x="0" y="5"/>
              </a:cxn>
              <a:cxn ang="0">
                <a:pos x="8" y="0"/>
              </a:cxn>
            </a:cxnLst>
            <a:rect l="0" t="0" r="r" b="b"/>
            <a:pathLst>
              <a:path w="17" h="108">
                <a:moveTo>
                  <a:pt x="8" y="0"/>
                </a:moveTo>
                <a:lnTo>
                  <a:pt x="0" y="5"/>
                </a:lnTo>
                <a:lnTo>
                  <a:pt x="0" y="107"/>
                </a:lnTo>
                <a:lnTo>
                  <a:pt x="16" y="107"/>
                </a:lnTo>
                <a:lnTo>
                  <a:pt x="16" y="5"/>
                </a:lnTo>
                <a:lnTo>
                  <a:pt x="8" y="10"/>
                </a:lnTo>
                <a:lnTo>
                  <a:pt x="8" y="0"/>
                </a:lnTo>
                <a:lnTo>
                  <a:pt x="0" y="0"/>
                </a:lnTo>
                <a:lnTo>
                  <a:pt x="0" y="5"/>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4" name="Freeform 1266"/>
          <p:cNvSpPr>
            <a:spLocks/>
          </p:cNvSpPr>
          <p:nvPr/>
        </p:nvSpPr>
        <p:spPr bwMode="auto">
          <a:xfrm>
            <a:off x="5884863" y="4673600"/>
            <a:ext cx="25400" cy="25400"/>
          </a:xfrm>
          <a:custGeom>
            <a:avLst/>
            <a:gdLst/>
            <a:ahLst/>
            <a:cxnLst>
              <a:cxn ang="0">
                <a:pos x="16" y="2"/>
              </a:cxn>
              <a:cxn ang="0">
                <a:pos x="7" y="0"/>
              </a:cxn>
              <a:cxn ang="0">
                <a:pos x="5" y="0"/>
              </a:cxn>
              <a:cxn ang="0">
                <a:pos x="5" y="16"/>
              </a:cxn>
              <a:cxn ang="0">
                <a:pos x="7" y="16"/>
              </a:cxn>
              <a:cxn ang="0">
                <a:pos x="0" y="14"/>
              </a:cxn>
              <a:cxn ang="0">
                <a:pos x="16" y="2"/>
              </a:cxn>
              <a:cxn ang="0">
                <a:pos x="12" y="0"/>
              </a:cxn>
              <a:cxn ang="0">
                <a:pos x="7" y="0"/>
              </a:cxn>
              <a:cxn ang="0">
                <a:pos x="16" y="2"/>
              </a:cxn>
            </a:cxnLst>
            <a:rect l="0" t="0" r="r" b="b"/>
            <a:pathLst>
              <a:path w="17" h="17">
                <a:moveTo>
                  <a:pt x="16" y="2"/>
                </a:moveTo>
                <a:lnTo>
                  <a:pt x="7" y="0"/>
                </a:lnTo>
                <a:lnTo>
                  <a:pt x="5" y="0"/>
                </a:lnTo>
                <a:lnTo>
                  <a:pt x="5" y="16"/>
                </a:lnTo>
                <a:lnTo>
                  <a:pt x="7" y="16"/>
                </a:lnTo>
                <a:lnTo>
                  <a:pt x="0" y="14"/>
                </a:lnTo>
                <a:lnTo>
                  <a:pt x="16" y="2"/>
                </a:lnTo>
                <a:lnTo>
                  <a:pt x="12" y="0"/>
                </a:lnTo>
                <a:lnTo>
                  <a:pt x="7" y="0"/>
                </a:lnTo>
                <a:lnTo>
                  <a:pt x="16"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5" name="Freeform 1267"/>
          <p:cNvSpPr>
            <a:spLocks/>
          </p:cNvSpPr>
          <p:nvPr/>
        </p:nvSpPr>
        <p:spPr bwMode="auto">
          <a:xfrm>
            <a:off x="5884863" y="4673600"/>
            <a:ext cx="115887" cy="90488"/>
          </a:xfrm>
          <a:custGeom>
            <a:avLst/>
            <a:gdLst/>
            <a:ahLst/>
            <a:cxnLst>
              <a:cxn ang="0">
                <a:pos x="69" y="48"/>
              </a:cxn>
              <a:cxn ang="0">
                <a:pos x="76" y="48"/>
              </a:cxn>
              <a:cxn ang="0">
                <a:pos x="6" y="0"/>
              </a:cxn>
              <a:cxn ang="0">
                <a:pos x="0" y="7"/>
              </a:cxn>
              <a:cxn ang="0">
                <a:pos x="69" y="57"/>
              </a:cxn>
              <a:cxn ang="0">
                <a:pos x="76" y="57"/>
              </a:cxn>
              <a:cxn ang="0">
                <a:pos x="69" y="57"/>
              </a:cxn>
              <a:cxn ang="0">
                <a:pos x="73" y="59"/>
              </a:cxn>
              <a:cxn ang="0">
                <a:pos x="76" y="57"/>
              </a:cxn>
              <a:cxn ang="0">
                <a:pos x="69" y="48"/>
              </a:cxn>
            </a:cxnLst>
            <a:rect l="0" t="0" r="r" b="b"/>
            <a:pathLst>
              <a:path w="77" h="60">
                <a:moveTo>
                  <a:pt x="69" y="48"/>
                </a:moveTo>
                <a:lnTo>
                  <a:pt x="76" y="48"/>
                </a:lnTo>
                <a:lnTo>
                  <a:pt x="6" y="0"/>
                </a:lnTo>
                <a:lnTo>
                  <a:pt x="0" y="7"/>
                </a:lnTo>
                <a:lnTo>
                  <a:pt x="69" y="57"/>
                </a:lnTo>
                <a:lnTo>
                  <a:pt x="76" y="57"/>
                </a:lnTo>
                <a:lnTo>
                  <a:pt x="69" y="57"/>
                </a:lnTo>
                <a:lnTo>
                  <a:pt x="73" y="59"/>
                </a:lnTo>
                <a:lnTo>
                  <a:pt x="76" y="57"/>
                </a:lnTo>
                <a:lnTo>
                  <a:pt x="69" y="4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6" name="Freeform 1268"/>
          <p:cNvSpPr>
            <a:spLocks/>
          </p:cNvSpPr>
          <p:nvPr/>
        </p:nvSpPr>
        <p:spPr bwMode="auto">
          <a:xfrm>
            <a:off x="5988050" y="4665663"/>
            <a:ext cx="122238" cy="95250"/>
          </a:xfrm>
          <a:custGeom>
            <a:avLst/>
            <a:gdLst/>
            <a:ahLst/>
            <a:cxnLst>
              <a:cxn ang="0">
                <a:pos x="80" y="10"/>
              </a:cxn>
              <a:cxn ang="0">
                <a:pos x="71" y="5"/>
              </a:cxn>
              <a:cxn ang="0">
                <a:pos x="0" y="54"/>
              </a:cxn>
              <a:cxn ang="0">
                <a:pos x="6" y="63"/>
              </a:cxn>
              <a:cxn ang="0">
                <a:pos x="77" y="14"/>
              </a:cxn>
              <a:cxn ang="0">
                <a:pos x="68" y="10"/>
              </a:cxn>
              <a:cxn ang="0">
                <a:pos x="80" y="10"/>
              </a:cxn>
              <a:cxn ang="0">
                <a:pos x="80" y="0"/>
              </a:cxn>
              <a:cxn ang="0">
                <a:pos x="71" y="5"/>
              </a:cxn>
              <a:cxn ang="0">
                <a:pos x="80" y="10"/>
              </a:cxn>
            </a:cxnLst>
            <a:rect l="0" t="0" r="r" b="b"/>
            <a:pathLst>
              <a:path w="81" h="64">
                <a:moveTo>
                  <a:pt x="80" y="10"/>
                </a:moveTo>
                <a:lnTo>
                  <a:pt x="71" y="5"/>
                </a:lnTo>
                <a:lnTo>
                  <a:pt x="0" y="54"/>
                </a:lnTo>
                <a:lnTo>
                  <a:pt x="6" y="63"/>
                </a:lnTo>
                <a:lnTo>
                  <a:pt x="77" y="14"/>
                </a:lnTo>
                <a:lnTo>
                  <a:pt x="68" y="10"/>
                </a:lnTo>
                <a:lnTo>
                  <a:pt x="80" y="10"/>
                </a:lnTo>
                <a:lnTo>
                  <a:pt x="80" y="0"/>
                </a:lnTo>
                <a:lnTo>
                  <a:pt x="71" y="5"/>
                </a:lnTo>
                <a:lnTo>
                  <a:pt x="80"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7" name="Freeform 1269"/>
          <p:cNvSpPr>
            <a:spLocks/>
          </p:cNvSpPr>
          <p:nvPr/>
        </p:nvSpPr>
        <p:spPr bwMode="auto">
          <a:xfrm>
            <a:off x="6091238" y="4679950"/>
            <a:ext cx="25400" cy="161925"/>
          </a:xfrm>
          <a:custGeom>
            <a:avLst/>
            <a:gdLst/>
            <a:ahLst/>
            <a:cxnLst>
              <a:cxn ang="0">
                <a:pos x="8" y="107"/>
              </a:cxn>
              <a:cxn ang="0">
                <a:pos x="16" y="101"/>
              </a:cxn>
              <a:cxn ang="0">
                <a:pos x="16" y="0"/>
              </a:cxn>
              <a:cxn ang="0">
                <a:pos x="0" y="0"/>
              </a:cxn>
              <a:cxn ang="0">
                <a:pos x="0" y="101"/>
              </a:cxn>
              <a:cxn ang="0">
                <a:pos x="8" y="96"/>
              </a:cxn>
              <a:cxn ang="0">
                <a:pos x="8" y="107"/>
              </a:cxn>
              <a:cxn ang="0">
                <a:pos x="16" y="107"/>
              </a:cxn>
              <a:cxn ang="0">
                <a:pos x="16" y="101"/>
              </a:cxn>
              <a:cxn ang="0">
                <a:pos x="8" y="107"/>
              </a:cxn>
            </a:cxnLst>
            <a:rect l="0" t="0" r="r" b="b"/>
            <a:pathLst>
              <a:path w="17" h="108">
                <a:moveTo>
                  <a:pt x="8" y="107"/>
                </a:moveTo>
                <a:lnTo>
                  <a:pt x="16" y="101"/>
                </a:lnTo>
                <a:lnTo>
                  <a:pt x="16" y="0"/>
                </a:lnTo>
                <a:lnTo>
                  <a:pt x="0" y="0"/>
                </a:lnTo>
                <a:lnTo>
                  <a:pt x="0" y="101"/>
                </a:lnTo>
                <a:lnTo>
                  <a:pt x="8" y="96"/>
                </a:lnTo>
                <a:lnTo>
                  <a:pt x="8" y="107"/>
                </a:lnTo>
                <a:lnTo>
                  <a:pt x="16" y="107"/>
                </a:lnTo>
                <a:lnTo>
                  <a:pt x="16" y="101"/>
                </a:lnTo>
                <a:lnTo>
                  <a:pt x="8" y="10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8" name="Freeform 1270"/>
          <p:cNvSpPr>
            <a:spLocks/>
          </p:cNvSpPr>
          <p:nvPr/>
        </p:nvSpPr>
        <p:spPr bwMode="auto">
          <a:xfrm>
            <a:off x="6092825" y="4826000"/>
            <a:ext cx="25400" cy="25400"/>
          </a:xfrm>
          <a:custGeom>
            <a:avLst/>
            <a:gdLst/>
            <a:ahLst/>
            <a:cxnLst>
              <a:cxn ang="0">
                <a:pos x="0" y="14"/>
              </a:cxn>
              <a:cxn ang="0">
                <a:pos x="8" y="16"/>
              </a:cxn>
              <a:cxn ang="0">
                <a:pos x="8" y="0"/>
              </a:cxn>
              <a:cxn ang="0">
                <a:pos x="16" y="2"/>
              </a:cxn>
              <a:cxn ang="0">
                <a:pos x="0" y="14"/>
              </a:cxn>
              <a:cxn ang="0">
                <a:pos x="3" y="16"/>
              </a:cxn>
              <a:cxn ang="0">
                <a:pos x="8" y="16"/>
              </a:cxn>
              <a:cxn ang="0">
                <a:pos x="0" y="14"/>
              </a:cxn>
            </a:cxnLst>
            <a:rect l="0" t="0" r="r" b="b"/>
            <a:pathLst>
              <a:path w="17" h="17">
                <a:moveTo>
                  <a:pt x="0" y="14"/>
                </a:moveTo>
                <a:lnTo>
                  <a:pt x="8" y="16"/>
                </a:lnTo>
                <a:lnTo>
                  <a:pt x="8" y="0"/>
                </a:lnTo>
                <a:lnTo>
                  <a:pt x="16" y="2"/>
                </a:lnTo>
                <a:lnTo>
                  <a:pt x="0" y="14"/>
                </a:lnTo>
                <a:lnTo>
                  <a:pt x="3" y="16"/>
                </a:lnTo>
                <a:lnTo>
                  <a:pt x="8" y="16"/>
                </a:lnTo>
                <a:lnTo>
                  <a:pt x="0" y="1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59" name="Line 1271"/>
          <p:cNvSpPr>
            <a:spLocks noChangeShapeType="1"/>
          </p:cNvSpPr>
          <p:nvPr/>
        </p:nvSpPr>
        <p:spPr bwMode="auto">
          <a:xfrm>
            <a:off x="5794375" y="1530350"/>
            <a:ext cx="1428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0" name="Line 1272"/>
          <p:cNvSpPr>
            <a:spLocks noChangeShapeType="1"/>
          </p:cNvSpPr>
          <p:nvPr/>
        </p:nvSpPr>
        <p:spPr bwMode="auto">
          <a:xfrm>
            <a:off x="5805488" y="4700588"/>
            <a:ext cx="174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1" name="Line 1273"/>
          <p:cNvSpPr>
            <a:spLocks noChangeShapeType="1"/>
          </p:cNvSpPr>
          <p:nvPr/>
        </p:nvSpPr>
        <p:spPr bwMode="auto">
          <a:xfrm>
            <a:off x="5794375" y="1530350"/>
            <a:ext cx="1428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2" name="Line 1274"/>
          <p:cNvSpPr>
            <a:spLocks noChangeShapeType="1"/>
          </p:cNvSpPr>
          <p:nvPr/>
        </p:nvSpPr>
        <p:spPr bwMode="auto">
          <a:xfrm>
            <a:off x="5805488" y="4700588"/>
            <a:ext cx="174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3" name="Freeform 1275"/>
          <p:cNvSpPr>
            <a:spLocks/>
          </p:cNvSpPr>
          <p:nvPr/>
        </p:nvSpPr>
        <p:spPr bwMode="auto">
          <a:xfrm>
            <a:off x="5157788" y="1408113"/>
            <a:ext cx="149225" cy="68262"/>
          </a:xfrm>
          <a:custGeom>
            <a:avLst/>
            <a:gdLst/>
            <a:ahLst/>
            <a:cxnLst>
              <a:cxn ang="0">
                <a:pos x="49" y="45"/>
              </a:cxn>
              <a:cxn ang="0">
                <a:pos x="98" y="45"/>
              </a:cxn>
              <a:cxn ang="0">
                <a:pos x="97" y="35"/>
              </a:cxn>
              <a:cxn ang="0">
                <a:pos x="94" y="27"/>
              </a:cxn>
              <a:cxn ang="0">
                <a:pos x="89" y="19"/>
              </a:cxn>
              <a:cxn ang="0">
                <a:pos x="83" y="13"/>
              </a:cxn>
              <a:cxn ang="0">
                <a:pos x="76" y="7"/>
              </a:cxn>
              <a:cxn ang="0">
                <a:pos x="68" y="3"/>
              </a:cxn>
              <a:cxn ang="0">
                <a:pos x="58" y="0"/>
              </a:cxn>
              <a:cxn ang="0">
                <a:pos x="49" y="0"/>
              </a:cxn>
              <a:cxn ang="0">
                <a:pos x="39" y="0"/>
              </a:cxn>
              <a:cxn ang="0">
                <a:pos x="29" y="3"/>
              </a:cxn>
              <a:cxn ang="0">
                <a:pos x="22" y="7"/>
              </a:cxn>
              <a:cxn ang="0">
                <a:pos x="14" y="13"/>
              </a:cxn>
              <a:cxn ang="0">
                <a:pos x="8" y="19"/>
              </a:cxn>
              <a:cxn ang="0">
                <a:pos x="3" y="27"/>
              </a:cxn>
              <a:cxn ang="0">
                <a:pos x="0" y="35"/>
              </a:cxn>
              <a:cxn ang="0">
                <a:pos x="0" y="45"/>
              </a:cxn>
              <a:cxn ang="0">
                <a:pos x="49" y="45"/>
              </a:cxn>
            </a:cxnLst>
            <a:rect l="0" t="0" r="r" b="b"/>
            <a:pathLst>
              <a:path w="99" h="46">
                <a:moveTo>
                  <a:pt x="49" y="45"/>
                </a:moveTo>
                <a:lnTo>
                  <a:pt x="98" y="45"/>
                </a:lnTo>
                <a:lnTo>
                  <a:pt x="97" y="35"/>
                </a:lnTo>
                <a:lnTo>
                  <a:pt x="94" y="27"/>
                </a:lnTo>
                <a:lnTo>
                  <a:pt x="89" y="19"/>
                </a:lnTo>
                <a:lnTo>
                  <a:pt x="83" y="13"/>
                </a:lnTo>
                <a:lnTo>
                  <a:pt x="76" y="7"/>
                </a:lnTo>
                <a:lnTo>
                  <a:pt x="68" y="3"/>
                </a:lnTo>
                <a:lnTo>
                  <a:pt x="58" y="0"/>
                </a:lnTo>
                <a:lnTo>
                  <a:pt x="49" y="0"/>
                </a:lnTo>
                <a:lnTo>
                  <a:pt x="39" y="0"/>
                </a:lnTo>
                <a:lnTo>
                  <a:pt x="29" y="3"/>
                </a:lnTo>
                <a:lnTo>
                  <a:pt x="22" y="7"/>
                </a:lnTo>
                <a:lnTo>
                  <a:pt x="14" y="13"/>
                </a:lnTo>
                <a:lnTo>
                  <a:pt x="8" y="19"/>
                </a:lnTo>
                <a:lnTo>
                  <a:pt x="3" y="27"/>
                </a:lnTo>
                <a:lnTo>
                  <a:pt x="0" y="35"/>
                </a:lnTo>
                <a:lnTo>
                  <a:pt x="0" y="45"/>
                </a:lnTo>
                <a:lnTo>
                  <a:pt x="49" y="45"/>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4" name="Freeform 1276"/>
          <p:cNvSpPr>
            <a:spLocks/>
          </p:cNvSpPr>
          <p:nvPr/>
        </p:nvSpPr>
        <p:spPr bwMode="auto">
          <a:xfrm>
            <a:off x="5232400" y="1465263"/>
            <a:ext cx="79375" cy="25400"/>
          </a:xfrm>
          <a:custGeom>
            <a:avLst/>
            <a:gdLst/>
            <a:ahLst/>
            <a:cxnLst>
              <a:cxn ang="0">
                <a:pos x="41" y="8"/>
              </a:cxn>
              <a:cxn ang="0">
                <a:pos x="47" y="0"/>
              </a:cxn>
              <a:cxn ang="0">
                <a:pos x="0" y="0"/>
              </a:cxn>
              <a:cxn ang="0">
                <a:pos x="0" y="16"/>
              </a:cxn>
              <a:cxn ang="0">
                <a:pos x="47" y="16"/>
              </a:cxn>
              <a:cxn ang="0">
                <a:pos x="53" y="8"/>
              </a:cxn>
              <a:cxn ang="0">
                <a:pos x="47" y="16"/>
              </a:cxn>
              <a:cxn ang="0">
                <a:pos x="53" y="16"/>
              </a:cxn>
              <a:cxn ang="0">
                <a:pos x="53" y="8"/>
              </a:cxn>
              <a:cxn ang="0">
                <a:pos x="41" y="8"/>
              </a:cxn>
            </a:cxnLst>
            <a:rect l="0" t="0" r="r" b="b"/>
            <a:pathLst>
              <a:path w="54" h="17">
                <a:moveTo>
                  <a:pt x="41" y="8"/>
                </a:moveTo>
                <a:lnTo>
                  <a:pt x="47" y="0"/>
                </a:lnTo>
                <a:lnTo>
                  <a:pt x="0" y="0"/>
                </a:lnTo>
                <a:lnTo>
                  <a:pt x="0" y="16"/>
                </a:lnTo>
                <a:lnTo>
                  <a:pt x="47" y="16"/>
                </a:lnTo>
                <a:lnTo>
                  <a:pt x="53" y="8"/>
                </a:lnTo>
                <a:lnTo>
                  <a:pt x="47" y="16"/>
                </a:lnTo>
                <a:lnTo>
                  <a:pt x="53" y="16"/>
                </a:lnTo>
                <a:lnTo>
                  <a:pt x="53" y="8"/>
                </a:lnTo>
                <a:lnTo>
                  <a:pt x="41"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5" name="Freeform 1277"/>
          <p:cNvSpPr>
            <a:spLocks/>
          </p:cNvSpPr>
          <p:nvPr/>
        </p:nvSpPr>
        <p:spPr bwMode="auto">
          <a:xfrm>
            <a:off x="5232400" y="1398588"/>
            <a:ext cx="79375" cy="77787"/>
          </a:xfrm>
          <a:custGeom>
            <a:avLst/>
            <a:gdLst/>
            <a:ahLst/>
            <a:cxnLst>
              <a:cxn ang="0">
                <a:pos x="0" y="10"/>
              </a:cxn>
              <a:cxn ang="0">
                <a:pos x="8" y="11"/>
              </a:cxn>
              <a:cxn ang="0">
                <a:pos x="16" y="13"/>
              </a:cxn>
              <a:cxn ang="0">
                <a:pos x="23" y="17"/>
              </a:cxn>
              <a:cxn ang="0">
                <a:pos x="29" y="22"/>
              </a:cxn>
              <a:cxn ang="0">
                <a:pos x="34" y="28"/>
              </a:cxn>
              <a:cxn ang="0">
                <a:pos x="38" y="35"/>
              </a:cxn>
              <a:cxn ang="0">
                <a:pos x="41" y="43"/>
              </a:cxn>
              <a:cxn ang="0">
                <a:pos x="41" y="51"/>
              </a:cxn>
              <a:cxn ang="0">
                <a:pos x="53" y="51"/>
              </a:cxn>
              <a:cxn ang="0">
                <a:pos x="52" y="40"/>
              </a:cxn>
              <a:cxn ang="0">
                <a:pos x="48" y="30"/>
              </a:cxn>
              <a:cxn ang="0">
                <a:pos x="44" y="22"/>
              </a:cxn>
              <a:cxn ang="0">
                <a:pos x="37" y="14"/>
              </a:cxn>
              <a:cxn ang="0">
                <a:pos x="29" y="8"/>
              </a:cxn>
              <a:cxn ang="0">
                <a:pos x="21" y="3"/>
              </a:cxn>
              <a:cxn ang="0">
                <a:pos x="11" y="0"/>
              </a:cxn>
              <a:cxn ang="0">
                <a:pos x="0" y="0"/>
              </a:cxn>
              <a:cxn ang="0">
                <a:pos x="0" y="10"/>
              </a:cxn>
            </a:cxnLst>
            <a:rect l="0" t="0" r="r" b="b"/>
            <a:pathLst>
              <a:path w="54" h="52">
                <a:moveTo>
                  <a:pt x="0" y="10"/>
                </a:moveTo>
                <a:lnTo>
                  <a:pt x="8" y="11"/>
                </a:lnTo>
                <a:lnTo>
                  <a:pt x="16" y="13"/>
                </a:lnTo>
                <a:lnTo>
                  <a:pt x="23" y="17"/>
                </a:lnTo>
                <a:lnTo>
                  <a:pt x="29" y="22"/>
                </a:lnTo>
                <a:lnTo>
                  <a:pt x="34" y="28"/>
                </a:lnTo>
                <a:lnTo>
                  <a:pt x="38" y="35"/>
                </a:lnTo>
                <a:lnTo>
                  <a:pt x="41" y="43"/>
                </a:lnTo>
                <a:lnTo>
                  <a:pt x="41" y="51"/>
                </a:lnTo>
                <a:lnTo>
                  <a:pt x="53" y="51"/>
                </a:lnTo>
                <a:lnTo>
                  <a:pt x="52" y="40"/>
                </a:lnTo>
                <a:lnTo>
                  <a:pt x="48" y="30"/>
                </a:lnTo>
                <a:lnTo>
                  <a:pt x="44" y="22"/>
                </a:lnTo>
                <a:lnTo>
                  <a:pt x="37" y="14"/>
                </a:lnTo>
                <a:lnTo>
                  <a:pt x="29" y="8"/>
                </a:lnTo>
                <a:lnTo>
                  <a:pt x="21" y="3"/>
                </a:lnTo>
                <a:lnTo>
                  <a:pt x="11" y="0"/>
                </a:lnTo>
                <a:lnTo>
                  <a:pt x="0" y="0"/>
                </a:lnTo>
                <a:lnTo>
                  <a:pt x="0"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6" name="Freeform 1278"/>
          <p:cNvSpPr>
            <a:spLocks/>
          </p:cNvSpPr>
          <p:nvPr/>
        </p:nvSpPr>
        <p:spPr bwMode="auto">
          <a:xfrm>
            <a:off x="5149850" y="1398588"/>
            <a:ext cx="84138" cy="87312"/>
          </a:xfrm>
          <a:custGeom>
            <a:avLst/>
            <a:gdLst/>
            <a:ahLst/>
            <a:cxnLst>
              <a:cxn ang="0">
                <a:pos x="5" y="46"/>
              </a:cxn>
              <a:cxn ang="0">
                <a:pos x="11" y="51"/>
              </a:cxn>
              <a:cxn ang="0">
                <a:pos x="12" y="43"/>
              </a:cxn>
              <a:cxn ang="0">
                <a:pos x="15" y="34"/>
              </a:cxn>
              <a:cxn ang="0">
                <a:pos x="18" y="28"/>
              </a:cxn>
              <a:cxn ang="0">
                <a:pos x="24" y="22"/>
              </a:cxn>
              <a:cxn ang="0">
                <a:pos x="30" y="18"/>
              </a:cxn>
              <a:cxn ang="0">
                <a:pos x="37" y="13"/>
              </a:cxn>
              <a:cxn ang="0">
                <a:pos x="46" y="11"/>
              </a:cxn>
              <a:cxn ang="0">
                <a:pos x="55" y="10"/>
              </a:cxn>
              <a:cxn ang="0">
                <a:pos x="55" y="0"/>
              </a:cxn>
              <a:cxn ang="0">
                <a:pos x="44" y="0"/>
              </a:cxn>
              <a:cxn ang="0">
                <a:pos x="33" y="3"/>
              </a:cxn>
              <a:cxn ang="0">
                <a:pos x="24" y="8"/>
              </a:cxn>
              <a:cxn ang="0">
                <a:pos x="15" y="14"/>
              </a:cxn>
              <a:cxn ang="0">
                <a:pos x="9" y="22"/>
              </a:cxn>
              <a:cxn ang="0">
                <a:pos x="4" y="31"/>
              </a:cxn>
              <a:cxn ang="0">
                <a:pos x="0" y="40"/>
              </a:cxn>
              <a:cxn ang="0">
                <a:pos x="0" y="51"/>
              </a:cxn>
              <a:cxn ang="0">
                <a:pos x="5" y="57"/>
              </a:cxn>
              <a:cxn ang="0">
                <a:pos x="0" y="51"/>
              </a:cxn>
              <a:cxn ang="0">
                <a:pos x="0" y="57"/>
              </a:cxn>
              <a:cxn ang="0">
                <a:pos x="5" y="57"/>
              </a:cxn>
              <a:cxn ang="0">
                <a:pos x="5" y="46"/>
              </a:cxn>
            </a:cxnLst>
            <a:rect l="0" t="0" r="r" b="b"/>
            <a:pathLst>
              <a:path w="56" h="58">
                <a:moveTo>
                  <a:pt x="5" y="46"/>
                </a:moveTo>
                <a:lnTo>
                  <a:pt x="11" y="51"/>
                </a:lnTo>
                <a:lnTo>
                  <a:pt x="12" y="43"/>
                </a:lnTo>
                <a:lnTo>
                  <a:pt x="15" y="34"/>
                </a:lnTo>
                <a:lnTo>
                  <a:pt x="18" y="28"/>
                </a:lnTo>
                <a:lnTo>
                  <a:pt x="24" y="22"/>
                </a:lnTo>
                <a:lnTo>
                  <a:pt x="30" y="18"/>
                </a:lnTo>
                <a:lnTo>
                  <a:pt x="37" y="13"/>
                </a:lnTo>
                <a:lnTo>
                  <a:pt x="46" y="11"/>
                </a:lnTo>
                <a:lnTo>
                  <a:pt x="55" y="10"/>
                </a:lnTo>
                <a:lnTo>
                  <a:pt x="55" y="0"/>
                </a:lnTo>
                <a:lnTo>
                  <a:pt x="44" y="0"/>
                </a:lnTo>
                <a:lnTo>
                  <a:pt x="33" y="3"/>
                </a:lnTo>
                <a:lnTo>
                  <a:pt x="24" y="8"/>
                </a:lnTo>
                <a:lnTo>
                  <a:pt x="15" y="14"/>
                </a:lnTo>
                <a:lnTo>
                  <a:pt x="9" y="22"/>
                </a:lnTo>
                <a:lnTo>
                  <a:pt x="4" y="31"/>
                </a:lnTo>
                <a:lnTo>
                  <a:pt x="0" y="40"/>
                </a:lnTo>
                <a:lnTo>
                  <a:pt x="0" y="51"/>
                </a:lnTo>
                <a:lnTo>
                  <a:pt x="5" y="57"/>
                </a:lnTo>
                <a:lnTo>
                  <a:pt x="0" y="51"/>
                </a:lnTo>
                <a:lnTo>
                  <a:pt x="0" y="57"/>
                </a:lnTo>
                <a:lnTo>
                  <a:pt x="5" y="57"/>
                </a:lnTo>
                <a:lnTo>
                  <a:pt x="5" y="4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7" name="Freeform 1279"/>
          <p:cNvSpPr>
            <a:spLocks/>
          </p:cNvSpPr>
          <p:nvPr/>
        </p:nvSpPr>
        <p:spPr bwMode="auto">
          <a:xfrm>
            <a:off x="5157788" y="1465263"/>
            <a:ext cx="76200" cy="25400"/>
          </a:xfrm>
          <a:custGeom>
            <a:avLst/>
            <a:gdLst/>
            <a:ahLst/>
            <a:cxnLst>
              <a:cxn ang="0">
                <a:pos x="49" y="0"/>
              </a:cxn>
              <a:cxn ang="0">
                <a:pos x="0" y="0"/>
              </a:cxn>
              <a:cxn ang="0">
                <a:pos x="0" y="16"/>
              </a:cxn>
              <a:cxn ang="0">
                <a:pos x="49" y="16"/>
              </a:cxn>
              <a:cxn ang="0">
                <a:pos x="49" y="0"/>
              </a:cxn>
            </a:cxnLst>
            <a:rect l="0" t="0" r="r" b="b"/>
            <a:pathLst>
              <a:path w="50" h="17">
                <a:moveTo>
                  <a:pt x="49" y="0"/>
                </a:moveTo>
                <a:lnTo>
                  <a:pt x="0" y="0"/>
                </a:lnTo>
                <a:lnTo>
                  <a:pt x="0" y="16"/>
                </a:lnTo>
                <a:lnTo>
                  <a:pt x="49" y="16"/>
                </a:lnTo>
                <a:lnTo>
                  <a:pt x="49"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8" name="Freeform 1280"/>
          <p:cNvSpPr>
            <a:spLocks/>
          </p:cNvSpPr>
          <p:nvPr/>
        </p:nvSpPr>
        <p:spPr bwMode="auto">
          <a:xfrm>
            <a:off x="5172075" y="4578350"/>
            <a:ext cx="146050" cy="69850"/>
          </a:xfrm>
          <a:custGeom>
            <a:avLst/>
            <a:gdLst/>
            <a:ahLst/>
            <a:cxnLst>
              <a:cxn ang="0">
                <a:pos x="48" y="46"/>
              </a:cxn>
              <a:cxn ang="0">
                <a:pos x="97" y="46"/>
              </a:cxn>
              <a:cxn ang="0">
                <a:pos x="95" y="36"/>
              </a:cxn>
              <a:cxn ang="0">
                <a:pos x="92" y="28"/>
              </a:cxn>
              <a:cxn ang="0">
                <a:pos x="88" y="20"/>
              </a:cxn>
              <a:cxn ang="0">
                <a:pos x="82" y="13"/>
              </a:cxn>
              <a:cxn ang="0">
                <a:pos x="75" y="7"/>
              </a:cxn>
              <a:cxn ang="0">
                <a:pos x="67" y="3"/>
              </a:cxn>
              <a:cxn ang="0">
                <a:pos x="57" y="0"/>
              </a:cxn>
              <a:cxn ang="0">
                <a:pos x="48" y="0"/>
              </a:cxn>
              <a:cxn ang="0">
                <a:pos x="38" y="0"/>
              </a:cxn>
              <a:cxn ang="0">
                <a:pos x="29" y="3"/>
              </a:cxn>
              <a:cxn ang="0">
                <a:pos x="21" y="7"/>
              </a:cxn>
              <a:cxn ang="0">
                <a:pos x="14" y="13"/>
              </a:cxn>
              <a:cxn ang="0">
                <a:pos x="8" y="20"/>
              </a:cxn>
              <a:cxn ang="0">
                <a:pos x="3" y="28"/>
              </a:cxn>
              <a:cxn ang="0">
                <a:pos x="0" y="36"/>
              </a:cxn>
              <a:cxn ang="0">
                <a:pos x="0" y="46"/>
              </a:cxn>
              <a:cxn ang="0">
                <a:pos x="48" y="46"/>
              </a:cxn>
            </a:cxnLst>
            <a:rect l="0" t="0" r="r" b="b"/>
            <a:pathLst>
              <a:path w="98" h="47">
                <a:moveTo>
                  <a:pt x="48" y="46"/>
                </a:moveTo>
                <a:lnTo>
                  <a:pt x="97" y="46"/>
                </a:lnTo>
                <a:lnTo>
                  <a:pt x="95" y="36"/>
                </a:lnTo>
                <a:lnTo>
                  <a:pt x="92" y="28"/>
                </a:lnTo>
                <a:lnTo>
                  <a:pt x="88" y="20"/>
                </a:lnTo>
                <a:lnTo>
                  <a:pt x="82" y="13"/>
                </a:lnTo>
                <a:lnTo>
                  <a:pt x="75" y="7"/>
                </a:lnTo>
                <a:lnTo>
                  <a:pt x="67" y="3"/>
                </a:lnTo>
                <a:lnTo>
                  <a:pt x="57" y="0"/>
                </a:lnTo>
                <a:lnTo>
                  <a:pt x="48" y="0"/>
                </a:lnTo>
                <a:lnTo>
                  <a:pt x="38" y="0"/>
                </a:lnTo>
                <a:lnTo>
                  <a:pt x="29" y="3"/>
                </a:lnTo>
                <a:lnTo>
                  <a:pt x="21" y="7"/>
                </a:lnTo>
                <a:lnTo>
                  <a:pt x="14" y="13"/>
                </a:lnTo>
                <a:lnTo>
                  <a:pt x="8" y="20"/>
                </a:lnTo>
                <a:lnTo>
                  <a:pt x="3" y="28"/>
                </a:lnTo>
                <a:lnTo>
                  <a:pt x="0" y="36"/>
                </a:lnTo>
                <a:lnTo>
                  <a:pt x="0" y="46"/>
                </a:lnTo>
                <a:lnTo>
                  <a:pt x="48" y="46"/>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69" name="Freeform 1281"/>
          <p:cNvSpPr>
            <a:spLocks/>
          </p:cNvSpPr>
          <p:nvPr/>
        </p:nvSpPr>
        <p:spPr bwMode="auto">
          <a:xfrm>
            <a:off x="5243513" y="4638675"/>
            <a:ext cx="84137" cy="25400"/>
          </a:xfrm>
          <a:custGeom>
            <a:avLst/>
            <a:gdLst/>
            <a:ahLst/>
            <a:cxnLst>
              <a:cxn ang="0">
                <a:pos x="42" y="8"/>
              </a:cxn>
              <a:cxn ang="0">
                <a:pos x="49" y="0"/>
              </a:cxn>
              <a:cxn ang="0">
                <a:pos x="0" y="0"/>
              </a:cxn>
              <a:cxn ang="0">
                <a:pos x="0" y="16"/>
              </a:cxn>
              <a:cxn ang="0">
                <a:pos x="49" y="16"/>
              </a:cxn>
              <a:cxn ang="0">
                <a:pos x="55" y="8"/>
              </a:cxn>
              <a:cxn ang="0">
                <a:pos x="49" y="16"/>
              </a:cxn>
              <a:cxn ang="0">
                <a:pos x="55" y="16"/>
              </a:cxn>
              <a:cxn ang="0">
                <a:pos x="55" y="8"/>
              </a:cxn>
              <a:cxn ang="0">
                <a:pos x="42" y="8"/>
              </a:cxn>
            </a:cxnLst>
            <a:rect l="0" t="0" r="r" b="b"/>
            <a:pathLst>
              <a:path w="56" h="17">
                <a:moveTo>
                  <a:pt x="42" y="8"/>
                </a:moveTo>
                <a:lnTo>
                  <a:pt x="49" y="0"/>
                </a:lnTo>
                <a:lnTo>
                  <a:pt x="0" y="0"/>
                </a:lnTo>
                <a:lnTo>
                  <a:pt x="0" y="16"/>
                </a:lnTo>
                <a:lnTo>
                  <a:pt x="49" y="16"/>
                </a:lnTo>
                <a:lnTo>
                  <a:pt x="55" y="8"/>
                </a:lnTo>
                <a:lnTo>
                  <a:pt x="49" y="16"/>
                </a:lnTo>
                <a:lnTo>
                  <a:pt x="55" y="16"/>
                </a:lnTo>
                <a:lnTo>
                  <a:pt x="55" y="8"/>
                </a:lnTo>
                <a:lnTo>
                  <a:pt x="42"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0" name="Freeform 1282"/>
          <p:cNvSpPr>
            <a:spLocks/>
          </p:cNvSpPr>
          <p:nvPr/>
        </p:nvSpPr>
        <p:spPr bwMode="auto">
          <a:xfrm>
            <a:off x="5243513" y="4570413"/>
            <a:ext cx="84137" cy="77787"/>
          </a:xfrm>
          <a:custGeom>
            <a:avLst/>
            <a:gdLst/>
            <a:ahLst/>
            <a:cxnLst>
              <a:cxn ang="0">
                <a:pos x="0" y="10"/>
              </a:cxn>
              <a:cxn ang="0">
                <a:pos x="8" y="11"/>
              </a:cxn>
              <a:cxn ang="0">
                <a:pos x="17" y="13"/>
              </a:cxn>
              <a:cxn ang="0">
                <a:pos x="23" y="17"/>
              </a:cxn>
              <a:cxn ang="0">
                <a:pos x="30" y="23"/>
              </a:cxn>
              <a:cxn ang="0">
                <a:pos x="35" y="28"/>
              </a:cxn>
              <a:cxn ang="0">
                <a:pos x="40" y="36"/>
              </a:cxn>
              <a:cxn ang="0">
                <a:pos x="42" y="43"/>
              </a:cxn>
              <a:cxn ang="0">
                <a:pos x="42" y="52"/>
              </a:cxn>
              <a:cxn ang="0">
                <a:pos x="55" y="52"/>
              </a:cxn>
              <a:cxn ang="0">
                <a:pos x="53" y="41"/>
              </a:cxn>
              <a:cxn ang="0">
                <a:pos x="50" y="32"/>
              </a:cxn>
              <a:cxn ang="0">
                <a:pos x="45" y="22"/>
              </a:cxn>
              <a:cxn ang="0">
                <a:pos x="38" y="15"/>
              </a:cxn>
              <a:cxn ang="0">
                <a:pos x="30" y="8"/>
              </a:cxn>
              <a:cxn ang="0">
                <a:pos x="20" y="4"/>
              </a:cxn>
              <a:cxn ang="0">
                <a:pos x="10" y="0"/>
              </a:cxn>
              <a:cxn ang="0">
                <a:pos x="0" y="0"/>
              </a:cxn>
              <a:cxn ang="0">
                <a:pos x="0" y="10"/>
              </a:cxn>
            </a:cxnLst>
            <a:rect l="0" t="0" r="r" b="b"/>
            <a:pathLst>
              <a:path w="56" h="53">
                <a:moveTo>
                  <a:pt x="0" y="10"/>
                </a:moveTo>
                <a:lnTo>
                  <a:pt x="8" y="11"/>
                </a:lnTo>
                <a:lnTo>
                  <a:pt x="17" y="13"/>
                </a:lnTo>
                <a:lnTo>
                  <a:pt x="23" y="17"/>
                </a:lnTo>
                <a:lnTo>
                  <a:pt x="30" y="23"/>
                </a:lnTo>
                <a:lnTo>
                  <a:pt x="35" y="28"/>
                </a:lnTo>
                <a:lnTo>
                  <a:pt x="40" y="36"/>
                </a:lnTo>
                <a:lnTo>
                  <a:pt x="42" y="43"/>
                </a:lnTo>
                <a:lnTo>
                  <a:pt x="42" y="52"/>
                </a:lnTo>
                <a:lnTo>
                  <a:pt x="55" y="52"/>
                </a:lnTo>
                <a:lnTo>
                  <a:pt x="53" y="41"/>
                </a:lnTo>
                <a:lnTo>
                  <a:pt x="50" y="32"/>
                </a:lnTo>
                <a:lnTo>
                  <a:pt x="45" y="22"/>
                </a:lnTo>
                <a:lnTo>
                  <a:pt x="38" y="15"/>
                </a:lnTo>
                <a:lnTo>
                  <a:pt x="30" y="8"/>
                </a:lnTo>
                <a:lnTo>
                  <a:pt x="20" y="4"/>
                </a:lnTo>
                <a:lnTo>
                  <a:pt x="10" y="0"/>
                </a:lnTo>
                <a:lnTo>
                  <a:pt x="0" y="0"/>
                </a:lnTo>
                <a:lnTo>
                  <a:pt x="0"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1" name="Freeform 1283"/>
          <p:cNvSpPr>
            <a:spLocks/>
          </p:cNvSpPr>
          <p:nvPr/>
        </p:nvSpPr>
        <p:spPr bwMode="auto">
          <a:xfrm>
            <a:off x="5160963" y="4570413"/>
            <a:ext cx="84137" cy="82550"/>
          </a:xfrm>
          <a:custGeom>
            <a:avLst/>
            <a:gdLst/>
            <a:ahLst/>
            <a:cxnLst>
              <a:cxn ang="0">
                <a:pos x="5" y="44"/>
              </a:cxn>
              <a:cxn ang="0">
                <a:pos x="11" y="49"/>
              </a:cxn>
              <a:cxn ang="0">
                <a:pos x="12" y="41"/>
              </a:cxn>
              <a:cxn ang="0">
                <a:pos x="14" y="34"/>
              </a:cxn>
              <a:cxn ang="0">
                <a:pos x="19" y="27"/>
              </a:cxn>
              <a:cxn ang="0">
                <a:pos x="23" y="22"/>
              </a:cxn>
              <a:cxn ang="0">
                <a:pos x="30" y="17"/>
              </a:cxn>
              <a:cxn ang="0">
                <a:pos x="37" y="13"/>
              </a:cxn>
              <a:cxn ang="0">
                <a:pos x="45" y="11"/>
              </a:cxn>
              <a:cxn ang="0">
                <a:pos x="55" y="10"/>
              </a:cxn>
              <a:cxn ang="0">
                <a:pos x="55" y="0"/>
              </a:cxn>
              <a:cxn ang="0">
                <a:pos x="43" y="0"/>
              </a:cxn>
              <a:cxn ang="0">
                <a:pos x="33" y="3"/>
              </a:cxn>
              <a:cxn ang="0">
                <a:pos x="23" y="7"/>
              </a:cxn>
              <a:cxn ang="0">
                <a:pos x="15" y="14"/>
              </a:cxn>
              <a:cxn ang="0">
                <a:pos x="9" y="21"/>
              </a:cxn>
              <a:cxn ang="0">
                <a:pos x="3" y="30"/>
              </a:cxn>
              <a:cxn ang="0">
                <a:pos x="0" y="39"/>
              </a:cxn>
              <a:cxn ang="0">
                <a:pos x="0" y="49"/>
              </a:cxn>
              <a:cxn ang="0">
                <a:pos x="5" y="55"/>
              </a:cxn>
              <a:cxn ang="0">
                <a:pos x="0" y="49"/>
              </a:cxn>
              <a:cxn ang="0">
                <a:pos x="0" y="55"/>
              </a:cxn>
              <a:cxn ang="0">
                <a:pos x="5" y="55"/>
              </a:cxn>
              <a:cxn ang="0">
                <a:pos x="5" y="44"/>
              </a:cxn>
            </a:cxnLst>
            <a:rect l="0" t="0" r="r" b="b"/>
            <a:pathLst>
              <a:path w="56" h="56">
                <a:moveTo>
                  <a:pt x="5" y="44"/>
                </a:moveTo>
                <a:lnTo>
                  <a:pt x="11" y="49"/>
                </a:lnTo>
                <a:lnTo>
                  <a:pt x="12" y="41"/>
                </a:lnTo>
                <a:lnTo>
                  <a:pt x="14" y="34"/>
                </a:lnTo>
                <a:lnTo>
                  <a:pt x="19" y="27"/>
                </a:lnTo>
                <a:lnTo>
                  <a:pt x="23" y="22"/>
                </a:lnTo>
                <a:lnTo>
                  <a:pt x="30" y="17"/>
                </a:lnTo>
                <a:lnTo>
                  <a:pt x="37" y="13"/>
                </a:lnTo>
                <a:lnTo>
                  <a:pt x="45" y="11"/>
                </a:lnTo>
                <a:lnTo>
                  <a:pt x="55" y="10"/>
                </a:lnTo>
                <a:lnTo>
                  <a:pt x="55" y="0"/>
                </a:lnTo>
                <a:lnTo>
                  <a:pt x="43" y="0"/>
                </a:lnTo>
                <a:lnTo>
                  <a:pt x="33" y="3"/>
                </a:lnTo>
                <a:lnTo>
                  <a:pt x="23" y="7"/>
                </a:lnTo>
                <a:lnTo>
                  <a:pt x="15" y="14"/>
                </a:lnTo>
                <a:lnTo>
                  <a:pt x="9" y="21"/>
                </a:lnTo>
                <a:lnTo>
                  <a:pt x="3" y="30"/>
                </a:lnTo>
                <a:lnTo>
                  <a:pt x="0" y="39"/>
                </a:lnTo>
                <a:lnTo>
                  <a:pt x="0" y="49"/>
                </a:lnTo>
                <a:lnTo>
                  <a:pt x="5" y="55"/>
                </a:lnTo>
                <a:lnTo>
                  <a:pt x="0" y="49"/>
                </a:lnTo>
                <a:lnTo>
                  <a:pt x="0" y="55"/>
                </a:lnTo>
                <a:lnTo>
                  <a:pt x="5" y="55"/>
                </a:lnTo>
                <a:lnTo>
                  <a:pt x="5" y="4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2" name="Freeform 1284"/>
          <p:cNvSpPr>
            <a:spLocks/>
          </p:cNvSpPr>
          <p:nvPr/>
        </p:nvSpPr>
        <p:spPr bwMode="auto">
          <a:xfrm>
            <a:off x="5172075" y="4638675"/>
            <a:ext cx="73025" cy="25400"/>
          </a:xfrm>
          <a:custGeom>
            <a:avLst/>
            <a:gdLst/>
            <a:ahLst/>
            <a:cxnLst>
              <a:cxn ang="0">
                <a:pos x="48" y="0"/>
              </a:cxn>
              <a:cxn ang="0">
                <a:pos x="0" y="0"/>
              </a:cxn>
              <a:cxn ang="0">
                <a:pos x="0" y="16"/>
              </a:cxn>
              <a:cxn ang="0">
                <a:pos x="48" y="16"/>
              </a:cxn>
              <a:cxn ang="0">
                <a:pos x="48" y="0"/>
              </a:cxn>
            </a:cxnLst>
            <a:rect l="0" t="0" r="r" b="b"/>
            <a:pathLst>
              <a:path w="49" h="17">
                <a:moveTo>
                  <a:pt x="48" y="0"/>
                </a:moveTo>
                <a:lnTo>
                  <a:pt x="0" y="0"/>
                </a:lnTo>
                <a:lnTo>
                  <a:pt x="0" y="16"/>
                </a:lnTo>
                <a:lnTo>
                  <a:pt x="48" y="16"/>
                </a:lnTo>
                <a:lnTo>
                  <a:pt x="4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3" name="Freeform 1285"/>
          <p:cNvSpPr>
            <a:spLocks/>
          </p:cNvSpPr>
          <p:nvPr/>
        </p:nvSpPr>
        <p:spPr bwMode="auto">
          <a:xfrm>
            <a:off x="5903913" y="1412875"/>
            <a:ext cx="150812" cy="73025"/>
          </a:xfrm>
          <a:custGeom>
            <a:avLst/>
            <a:gdLst/>
            <a:ahLst/>
            <a:cxnLst>
              <a:cxn ang="0">
                <a:pos x="49" y="47"/>
              </a:cxn>
              <a:cxn ang="0">
                <a:pos x="99" y="47"/>
              </a:cxn>
              <a:cxn ang="0">
                <a:pos x="98" y="37"/>
              </a:cxn>
              <a:cxn ang="0">
                <a:pos x="95" y="28"/>
              </a:cxn>
              <a:cxn ang="0">
                <a:pos x="90" y="21"/>
              </a:cxn>
              <a:cxn ang="0">
                <a:pos x="84" y="13"/>
              </a:cxn>
              <a:cxn ang="0">
                <a:pos x="77" y="8"/>
              </a:cxn>
              <a:cxn ang="0">
                <a:pos x="68" y="3"/>
              </a:cxn>
              <a:cxn ang="0">
                <a:pos x="59" y="0"/>
              </a:cxn>
              <a:cxn ang="0">
                <a:pos x="49" y="0"/>
              </a:cxn>
              <a:cxn ang="0">
                <a:pos x="40" y="0"/>
              </a:cxn>
              <a:cxn ang="0">
                <a:pos x="30" y="3"/>
              </a:cxn>
              <a:cxn ang="0">
                <a:pos x="21" y="8"/>
              </a:cxn>
              <a:cxn ang="0">
                <a:pos x="14" y="13"/>
              </a:cxn>
              <a:cxn ang="0">
                <a:pos x="8" y="21"/>
              </a:cxn>
              <a:cxn ang="0">
                <a:pos x="3" y="28"/>
              </a:cxn>
              <a:cxn ang="0">
                <a:pos x="0" y="37"/>
              </a:cxn>
              <a:cxn ang="0">
                <a:pos x="0" y="47"/>
              </a:cxn>
              <a:cxn ang="0">
                <a:pos x="49" y="47"/>
              </a:cxn>
            </a:cxnLst>
            <a:rect l="0" t="0" r="r" b="b"/>
            <a:pathLst>
              <a:path w="100" h="48">
                <a:moveTo>
                  <a:pt x="49" y="47"/>
                </a:moveTo>
                <a:lnTo>
                  <a:pt x="99" y="47"/>
                </a:lnTo>
                <a:lnTo>
                  <a:pt x="98" y="37"/>
                </a:lnTo>
                <a:lnTo>
                  <a:pt x="95" y="28"/>
                </a:lnTo>
                <a:lnTo>
                  <a:pt x="90" y="21"/>
                </a:lnTo>
                <a:lnTo>
                  <a:pt x="84" y="13"/>
                </a:lnTo>
                <a:lnTo>
                  <a:pt x="77" y="8"/>
                </a:lnTo>
                <a:lnTo>
                  <a:pt x="68" y="3"/>
                </a:lnTo>
                <a:lnTo>
                  <a:pt x="59" y="0"/>
                </a:lnTo>
                <a:lnTo>
                  <a:pt x="49" y="0"/>
                </a:lnTo>
                <a:lnTo>
                  <a:pt x="40" y="0"/>
                </a:lnTo>
                <a:lnTo>
                  <a:pt x="30" y="3"/>
                </a:lnTo>
                <a:lnTo>
                  <a:pt x="21" y="8"/>
                </a:lnTo>
                <a:lnTo>
                  <a:pt x="14" y="13"/>
                </a:lnTo>
                <a:lnTo>
                  <a:pt x="8" y="21"/>
                </a:lnTo>
                <a:lnTo>
                  <a:pt x="3" y="28"/>
                </a:lnTo>
                <a:lnTo>
                  <a:pt x="0" y="37"/>
                </a:lnTo>
                <a:lnTo>
                  <a:pt x="0" y="47"/>
                </a:lnTo>
                <a:lnTo>
                  <a:pt x="49" y="47"/>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4" name="Freeform 1286"/>
          <p:cNvSpPr>
            <a:spLocks/>
          </p:cNvSpPr>
          <p:nvPr/>
        </p:nvSpPr>
        <p:spPr bwMode="auto">
          <a:xfrm>
            <a:off x="5980113" y="1474788"/>
            <a:ext cx="80962" cy="25400"/>
          </a:xfrm>
          <a:custGeom>
            <a:avLst/>
            <a:gdLst/>
            <a:ahLst/>
            <a:cxnLst>
              <a:cxn ang="0">
                <a:pos x="42" y="8"/>
              </a:cxn>
              <a:cxn ang="0">
                <a:pos x="48" y="0"/>
              </a:cxn>
              <a:cxn ang="0">
                <a:pos x="0" y="0"/>
              </a:cxn>
              <a:cxn ang="0">
                <a:pos x="0" y="16"/>
              </a:cxn>
              <a:cxn ang="0">
                <a:pos x="48" y="16"/>
              </a:cxn>
              <a:cxn ang="0">
                <a:pos x="54" y="8"/>
              </a:cxn>
              <a:cxn ang="0">
                <a:pos x="48" y="16"/>
              </a:cxn>
              <a:cxn ang="0">
                <a:pos x="54" y="16"/>
              </a:cxn>
              <a:cxn ang="0">
                <a:pos x="54" y="8"/>
              </a:cxn>
              <a:cxn ang="0">
                <a:pos x="42" y="8"/>
              </a:cxn>
            </a:cxnLst>
            <a:rect l="0" t="0" r="r" b="b"/>
            <a:pathLst>
              <a:path w="55" h="17">
                <a:moveTo>
                  <a:pt x="42" y="8"/>
                </a:moveTo>
                <a:lnTo>
                  <a:pt x="48" y="0"/>
                </a:lnTo>
                <a:lnTo>
                  <a:pt x="0" y="0"/>
                </a:lnTo>
                <a:lnTo>
                  <a:pt x="0" y="16"/>
                </a:lnTo>
                <a:lnTo>
                  <a:pt x="48" y="16"/>
                </a:lnTo>
                <a:lnTo>
                  <a:pt x="54" y="8"/>
                </a:lnTo>
                <a:lnTo>
                  <a:pt x="48" y="16"/>
                </a:lnTo>
                <a:lnTo>
                  <a:pt x="54" y="16"/>
                </a:lnTo>
                <a:lnTo>
                  <a:pt x="54" y="8"/>
                </a:lnTo>
                <a:lnTo>
                  <a:pt x="42"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5" name="Freeform 1287"/>
          <p:cNvSpPr>
            <a:spLocks/>
          </p:cNvSpPr>
          <p:nvPr/>
        </p:nvSpPr>
        <p:spPr bwMode="auto">
          <a:xfrm>
            <a:off x="5980113" y="1408113"/>
            <a:ext cx="80962" cy="77787"/>
          </a:xfrm>
          <a:custGeom>
            <a:avLst/>
            <a:gdLst/>
            <a:ahLst/>
            <a:cxnLst>
              <a:cxn ang="0">
                <a:pos x="0" y="10"/>
              </a:cxn>
              <a:cxn ang="0">
                <a:pos x="8" y="11"/>
              </a:cxn>
              <a:cxn ang="0">
                <a:pos x="16" y="13"/>
              </a:cxn>
              <a:cxn ang="0">
                <a:pos x="23" y="17"/>
              </a:cxn>
              <a:cxn ang="0">
                <a:pos x="30" y="22"/>
              </a:cxn>
              <a:cxn ang="0">
                <a:pos x="35" y="28"/>
              </a:cxn>
              <a:cxn ang="0">
                <a:pos x="39" y="35"/>
              </a:cxn>
              <a:cxn ang="0">
                <a:pos x="42" y="43"/>
              </a:cxn>
              <a:cxn ang="0">
                <a:pos x="42" y="51"/>
              </a:cxn>
              <a:cxn ang="0">
                <a:pos x="54" y="51"/>
              </a:cxn>
              <a:cxn ang="0">
                <a:pos x="53" y="41"/>
              </a:cxn>
              <a:cxn ang="0">
                <a:pos x="50" y="31"/>
              </a:cxn>
              <a:cxn ang="0">
                <a:pos x="44" y="22"/>
              </a:cxn>
              <a:cxn ang="0">
                <a:pos x="38" y="15"/>
              </a:cxn>
              <a:cxn ang="0">
                <a:pos x="30" y="8"/>
              </a:cxn>
              <a:cxn ang="0">
                <a:pos x="21" y="3"/>
              </a:cxn>
              <a:cxn ang="0">
                <a:pos x="11" y="0"/>
              </a:cxn>
              <a:cxn ang="0">
                <a:pos x="0" y="0"/>
              </a:cxn>
              <a:cxn ang="0">
                <a:pos x="0" y="10"/>
              </a:cxn>
            </a:cxnLst>
            <a:rect l="0" t="0" r="r" b="b"/>
            <a:pathLst>
              <a:path w="55" h="52">
                <a:moveTo>
                  <a:pt x="0" y="10"/>
                </a:moveTo>
                <a:lnTo>
                  <a:pt x="8" y="11"/>
                </a:lnTo>
                <a:lnTo>
                  <a:pt x="16" y="13"/>
                </a:lnTo>
                <a:lnTo>
                  <a:pt x="23" y="17"/>
                </a:lnTo>
                <a:lnTo>
                  <a:pt x="30" y="22"/>
                </a:lnTo>
                <a:lnTo>
                  <a:pt x="35" y="28"/>
                </a:lnTo>
                <a:lnTo>
                  <a:pt x="39" y="35"/>
                </a:lnTo>
                <a:lnTo>
                  <a:pt x="42" y="43"/>
                </a:lnTo>
                <a:lnTo>
                  <a:pt x="42" y="51"/>
                </a:lnTo>
                <a:lnTo>
                  <a:pt x="54" y="51"/>
                </a:lnTo>
                <a:lnTo>
                  <a:pt x="53" y="41"/>
                </a:lnTo>
                <a:lnTo>
                  <a:pt x="50" y="31"/>
                </a:lnTo>
                <a:lnTo>
                  <a:pt x="44" y="22"/>
                </a:lnTo>
                <a:lnTo>
                  <a:pt x="38" y="15"/>
                </a:lnTo>
                <a:lnTo>
                  <a:pt x="30" y="8"/>
                </a:lnTo>
                <a:lnTo>
                  <a:pt x="21" y="3"/>
                </a:lnTo>
                <a:lnTo>
                  <a:pt x="11" y="0"/>
                </a:lnTo>
                <a:lnTo>
                  <a:pt x="0" y="0"/>
                </a:lnTo>
                <a:lnTo>
                  <a:pt x="0"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6" name="Freeform 1288"/>
          <p:cNvSpPr>
            <a:spLocks/>
          </p:cNvSpPr>
          <p:nvPr/>
        </p:nvSpPr>
        <p:spPr bwMode="auto">
          <a:xfrm>
            <a:off x="5897563" y="1408113"/>
            <a:ext cx="84137" cy="84137"/>
          </a:xfrm>
          <a:custGeom>
            <a:avLst/>
            <a:gdLst/>
            <a:ahLst/>
            <a:cxnLst>
              <a:cxn ang="0">
                <a:pos x="5" y="45"/>
              </a:cxn>
              <a:cxn ang="0">
                <a:pos x="11" y="50"/>
              </a:cxn>
              <a:cxn ang="0">
                <a:pos x="12" y="42"/>
              </a:cxn>
              <a:cxn ang="0">
                <a:pos x="14" y="35"/>
              </a:cxn>
              <a:cxn ang="0">
                <a:pos x="19" y="28"/>
              </a:cxn>
              <a:cxn ang="0">
                <a:pos x="24" y="22"/>
              </a:cxn>
              <a:cxn ang="0">
                <a:pos x="30" y="17"/>
              </a:cxn>
              <a:cxn ang="0">
                <a:pos x="38" y="13"/>
              </a:cxn>
              <a:cxn ang="0">
                <a:pos x="46" y="11"/>
              </a:cxn>
              <a:cxn ang="0">
                <a:pos x="55" y="10"/>
              </a:cxn>
              <a:cxn ang="0">
                <a:pos x="55" y="0"/>
              </a:cxn>
              <a:cxn ang="0">
                <a:pos x="44" y="0"/>
              </a:cxn>
              <a:cxn ang="0">
                <a:pos x="33" y="3"/>
              </a:cxn>
              <a:cxn ang="0">
                <a:pos x="24" y="8"/>
              </a:cxn>
              <a:cxn ang="0">
                <a:pos x="15" y="15"/>
              </a:cxn>
              <a:cxn ang="0">
                <a:pos x="9" y="22"/>
              </a:cxn>
              <a:cxn ang="0">
                <a:pos x="4" y="30"/>
              </a:cxn>
              <a:cxn ang="0">
                <a:pos x="0" y="40"/>
              </a:cxn>
              <a:cxn ang="0">
                <a:pos x="0" y="50"/>
              </a:cxn>
              <a:cxn ang="0">
                <a:pos x="5" y="56"/>
              </a:cxn>
              <a:cxn ang="0">
                <a:pos x="0" y="50"/>
              </a:cxn>
              <a:cxn ang="0">
                <a:pos x="0" y="56"/>
              </a:cxn>
              <a:cxn ang="0">
                <a:pos x="5" y="56"/>
              </a:cxn>
              <a:cxn ang="0">
                <a:pos x="5" y="45"/>
              </a:cxn>
            </a:cxnLst>
            <a:rect l="0" t="0" r="r" b="b"/>
            <a:pathLst>
              <a:path w="56" h="57">
                <a:moveTo>
                  <a:pt x="5" y="45"/>
                </a:moveTo>
                <a:lnTo>
                  <a:pt x="11" y="50"/>
                </a:lnTo>
                <a:lnTo>
                  <a:pt x="12" y="42"/>
                </a:lnTo>
                <a:lnTo>
                  <a:pt x="14" y="35"/>
                </a:lnTo>
                <a:lnTo>
                  <a:pt x="19" y="28"/>
                </a:lnTo>
                <a:lnTo>
                  <a:pt x="24" y="22"/>
                </a:lnTo>
                <a:lnTo>
                  <a:pt x="30" y="17"/>
                </a:lnTo>
                <a:lnTo>
                  <a:pt x="38" y="13"/>
                </a:lnTo>
                <a:lnTo>
                  <a:pt x="46" y="11"/>
                </a:lnTo>
                <a:lnTo>
                  <a:pt x="55" y="10"/>
                </a:lnTo>
                <a:lnTo>
                  <a:pt x="55" y="0"/>
                </a:lnTo>
                <a:lnTo>
                  <a:pt x="44" y="0"/>
                </a:lnTo>
                <a:lnTo>
                  <a:pt x="33" y="3"/>
                </a:lnTo>
                <a:lnTo>
                  <a:pt x="24" y="8"/>
                </a:lnTo>
                <a:lnTo>
                  <a:pt x="15" y="15"/>
                </a:lnTo>
                <a:lnTo>
                  <a:pt x="9" y="22"/>
                </a:lnTo>
                <a:lnTo>
                  <a:pt x="4" y="30"/>
                </a:lnTo>
                <a:lnTo>
                  <a:pt x="0" y="40"/>
                </a:lnTo>
                <a:lnTo>
                  <a:pt x="0" y="50"/>
                </a:lnTo>
                <a:lnTo>
                  <a:pt x="5" y="56"/>
                </a:lnTo>
                <a:lnTo>
                  <a:pt x="0" y="50"/>
                </a:lnTo>
                <a:lnTo>
                  <a:pt x="0" y="56"/>
                </a:lnTo>
                <a:lnTo>
                  <a:pt x="5" y="56"/>
                </a:lnTo>
                <a:lnTo>
                  <a:pt x="5" y="4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7" name="Freeform 1289"/>
          <p:cNvSpPr>
            <a:spLocks/>
          </p:cNvSpPr>
          <p:nvPr/>
        </p:nvSpPr>
        <p:spPr bwMode="auto">
          <a:xfrm>
            <a:off x="5903913" y="1474788"/>
            <a:ext cx="77787" cy="25400"/>
          </a:xfrm>
          <a:custGeom>
            <a:avLst/>
            <a:gdLst/>
            <a:ahLst/>
            <a:cxnLst>
              <a:cxn ang="0">
                <a:pos x="50" y="0"/>
              </a:cxn>
              <a:cxn ang="0">
                <a:pos x="0" y="0"/>
              </a:cxn>
              <a:cxn ang="0">
                <a:pos x="0" y="16"/>
              </a:cxn>
              <a:cxn ang="0">
                <a:pos x="50" y="16"/>
              </a:cxn>
              <a:cxn ang="0">
                <a:pos x="50" y="0"/>
              </a:cxn>
            </a:cxnLst>
            <a:rect l="0" t="0" r="r" b="b"/>
            <a:pathLst>
              <a:path w="51" h="17">
                <a:moveTo>
                  <a:pt x="50" y="0"/>
                </a:moveTo>
                <a:lnTo>
                  <a:pt x="0" y="0"/>
                </a:lnTo>
                <a:lnTo>
                  <a:pt x="0" y="16"/>
                </a:lnTo>
                <a:lnTo>
                  <a:pt x="50" y="16"/>
                </a:lnTo>
                <a:lnTo>
                  <a:pt x="50"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8" name="Freeform 1290"/>
          <p:cNvSpPr>
            <a:spLocks/>
          </p:cNvSpPr>
          <p:nvPr/>
        </p:nvSpPr>
        <p:spPr bwMode="auto">
          <a:xfrm>
            <a:off x="5918200" y="4587875"/>
            <a:ext cx="146050" cy="66675"/>
          </a:xfrm>
          <a:custGeom>
            <a:avLst/>
            <a:gdLst/>
            <a:ahLst/>
            <a:cxnLst>
              <a:cxn ang="0">
                <a:pos x="48" y="44"/>
              </a:cxn>
              <a:cxn ang="0">
                <a:pos x="97" y="44"/>
              </a:cxn>
              <a:cxn ang="0">
                <a:pos x="96" y="35"/>
              </a:cxn>
              <a:cxn ang="0">
                <a:pos x="93" y="26"/>
              </a:cxn>
              <a:cxn ang="0">
                <a:pos x="88" y="19"/>
              </a:cxn>
              <a:cxn ang="0">
                <a:pos x="82" y="12"/>
              </a:cxn>
              <a:cxn ang="0">
                <a:pos x="75" y="7"/>
              </a:cxn>
              <a:cxn ang="0">
                <a:pos x="67" y="3"/>
              </a:cxn>
              <a:cxn ang="0">
                <a:pos x="58" y="0"/>
              </a:cxn>
              <a:cxn ang="0">
                <a:pos x="48" y="0"/>
              </a:cxn>
              <a:cxn ang="0">
                <a:pos x="38" y="0"/>
              </a:cxn>
              <a:cxn ang="0">
                <a:pos x="29" y="3"/>
              </a:cxn>
              <a:cxn ang="0">
                <a:pos x="21" y="7"/>
              </a:cxn>
              <a:cxn ang="0">
                <a:pos x="14" y="12"/>
              </a:cxn>
              <a:cxn ang="0">
                <a:pos x="7" y="19"/>
              </a:cxn>
              <a:cxn ang="0">
                <a:pos x="3" y="26"/>
              </a:cxn>
              <a:cxn ang="0">
                <a:pos x="0" y="35"/>
              </a:cxn>
              <a:cxn ang="0">
                <a:pos x="0" y="44"/>
              </a:cxn>
              <a:cxn ang="0">
                <a:pos x="48" y="44"/>
              </a:cxn>
            </a:cxnLst>
            <a:rect l="0" t="0" r="r" b="b"/>
            <a:pathLst>
              <a:path w="98" h="45">
                <a:moveTo>
                  <a:pt x="48" y="44"/>
                </a:moveTo>
                <a:lnTo>
                  <a:pt x="97" y="44"/>
                </a:lnTo>
                <a:lnTo>
                  <a:pt x="96" y="35"/>
                </a:lnTo>
                <a:lnTo>
                  <a:pt x="93" y="26"/>
                </a:lnTo>
                <a:lnTo>
                  <a:pt x="88" y="19"/>
                </a:lnTo>
                <a:lnTo>
                  <a:pt x="82" y="12"/>
                </a:lnTo>
                <a:lnTo>
                  <a:pt x="75" y="7"/>
                </a:lnTo>
                <a:lnTo>
                  <a:pt x="67" y="3"/>
                </a:lnTo>
                <a:lnTo>
                  <a:pt x="58" y="0"/>
                </a:lnTo>
                <a:lnTo>
                  <a:pt x="48" y="0"/>
                </a:lnTo>
                <a:lnTo>
                  <a:pt x="38" y="0"/>
                </a:lnTo>
                <a:lnTo>
                  <a:pt x="29" y="3"/>
                </a:lnTo>
                <a:lnTo>
                  <a:pt x="21" y="7"/>
                </a:lnTo>
                <a:lnTo>
                  <a:pt x="14" y="12"/>
                </a:lnTo>
                <a:lnTo>
                  <a:pt x="7" y="19"/>
                </a:lnTo>
                <a:lnTo>
                  <a:pt x="3" y="26"/>
                </a:lnTo>
                <a:lnTo>
                  <a:pt x="0" y="35"/>
                </a:lnTo>
                <a:lnTo>
                  <a:pt x="0" y="44"/>
                </a:lnTo>
                <a:lnTo>
                  <a:pt x="48" y="44"/>
                </a:lnTo>
              </a:path>
            </a:pathLst>
          </a:custGeom>
          <a:solidFill>
            <a:srgbClr val="FFFF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79" name="Freeform 1291"/>
          <p:cNvSpPr>
            <a:spLocks/>
          </p:cNvSpPr>
          <p:nvPr/>
        </p:nvSpPr>
        <p:spPr bwMode="auto">
          <a:xfrm>
            <a:off x="5991225" y="4646613"/>
            <a:ext cx="84138" cy="26987"/>
          </a:xfrm>
          <a:custGeom>
            <a:avLst/>
            <a:gdLst/>
            <a:ahLst/>
            <a:cxnLst>
              <a:cxn ang="0">
                <a:pos x="43" y="8"/>
              </a:cxn>
              <a:cxn ang="0">
                <a:pos x="49" y="0"/>
              </a:cxn>
              <a:cxn ang="0">
                <a:pos x="0" y="0"/>
              </a:cxn>
              <a:cxn ang="0">
                <a:pos x="0" y="16"/>
              </a:cxn>
              <a:cxn ang="0">
                <a:pos x="49" y="16"/>
              </a:cxn>
              <a:cxn ang="0">
                <a:pos x="55" y="8"/>
              </a:cxn>
              <a:cxn ang="0">
                <a:pos x="49" y="16"/>
              </a:cxn>
              <a:cxn ang="0">
                <a:pos x="55" y="16"/>
              </a:cxn>
              <a:cxn ang="0">
                <a:pos x="55" y="8"/>
              </a:cxn>
              <a:cxn ang="0">
                <a:pos x="43" y="8"/>
              </a:cxn>
            </a:cxnLst>
            <a:rect l="0" t="0" r="r" b="b"/>
            <a:pathLst>
              <a:path w="56" h="17">
                <a:moveTo>
                  <a:pt x="43" y="8"/>
                </a:moveTo>
                <a:lnTo>
                  <a:pt x="49" y="0"/>
                </a:lnTo>
                <a:lnTo>
                  <a:pt x="0" y="0"/>
                </a:lnTo>
                <a:lnTo>
                  <a:pt x="0" y="16"/>
                </a:lnTo>
                <a:lnTo>
                  <a:pt x="49" y="16"/>
                </a:lnTo>
                <a:lnTo>
                  <a:pt x="55" y="8"/>
                </a:lnTo>
                <a:lnTo>
                  <a:pt x="49" y="16"/>
                </a:lnTo>
                <a:lnTo>
                  <a:pt x="55" y="16"/>
                </a:lnTo>
                <a:lnTo>
                  <a:pt x="55" y="8"/>
                </a:lnTo>
                <a:lnTo>
                  <a:pt x="43"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0" name="Freeform 1292"/>
          <p:cNvSpPr>
            <a:spLocks/>
          </p:cNvSpPr>
          <p:nvPr/>
        </p:nvSpPr>
        <p:spPr bwMode="auto">
          <a:xfrm>
            <a:off x="5991225" y="4578350"/>
            <a:ext cx="84138" cy="76200"/>
          </a:xfrm>
          <a:custGeom>
            <a:avLst/>
            <a:gdLst/>
            <a:ahLst/>
            <a:cxnLst>
              <a:cxn ang="0">
                <a:pos x="0" y="10"/>
              </a:cxn>
              <a:cxn ang="0">
                <a:pos x="8" y="11"/>
              </a:cxn>
              <a:cxn ang="0">
                <a:pos x="16" y="13"/>
              </a:cxn>
              <a:cxn ang="0">
                <a:pos x="24" y="17"/>
              </a:cxn>
              <a:cxn ang="0">
                <a:pos x="30" y="22"/>
              </a:cxn>
              <a:cxn ang="0">
                <a:pos x="35" y="27"/>
              </a:cxn>
              <a:cxn ang="0">
                <a:pos x="40" y="34"/>
              </a:cxn>
              <a:cxn ang="0">
                <a:pos x="42" y="42"/>
              </a:cxn>
              <a:cxn ang="0">
                <a:pos x="43" y="50"/>
              </a:cxn>
              <a:cxn ang="0">
                <a:pos x="55" y="50"/>
              </a:cxn>
              <a:cxn ang="0">
                <a:pos x="54" y="39"/>
              </a:cxn>
              <a:cxn ang="0">
                <a:pos x="50" y="29"/>
              </a:cxn>
              <a:cxn ang="0">
                <a:pos x="45" y="22"/>
              </a:cxn>
              <a:cxn ang="0">
                <a:pos x="39" y="14"/>
              </a:cxn>
              <a:cxn ang="0">
                <a:pos x="30" y="8"/>
              </a:cxn>
              <a:cxn ang="0">
                <a:pos x="21" y="3"/>
              </a:cxn>
              <a:cxn ang="0">
                <a:pos x="10" y="0"/>
              </a:cxn>
              <a:cxn ang="0">
                <a:pos x="0" y="0"/>
              </a:cxn>
              <a:cxn ang="0">
                <a:pos x="0" y="10"/>
              </a:cxn>
            </a:cxnLst>
            <a:rect l="0" t="0" r="r" b="b"/>
            <a:pathLst>
              <a:path w="56" h="51">
                <a:moveTo>
                  <a:pt x="0" y="10"/>
                </a:moveTo>
                <a:lnTo>
                  <a:pt x="8" y="11"/>
                </a:lnTo>
                <a:lnTo>
                  <a:pt x="16" y="13"/>
                </a:lnTo>
                <a:lnTo>
                  <a:pt x="24" y="17"/>
                </a:lnTo>
                <a:lnTo>
                  <a:pt x="30" y="22"/>
                </a:lnTo>
                <a:lnTo>
                  <a:pt x="35" y="27"/>
                </a:lnTo>
                <a:lnTo>
                  <a:pt x="40" y="34"/>
                </a:lnTo>
                <a:lnTo>
                  <a:pt x="42" y="42"/>
                </a:lnTo>
                <a:lnTo>
                  <a:pt x="43" y="50"/>
                </a:lnTo>
                <a:lnTo>
                  <a:pt x="55" y="50"/>
                </a:lnTo>
                <a:lnTo>
                  <a:pt x="54" y="39"/>
                </a:lnTo>
                <a:lnTo>
                  <a:pt x="50" y="29"/>
                </a:lnTo>
                <a:lnTo>
                  <a:pt x="45" y="22"/>
                </a:lnTo>
                <a:lnTo>
                  <a:pt x="39" y="14"/>
                </a:lnTo>
                <a:lnTo>
                  <a:pt x="30" y="8"/>
                </a:lnTo>
                <a:lnTo>
                  <a:pt x="21" y="3"/>
                </a:lnTo>
                <a:lnTo>
                  <a:pt x="10" y="0"/>
                </a:lnTo>
                <a:lnTo>
                  <a:pt x="0" y="0"/>
                </a:lnTo>
                <a:lnTo>
                  <a:pt x="0"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1" name="Freeform 1293"/>
          <p:cNvSpPr>
            <a:spLocks/>
          </p:cNvSpPr>
          <p:nvPr/>
        </p:nvSpPr>
        <p:spPr bwMode="auto">
          <a:xfrm>
            <a:off x="5910263" y="4578350"/>
            <a:ext cx="82550" cy="85725"/>
          </a:xfrm>
          <a:custGeom>
            <a:avLst/>
            <a:gdLst/>
            <a:ahLst/>
            <a:cxnLst>
              <a:cxn ang="0">
                <a:pos x="5" y="45"/>
              </a:cxn>
              <a:cxn ang="0">
                <a:pos x="11" y="50"/>
              </a:cxn>
              <a:cxn ang="0">
                <a:pos x="11" y="42"/>
              </a:cxn>
              <a:cxn ang="0">
                <a:pos x="14" y="34"/>
              </a:cxn>
              <a:cxn ang="0">
                <a:pos x="18" y="28"/>
              </a:cxn>
              <a:cxn ang="0">
                <a:pos x="23" y="22"/>
              </a:cxn>
              <a:cxn ang="0">
                <a:pos x="30" y="17"/>
              </a:cxn>
              <a:cxn ang="0">
                <a:pos x="37" y="13"/>
              </a:cxn>
              <a:cxn ang="0">
                <a:pos x="45" y="11"/>
              </a:cxn>
              <a:cxn ang="0">
                <a:pos x="54" y="10"/>
              </a:cxn>
              <a:cxn ang="0">
                <a:pos x="54" y="0"/>
              </a:cxn>
              <a:cxn ang="0">
                <a:pos x="42" y="0"/>
              </a:cxn>
              <a:cxn ang="0">
                <a:pos x="32" y="3"/>
              </a:cxn>
              <a:cxn ang="0">
                <a:pos x="23" y="8"/>
              </a:cxn>
              <a:cxn ang="0">
                <a:pos x="15" y="14"/>
              </a:cxn>
              <a:cxn ang="0">
                <a:pos x="9" y="22"/>
              </a:cxn>
              <a:cxn ang="0">
                <a:pos x="4" y="30"/>
              </a:cxn>
              <a:cxn ang="0">
                <a:pos x="0" y="40"/>
              </a:cxn>
              <a:cxn ang="0">
                <a:pos x="0" y="50"/>
              </a:cxn>
              <a:cxn ang="0">
                <a:pos x="5" y="56"/>
              </a:cxn>
              <a:cxn ang="0">
                <a:pos x="0" y="50"/>
              </a:cxn>
              <a:cxn ang="0">
                <a:pos x="0" y="56"/>
              </a:cxn>
              <a:cxn ang="0">
                <a:pos x="5" y="56"/>
              </a:cxn>
              <a:cxn ang="0">
                <a:pos x="5" y="45"/>
              </a:cxn>
            </a:cxnLst>
            <a:rect l="0" t="0" r="r" b="b"/>
            <a:pathLst>
              <a:path w="55" h="57">
                <a:moveTo>
                  <a:pt x="5" y="45"/>
                </a:moveTo>
                <a:lnTo>
                  <a:pt x="11" y="50"/>
                </a:lnTo>
                <a:lnTo>
                  <a:pt x="11" y="42"/>
                </a:lnTo>
                <a:lnTo>
                  <a:pt x="14" y="34"/>
                </a:lnTo>
                <a:lnTo>
                  <a:pt x="18" y="28"/>
                </a:lnTo>
                <a:lnTo>
                  <a:pt x="23" y="22"/>
                </a:lnTo>
                <a:lnTo>
                  <a:pt x="30" y="17"/>
                </a:lnTo>
                <a:lnTo>
                  <a:pt x="37" y="13"/>
                </a:lnTo>
                <a:lnTo>
                  <a:pt x="45" y="11"/>
                </a:lnTo>
                <a:lnTo>
                  <a:pt x="54" y="10"/>
                </a:lnTo>
                <a:lnTo>
                  <a:pt x="54" y="0"/>
                </a:lnTo>
                <a:lnTo>
                  <a:pt x="42" y="0"/>
                </a:lnTo>
                <a:lnTo>
                  <a:pt x="32" y="3"/>
                </a:lnTo>
                <a:lnTo>
                  <a:pt x="23" y="8"/>
                </a:lnTo>
                <a:lnTo>
                  <a:pt x="15" y="14"/>
                </a:lnTo>
                <a:lnTo>
                  <a:pt x="9" y="22"/>
                </a:lnTo>
                <a:lnTo>
                  <a:pt x="4" y="30"/>
                </a:lnTo>
                <a:lnTo>
                  <a:pt x="0" y="40"/>
                </a:lnTo>
                <a:lnTo>
                  <a:pt x="0" y="50"/>
                </a:lnTo>
                <a:lnTo>
                  <a:pt x="5" y="56"/>
                </a:lnTo>
                <a:lnTo>
                  <a:pt x="0" y="50"/>
                </a:lnTo>
                <a:lnTo>
                  <a:pt x="0" y="56"/>
                </a:lnTo>
                <a:lnTo>
                  <a:pt x="5" y="56"/>
                </a:lnTo>
                <a:lnTo>
                  <a:pt x="5" y="4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2" name="Freeform 1294"/>
          <p:cNvSpPr>
            <a:spLocks/>
          </p:cNvSpPr>
          <p:nvPr/>
        </p:nvSpPr>
        <p:spPr bwMode="auto">
          <a:xfrm>
            <a:off x="5918200" y="4646613"/>
            <a:ext cx="74613" cy="26987"/>
          </a:xfrm>
          <a:custGeom>
            <a:avLst/>
            <a:gdLst/>
            <a:ahLst/>
            <a:cxnLst>
              <a:cxn ang="0">
                <a:pos x="49" y="0"/>
              </a:cxn>
              <a:cxn ang="0">
                <a:pos x="0" y="0"/>
              </a:cxn>
              <a:cxn ang="0">
                <a:pos x="0" y="16"/>
              </a:cxn>
              <a:cxn ang="0">
                <a:pos x="49" y="16"/>
              </a:cxn>
              <a:cxn ang="0">
                <a:pos x="49" y="0"/>
              </a:cxn>
            </a:cxnLst>
            <a:rect l="0" t="0" r="r" b="b"/>
            <a:pathLst>
              <a:path w="50" h="17">
                <a:moveTo>
                  <a:pt x="49" y="0"/>
                </a:moveTo>
                <a:lnTo>
                  <a:pt x="0" y="0"/>
                </a:lnTo>
                <a:lnTo>
                  <a:pt x="0" y="16"/>
                </a:lnTo>
                <a:lnTo>
                  <a:pt x="49" y="16"/>
                </a:lnTo>
                <a:lnTo>
                  <a:pt x="49"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3" name="Freeform 1295"/>
          <p:cNvSpPr>
            <a:spLocks/>
          </p:cNvSpPr>
          <p:nvPr/>
        </p:nvSpPr>
        <p:spPr bwMode="auto">
          <a:xfrm>
            <a:off x="3311525" y="4675188"/>
            <a:ext cx="261938" cy="198437"/>
          </a:xfrm>
          <a:custGeom>
            <a:avLst/>
            <a:gdLst/>
            <a:ahLst/>
            <a:cxnLst>
              <a:cxn ang="0">
                <a:pos x="174" y="65"/>
              </a:cxn>
              <a:cxn ang="0">
                <a:pos x="103" y="0"/>
              </a:cxn>
              <a:cxn ang="0">
                <a:pos x="50" y="0"/>
              </a:cxn>
              <a:cxn ang="0">
                <a:pos x="102" y="47"/>
              </a:cxn>
              <a:cxn ang="0">
                <a:pos x="0" y="47"/>
              </a:cxn>
              <a:cxn ang="0">
                <a:pos x="0" y="83"/>
              </a:cxn>
              <a:cxn ang="0">
                <a:pos x="102" y="83"/>
              </a:cxn>
              <a:cxn ang="0">
                <a:pos x="50" y="131"/>
              </a:cxn>
              <a:cxn ang="0">
                <a:pos x="103" y="131"/>
              </a:cxn>
              <a:cxn ang="0">
                <a:pos x="174" y="65"/>
              </a:cxn>
            </a:cxnLst>
            <a:rect l="0" t="0" r="r" b="b"/>
            <a:pathLst>
              <a:path w="175" h="132">
                <a:moveTo>
                  <a:pt x="174" y="65"/>
                </a:moveTo>
                <a:lnTo>
                  <a:pt x="103" y="0"/>
                </a:lnTo>
                <a:lnTo>
                  <a:pt x="50" y="0"/>
                </a:lnTo>
                <a:lnTo>
                  <a:pt x="102" y="47"/>
                </a:lnTo>
                <a:lnTo>
                  <a:pt x="0" y="47"/>
                </a:lnTo>
                <a:lnTo>
                  <a:pt x="0" y="83"/>
                </a:lnTo>
                <a:lnTo>
                  <a:pt x="102" y="83"/>
                </a:lnTo>
                <a:lnTo>
                  <a:pt x="50" y="131"/>
                </a:lnTo>
                <a:lnTo>
                  <a:pt x="103" y="131"/>
                </a:lnTo>
                <a:lnTo>
                  <a:pt x="174" y="6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4" name="Freeform 1296"/>
          <p:cNvSpPr>
            <a:spLocks/>
          </p:cNvSpPr>
          <p:nvPr/>
        </p:nvSpPr>
        <p:spPr bwMode="auto">
          <a:xfrm>
            <a:off x="3311525" y="4675188"/>
            <a:ext cx="261938" cy="198437"/>
          </a:xfrm>
          <a:custGeom>
            <a:avLst/>
            <a:gdLst/>
            <a:ahLst/>
            <a:cxnLst>
              <a:cxn ang="0">
                <a:pos x="174" y="65"/>
              </a:cxn>
              <a:cxn ang="0">
                <a:pos x="103" y="0"/>
              </a:cxn>
              <a:cxn ang="0">
                <a:pos x="50" y="0"/>
              </a:cxn>
              <a:cxn ang="0">
                <a:pos x="102" y="47"/>
              </a:cxn>
              <a:cxn ang="0">
                <a:pos x="0" y="47"/>
              </a:cxn>
              <a:cxn ang="0">
                <a:pos x="0" y="83"/>
              </a:cxn>
              <a:cxn ang="0">
                <a:pos x="102" y="83"/>
              </a:cxn>
              <a:cxn ang="0">
                <a:pos x="50" y="131"/>
              </a:cxn>
              <a:cxn ang="0">
                <a:pos x="103" y="131"/>
              </a:cxn>
              <a:cxn ang="0">
                <a:pos x="174" y="65"/>
              </a:cxn>
            </a:cxnLst>
            <a:rect l="0" t="0" r="r" b="b"/>
            <a:pathLst>
              <a:path w="175" h="132">
                <a:moveTo>
                  <a:pt x="174" y="65"/>
                </a:moveTo>
                <a:lnTo>
                  <a:pt x="103" y="0"/>
                </a:lnTo>
                <a:lnTo>
                  <a:pt x="50" y="0"/>
                </a:lnTo>
                <a:lnTo>
                  <a:pt x="102" y="47"/>
                </a:lnTo>
                <a:lnTo>
                  <a:pt x="0" y="47"/>
                </a:lnTo>
                <a:lnTo>
                  <a:pt x="0" y="83"/>
                </a:lnTo>
                <a:lnTo>
                  <a:pt x="102" y="83"/>
                </a:lnTo>
                <a:lnTo>
                  <a:pt x="50" y="131"/>
                </a:lnTo>
                <a:lnTo>
                  <a:pt x="103" y="131"/>
                </a:lnTo>
                <a:lnTo>
                  <a:pt x="174" y="65"/>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5" name="Freeform 1297"/>
          <p:cNvSpPr>
            <a:spLocks/>
          </p:cNvSpPr>
          <p:nvPr/>
        </p:nvSpPr>
        <p:spPr bwMode="auto">
          <a:xfrm>
            <a:off x="6188075" y="1504950"/>
            <a:ext cx="263525" cy="198438"/>
          </a:xfrm>
          <a:custGeom>
            <a:avLst/>
            <a:gdLst/>
            <a:ahLst/>
            <a:cxnLst>
              <a:cxn ang="0">
                <a:pos x="175" y="65"/>
              </a:cxn>
              <a:cxn ang="0">
                <a:pos x="104" y="0"/>
              </a:cxn>
              <a:cxn ang="0">
                <a:pos x="51" y="0"/>
              </a:cxn>
              <a:cxn ang="0">
                <a:pos x="103" y="48"/>
              </a:cxn>
              <a:cxn ang="0">
                <a:pos x="0" y="48"/>
              </a:cxn>
              <a:cxn ang="0">
                <a:pos x="0" y="83"/>
              </a:cxn>
              <a:cxn ang="0">
                <a:pos x="103" y="83"/>
              </a:cxn>
              <a:cxn ang="0">
                <a:pos x="51" y="132"/>
              </a:cxn>
              <a:cxn ang="0">
                <a:pos x="104" y="132"/>
              </a:cxn>
              <a:cxn ang="0">
                <a:pos x="175" y="65"/>
              </a:cxn>
            </a:cxnLst>
            <a:rect l="0" t="0" r="r" b="b"/>
            <a:pathLst>
              <a:path w="176" h="133">
                <a:moveTo>
                  <a:pt x="175" y="65"/>
                </a:moveTo>
                <a:lnTo>
                  <a:pt x="104" y="0"/>
                </a:lnTo>
                <a:lnTo>
                  <a:pt x="51" y="0"/>
                </a:lnTo>
                <a:lnTo>
                  <a:pt x="103" y="48"/>
                </a:lnTo>
                <a:lnTo>
                  <a:pt x="0" y="48"/>
                </a:lnTo>
                <a:lnTo>
                  <a:pt x="0" y="83"/>
                </a:lnTo>
                <a:lnTo>
                  <a:pt x="103" y="83"/>
                </a:lnTo>
                <a:lnTo>
                  <a:pt x="51" y="132"/>
                </a:lnTo>
                <a:lnTo>
                  <a:pt x="104" y="132"/>
                </a:lnTo>
                <a:lnTo>
                  <a:pt x="175" y="6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6" name="Freeform 1298"/>
          <p:cNvSpPr>
            <a:spLocks/>
          </p:cNvSpPr>
          <p:nvPr/>
        </p:nvSpPr>
        <p:spPr bwMode="auto">
          <a:xfrm>
            <a:off x="6188075" y="1504950"/>
            <a:ext cx="263525" cy="198438"/>
          </a:xfrm>
          <a:custGeom>
            <a:avLst/>
            <a:gdLst/>
            <a:ahLst/>
            <a:cxnLst>
              <a:cxn ang="0">
                <a:pos x="175" y="65"/>
              </a:cxn>
              <a:cxn ang="0">
                <a:pos x="104" y="0"/>
              </a:cxn>
              <a:cxn ang="0">
                <a:pos x="51" y="0"/>
              </a:cxn>
              <a:cxn ang="0">
                <a:pos x="103" y="48"/>
              </a:cxn>
              <a:cxn ang="0">
                <a:pos x="0" y="48"/>
              </a:cxn>
              <a:cxn ang="0">
                <a:pos x="0" y="83"/>
              </a:cxn>
              <a:cxn ang="0">
                <a:pos x="103" y="83"/>
              </a:cxn>
              <a:cxn ang="0">
                <a:pos x="51" y="132"/>
              </a:cxn>
              <a:cxn ang="0">
                <a:pos x="104" y="132"/>
              </a:cxn>
              <a:cxn ang="0">
                <a:pos x="175" y="65"/>
              </a:cxn>
            </a:cxnLst>
            <a:rect l="0" t="0" r="r" b="b"/>
            <a:pathLst>
              <a:path w="176" h="133">
                <a:moveTo>
                  <a:pt x="175" y="65"/>
                </a:moveTo>
                <a:lnTo>
                  <a:pt x="104" y="0"/>
                </a:lnTo>
                <a:lnTo>
                  <a:pt x="51" y="0"/>
                </a:lnTo>
                <a:lnTo>
                  <a:pt x="103" y="48"/>
                </a:lnTo>
                <a:lnTo>
                  <a:pt x="0" y="48"/>
                </a:lnTo>
                <a:lnTo>
                  <a:pt x="0" y="83"/>
                </a:lnTo>
                <a:lnTo>
                  <a:pt x="103" y="83"/>
                </a:lnTo>
                <a:lnTo>
                  <a:pt x="51" y="132"/>
                </a:lnTo>
                <a:lnTo>
                  <a:pt x="104" y="132"/>
                </a:lnTo>
                <a:lnTo>
                  <a:pt x="175" y="65"/>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7" name="Freeform 1299"/>
          <p:cNvSpPr>
            <a:spLocks/>
          </p:cNvSpPr>
          <p:nvPr/>
        </p:nvSpPr>
        <p:spPr bwMode="auto">
          <a:xfrm>
            <a:off x="5583238"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8" name="Freeform 1300"/>
          <p:cNvSpPr>
            <a:spLocks/>
          </p:cNvSpPr>
          <p:nvPr/>
        </p:nvSpPr>
        <p:spPr bwMode="auto">
          <a:xfrm>
            <a:off x="5583238"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89" name="Freeform 1301"/>
          <p:cNvSpPr>
            <a:spLocks/>
          </p:cNvSpPr>
          <p:nvPr/>
        </p:nvSpPr>
        <p:spPr bwMode="auto">
          <a:xfrm>
            <a:off x="5588000"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0" name="Freeform 1302"/>
          <p:cNvSpPr>
            <a:spLocks/>
          </p:cNvSpPr>
          <p:nvPr/>
        </p:nvSpPr>
        <p:spPr bwMode="auto">
          <a:xfrm>
            <a:off x="5594350"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1" name="Freeform 1303"/>
          <p:cNvSpPr>
            <a:spLocks/>
          </p:cNvSpPr>
          <p:nvPr/>
        </p:nvSpPr>
        <p:spPr bwMode="auto">
          <a:xfrm>
            <a:off x="5595938"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2" name="Freeform 1304"/>
          <p:cNvSpPr>
            <a:spLocks/>
          </p:cNvSpPr>
          <p:nvPr/>
        </p:nvSpPr>
        <p:spPr bwMode="auto">
          <a:xfrm>
            <a:off x="5603875"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3" name="Freeform 1305"/>
          <p:cNvSpPr>
            <a:spLocks/>
          </p:cNvSpPr>
          <p:nvPr/>
        </p:nvSpPr>
        <p:spPr bwMode="auto">
          <a:xfrm>
            <a:off x="5608638"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4" name="Freeform 1306"/>
          <p:cNvSpPr>
            <a:spLocks/>
          </p:cNvSpPr>
          <p:nvPr/>
        </p:nvSpPr>
        <p:spPr bwMode="auto">
          <a:xfrm>
            <a:off x="5613400"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5" name="Freeform 1307"/>
          <p:cNvSpPr>
            <a:spLocks/>
          </p:cNvSpPr>
          <p:nvPr/>
        </p:nvSpPr>
        <p:spPr bwMode="auto">
          <a:xfrm>
            <a:off x="5619750"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6" name="Freeform 1308"/>
          <p:cNvSpPr>
            <a:spLocks/>
          </p:cNvSpPr>
          <p:nvPr/>
        </p:nvSpPr>
        <p:spPr bwMode="auto">
          <a:xfrm>
            <a:off x="5622925"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7" name="Freeform 1309"/>
          <p:cNvSpPr>
            <a:spLocks/>
          </p:cNvSpPr>
          <p:nvPr/>
        </p:nvSpPr>
        <p:spPr bwMode="auto">
          <a:xfrm>
            <a:off x="5629275"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8" name="Freeform 1310"/>
          <p:cNvSpPr>
            <a:spLocks/>
          </p:cNvSpPr>
          <p:nvPr/>
        </p:nvSpPr>
        <p:spPr bwMode="auto">
          <a:xfrm>
            <a:off x="5634038"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799" name="Freeform 1311"/>
          <p:cNvSpPr>
            <a:spLocks/>
          </p:cNvSpPr>
          <p:nvPr/>
        </p:nvSpPr>
        <p:spPr bwMode="auto">
          <a:xfrm>
            <a:off x="5640388"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0" name="Freeform 1312"/>
          <p:cNvSpPr>
            <a:spLocks/>
          </p:cNvSpPr>
          <p:nvPr/>
        </p:nvSpPr>
        <p:spPr bwMode="auto">
          <a:xfrm>
            <a:off x="5646738"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1" name="Freeform 1313"/>
          <p:cNvSpPr>
            <a:spLocks/>
          </p:cNvSpPr>
          <p:nvPr/>
        </p:nvSpPr>
        <p:spPr bwMode="auto">
          <a:xfrm>
            <a:off x="5646738"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2" name="Freeform 1314"/>
          <p:cNvSpPr>
            <a:spLocks/>
          </p:cNvSpPr>
          <p:nvPr/>
        </p:nvSpPr>
        <p:spPr bwMode="auto">
          <a:xfrm>
            <a:off x="5654675"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3" name="Freeform 1315"/>
          <p:cNvSpPr>
            <a:spLocks/>
          </p:cNvSpPr>
          <p:nvPr/>
        </p:nvSpPr>
        <p:spPr bwMode="auto">
          <a:xfrm>
            <a:off x="5661025" y="1592263"/>
            <a:ext cx="25400" cy="295275"/>
          </a:xfrm>
          <a:custGeom>
            <a:avLst/>
            <a:gdLst/>
            <a:ahLst/>
            <a:cxnLst>
              <a:cxn ang="0">
                <a:pos x="16" y="196"/>
              </a:cxn>
              <a:cxn ang="0">
                <a:pos x="0" y="196"/>
              </a:cxn>
              <a:cxn ang="0">
                <a:pos x="0" y="0"/>
              </a:cxn>
              <a:cxn ang="0">
                <a:pos x="16" y="0"/>
              </a:cxn>
              <a:cxn ang="0">
                <a:pos x="16" y="196"/>
              </a:cxn>
            </a:cxnLst>
            <a:rect l="0" t="0" r="r" b="b"/>
            <a:pathLst>
              <a:path w="17" h="197">
                <a:moveTo>
                  <a:pt x="16" y="196"/>
                </a:moveTo>
                <a:lnTo>
                  <a:pt x="0" y="196"/>
                </a:lnTo>
                <a:lnTo>
                  <a:pt x="0" y="0"/>
                </a:lnTo>
                <a:lnTo>
                  <a:pt x="16" y="0"/>
                </a:lnTo>
                <a:lnTo>
                  <a:pt x="16" y="196"/>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4" name="Freeform 1316"/>
          <p:cNvSpPr>
            <a:spLocks/>
          </p:cNvSpPr>
          <p:nvPr/>
        </p:nvSpPr>
        <p:spPr bwMode="auto">
          <a:xfrm>
            <a:off x="5665788" y="1592263"/>
            <a:ext cx="25400" cy="295275"/>
          </a:xfrm>
          <a:custGeom>
            <a:avLst/>
            <a:gdLst/>
            <a:ahLst/>
            <a:cxnLst>
              <a:cxn ang="0">
                <a:pos x="0" y="196"/>
              </a:cxn>
              <a:cxn ang="0">
                <a:pos x="16" y="196"/>
              </a:cxn>
              <a:cxn ang="0">
                <a:pos x="16" y="0"/>
              </a:cxn>
              <a:cxn ang="0">
                <a:pos x="0" y="0"/>
              </a:cxn>
              <a:cxn ang="0">
                <a:pos x="0" y="196"/>
              </a:cxn>
            </a:cxnLst>
            <a:rect l="0" t="0" r="r" b="b"/>
            <a:pathLst>
              <a:path w="17" h="197">
                <a:moveTo>
                  <a:pt x="0" y="196"/>
                </a:moveTo>
                <a:lnTo>
                  <a:pt x="16" y="196"/>
                </a:lnTo>
                <a:lnTo>
                  <a:pt x="16" y="0"/>
                </a:lnTo>
                <a:lnTo>
                  <a:pt x="0" y="0"/>
                </a:lnTo>
                <a:lnTo>
                  <a:pt x="0" y="196"/>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5" name="Freeform 1317"/>
          <p:cNvSpPr>
            <a:spLocks/>
          </p:cNvSpPr>
          <p:nvPr/>
        </p:nvSpPr>
        <p:spPr bwMode="auto">
          <a:xfrm>
            <a:off x="5672138" y="1592263"/>
            <a:ext cx="25400" cy="295275"/>
          </a:xfrm>
          <a:custGeom>
            <a:avLst/>
            <a:gdLst/>
            <a:ahLst/>
            <a:cxnLst>
              <a:cxn ang="0">
                <a:pos x="0" y="196"/>
              </a:cxn>
              <a:cxn ang="0">
                <a:pos x="16" y="196"/>
              </a:cxn>
              <a:cxn ang="0">
                <a:pos x="16" y="0"/>
              </a:cxn>
              <a:cxn ang="0">
                <a:pos x="0" y="0"/>
              </a:cxn>
              <a:cxn ang="0">
                <a:pos x="0" y="196"/>
              </a:cxn>
            </a:cxnLst>
            <a:rect l="0" t="0" r="r" b="b"/>
            <a:pathLst>
              <a:path w="17" h="197">
                <a:moveTo>
                  <a:pt x="0" y="196"/>
                </a:moveTo>
                <a:lnTo>
                  <a:pt x="16" y="196"/>
                </a:lnTo>
                <a:lnTo>
                  <a:pt x="16" y="0"/>
                </a:lnTo>
                <a:lnTo>
                  <a:pt x="0" y="0"/>
                </a:lnTo>
                <a:lnTo>
                  <a:pt x="0" y="196"/>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6" name="Freeform 1318"/>
          <p:cNvSpPr>
            <a:spLocks/>
          </p:cNvSpPr>
          <p:nvPr/>
        </p:nvSpPr>
        <p:spPr bwMode="auto">
          <a:xfrm>
            <a:off x="5575300"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0000F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7" name="Freeform 1319"/>
          <p:cNvSpPr>
            <a:spLocks/>
          </p:cNvSpPr>
          <p:nvPr/>
        </p:nvSpPr>
        <p:spPr bwMode="auto">
          <a:xfrm>
            <a:off x="5575300"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0000A1"/>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8" name="Freeform 1320"/>
          <p:cNvSpPr>
            <a:spLocks/>
          </p:cNvSpPr>
          <p:nvPr/>
        </p:nvSpPr>
        <p:spPr bwMode="auto">
          <a:xfrm>
            <a:off x="5580063"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0000A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09" name="Freeform 1321"/>
          <p:cNvSpPr>
            <a:spLocks/>
          </p:cNvSpPr>
          <p:nvPr/>
        </p:nvSpPr>
        <p:spPr bwMode="auto">
          <a:xfrm>
            <a:off x="5584825"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0000B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0" name="Freeform 1322"/>
          <p:cNvSpPr>
            <a:spLocks/>
          </p:cNvSpPr>
          <p:nvPr/>
        </p:nvSpPr>
        <p:spPr bwMode="auto">
          <a:xfrm>
            <a:off x="5589588"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0000BF"/>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1" name="Freeform 1323"/>
          <p:cNvSpPr>
            <a:spLocks/>
          </p:cNvSpPr>
          <p:nvPr/>
        </p:nvSpPr>
        <p:spPr bwMode="auto">
          <a:xfrm>
            <a:off x="5594350"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0000C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2" name="Freeform 1324"/>
          <p:cNvSpPr>
            <a:spLocks/>
          </p:cNvSpPr>
          <p:nvPr/>
        </p:nvSpPr>
        <p:spPr bwMode="auto">
          <a:xfrm>
            <a:off x="5600700"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2424D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3" name="Freeform 1325"/>
          <p:cNvSpPr>
            <a:spLocks/>
          </p:cNvSpPr>
          <p:nvPr/>
        </p:nvSpPr>
        <p:spPr bwMode="auto">
          <a:xfrm>
            <a:off x="5603875"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5151DC"/>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4" name="Freeform 1326"/>
          <p:cNvSpPr>
            <a:spLocks/>
          </p:cNvSpPr>
          <p:nvPr/>
        </p:nvSpPr>
        <p:spPr bwMode="auto">
          <a:xfrm>
            <a:off x="5610225"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7F7F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5" name="Freeform 1327"/>
          <p:cNvSpPr>
            <a:spLocks/>
          </p:cNvSpPr>
          <p:nvPr/>
        </p:nvSpPr>
        <p:spPr bwMode="auto">
          <a:xfrm>
            <a:off x="5614988"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ADADEE"/>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6" name="Freeform 1328"/>
          <p:cNvSpPr>
            <a:spLocks/>
          </p:cNvSpPr>
          <p:nvPr/>
        </p:nvSpPr>
        <p:spPr bwMode="auto">
          <a:xfrm>
            <a:off x="5619750" y="4456113"/>
            <a:ext cx="26988"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DADAF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7" name="Freeform 1329"/>
          <p:cNvSpPr>
            <a:spLocks/>
          </p:cNvSpPr>
          <p:nvPr/>
        </p:nvSpPr>
        <p:spPr bwMode="auto">
          <a:xfrm>
            <a:off x="5624513"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F3F3FD"/>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8" name="Freeform 1330"/>
          <p:cNvSpPr>
            <a:spLocks/>
          </p:cNvSpPr>
          <p:nvPr/>
        </p:nvSpPr>
        <p:spPr bwMode="auto">
          <a:xfrm>
            <a:off x="5630863"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B3B3F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19" name="Freeform 1331"/>
          <p:cNvSpPr>
            <a:spLocks/>
          </p:cNvSpPr>
          <p:nvPr/>
        </p:nvSpPr>
        <p:spPr bwMode="auto">
          <a:xfrm>
            <a:off x="5637213"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7373E3"/>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0" name="Freeform 1332"/>
          <p:cNvSpPr>
            <a:spLocks/>
          </p:cNvSpPr>
          <p:nvPr/>
        </p:nvSpPr>
        <p:spPr bwMode="auto">
          <a:xfrm>
            <a:off x="5641975"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3333D7"/>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1" name="Freeform 1333"/>
          <p:cNvSpPr>
            <a:spLocks/>
          </p:cNvSpPr>
          <p:nvPr/>
        </p:nvSpPr>
        <p:spPr bwMode="auto">
          <a:xfrm>
            <a:off x="5646738"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0000C8"/>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2" name="Freeform 1334"/>
          <p:cNvSpPr>
            <a:spLocks/>
          </p:cNvSpPr>
          <p:nvPr/>
        </p:nvSpPr>
        <p:spPr bwMode="auto">
          <a:xfrm>
            <a:off x="5649913" y="4456113"/>
            <a:ext cx="25400" cy="293687"/>
          </a:xfrm>
          <a:custGeom>
            <a:avLst/>
            <a:gdLst/>
            <a:ahLst/>
            <a:cxnLst>
              <a:cxn ang="0">
                <a:pos x="16" y="0"/>
              </a:cxn>
              <a:cxn ang="0">
                <a:pos x="0" y="0"/>
              </a:cxn>
              <a:cxn ang="0">
                <a:pos x="0" y="196"/>
              </a:cxn>
              <a:cxn ang="0">
                <a:pos x="16" y="196"/>
              </a:cxn>
              <a:cxn ang="0">
                <a:pos x="16" y="0"/>
              </a:cxn>
            </a:cxnLst>
            <a:rect l="0" t="0" r="r" b="b"/>
            <a:pathLst>
              <a:path w="17" h="197">
                <a:moveTo>
                  <a:pt x="16" y="0"/>
                </a:moveTo>
                <a:lnTo>
                  <a:pt x="0" y="0"/>
                </a:lnTo>
                <a:lnTo>
                  <a:pt x="0" y="196"/>
                </a:lnTo>
                <a:lnTo>
                  <a:pt x="16" y="196"/>
                </a:lnTo>
                <a:lnTo>
                  <a:pt x="16" y="0"/>
                </a:lnTo>
              </a:path>
            </a:pathLst>
          </a:custGeom>
          <a:solidFill>
            <a:srgbClr val="0000B4"/>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3" name="Freeform 1335"/>
          <p:cNvSpPr>
            <a:spLocks/>
          </p:cNvSpPr>
          <p:nvPr/>
        </p:nvSpPr>
        <p:spPr bwMode="auto">
          <a:xfrm>
            <a:off x="5656263" y="4456113"/>
            <a:ext cx="25400" cy="293687"/>
          </a:xfrm>
          <a:custGeom>
            <a:avLst/>
            <a:gdLst/>
            <a:ahLst/>
            <a:cxnLst>
              <a:cxn ang="0">
                <a:pos x="0" y="0"/>
              </a:cxn>
              <a:cxn ang="0">
                <a:pos x="16" y="0"/>
              </a:cxn>
              <a:cxn ang="0">
                <a:pos x="16" y="196"/>
              </a:cxn>
              <a:cxn ang="0">
                <a:pos x="0" y="196"/>
              </a:cxn>
              <a:cxn ang="0">
                <a:pos x="0" y="0"/>
              </a:cxn>
            </a:cxnLst>
            <a:rect l="0" t="0" r="r" b="b"/>
            <a:pathLst>
              <a:path w="17" h="197">
                <a:moveTo>
                  <a:pt x="0" y="0"/>
                </a:moveTo>
                <a:lnTo>
                  <a:pt x="16" y="0"/>
                </a:lnTo>
                <a:lnTo>
                  <a:pt x="16" y="196"/>
                </a:lnTo>
                <a:lnTo>
                  <a:pt x="0" y="196"/>
                </a:lnTo>
                <a:lnTo>
                  <a:pt x="0" y="0"/>
                </a:lnTo>
              </a:path>
            </a:pathLst>
          </a:custGeom>
          <a:solidFill>
            <a:srgbClr val="0000A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4" name="Freeform 1336"/>
          <p:cNvSpPr>
            <a:spLocks/>
          </p:cNvSpPr>
          <p:nvPr/>
        </p:nvSpPr>
        <p:spPr bwMode="auto">
          <a:xfrm>
            <a:off x="5661025" y="4456113"/>
            <a:ext cx="25400" cy="293687"/>
          </a:xfrm>
          <a:custGeom>
            <a:avLst/>
            <a:gdLst/>
            <a:ahLst/>
            <a:cxnLst>
              <a:cxn ang="0">
                <a:pos x="0" y="0"/>
              </a:cxn>
              <a:cxn ang="0">
                <a:pos x="16" y="0"/>
              </a:cxn>
              <a:cxn ang="0">
                <a:pos x="16" y="196"/>
              </a:cxn>
              <a:cxn ang="0">
                <a:pos x="0" y="196"/>
              </a:cxn>
              <a:cxn ang="0">
                <a:pos x="0" y="0"/>
              </a:cxn>
            </a:cxnLst>
            <a:rect l="0" t="0" r="r" b="b"/>
            <a:pathLst>
              <a:path w="17" h="197">
                <a:moveTo>
                  <a:pt x="0" y="0"/>
                </a:moveTo>
                <a:lnTo>
                  <a:pt x="16" y="0"/>
                </a:lnTo>
                <a:lnTo>
                  <a:pt x="16" y="196"/>
                </a:lnTo>
                <a:lnTo>
                  <a:pt x="0" y="196"/>
                </a:lnTo>
                <a:lnTo>
                  <a:pt x="0" y="0"/>
                </a:lnTo>
              </a:path>
            </a:pathLst>
          </a:custGeom>
          <a:solidFill>
            <a:srgbClr val="00008B"/>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5" name="Freeform 1337"/>
          <p:cNvSpPr>
            <a:spLocks/>
          </p:cNvSpPr>
          <p:nvPr/>
        </p:nvSpPr>
        <p:spPr bwMode="auto">
          <a:xfrm>
            <a:off x="5224463" y="1471613"/>
            <a:ext cx="25400" cy="104775"/>
          </a:xfrm>
          <a:custGeom>
            <a:avLst/>
            <a:gdLst/>
            <a:ahLst/>
            <a:cxnLst>
              <a:cxn ang="0">
                <a:pos x="8" y="0"/>
              </a:cxn>
              <a:cxn ang="0">
                <a:pos x="0" y="0"/>
              </a:cxn>
              <a:cxn ang="0">
                <a:pos x="0" y="69"/>
              </a:cxn>
              <a:cxn ang="0">
                <a:pos x="16" y="69"/>
              </a:cxn>
              <a:cxn ang="0">
                <a:pos x="16" y="0"/>
              </a:cxn>
              <a:cxn ang="0">
                <a:pos x="8" y="0"/>
              </a:cxn>
            </a:cxnLst>
            <a:rect l="0" t="0" r="r" b="b"/>
            <a:pathLst>
              <a:path w="17" h="70">
                <a:moveTo>
                  <a:pt x="8" y="0"/>
                </a:moveTo>
                <a:lnTo>
                  <a:pt x="0" y="0"/>
                </a:lnTo>
                <a:lnTo>
                  <a:pt x="0" y="69"/>
                </a:lnTo>
                <a:lnTo>
                  <a:pt x="16" y="69"/>
                </a:lnTo>
                <a:lnTo>
                  <a:pt x="16" y="0"/>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6" name="Freeform 1338"/>
          <p:cNvSpPr>
            <a:spLocks/>
          </p:cNvSpPr>
          <p:nvPr/>
        </p:nvSpPr>
        <p:spPr bwMode="auto">
          <a:xfrm>
            <a:off x="5237163" y="4643438"/>
            <a:ext cx="25400" cy="133350"/>
          </a:xfrm>
          <a:custGeom>
            <a:avLst/>
            <a:gdLst/>
            <a:ahLst/>
            <a:cxnLst>
              <a:cxn ang="0">
                <a:pos x="8" y="0"/>
              </a:cxn>
              <a:cxn ang="0">
                <a:pos x="0" y="0"/>
              </a:cxn>
              <a:cxn ang="0">
                <a:pos x="0" y="89"/>
              </a:cxn>
              <a:cxn ang="0">
                <a:pos x="16" y="89"/>
              </a:cxn>
              <a:cxn ang="0">
                <a:pos x="16" y="0"/>
              </a:cxn>
              <a:cxn ang="0">
                <a:pos x="8" y="0"/>
              </a:cxn>
            </a:cxnLst>
            <a:rect l="0" t="0" r="r" b="b"/>
            <a:pathLst>
              <a:path w="17" h="90">
                <a:moveTo>
                  <a:pt x="8" y="0"/>
                </a:moveTo>
                <a:lnTo>
                  <a:pt x="0" y="0"/>
                </a:lnTo>
                <a:lnTo>
                  <a:pt x="0" y="89"/>
                </a:lnTo>
                <a:lnTo>
                  <a:pt x="16" y="89"/>
                </a:lnTo>
                <a:lnTo>
                  <a:pt x="16" y="0"/>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7" name="Freeform 1339"/>
          <p:cNvSpPr>
            <a:spLocks/>
          </p:cNvSpPr>
          <p:nvPr/>
        </p:nvSpPr>
        <p:spPr bwMode="auto">
          <a:xfrm>
            <a:off x="5972175" y="1479550"/>
            <a:ext cx="25400" cy="104775"/>
          </a:xfrm>
          <a:custGeom>
            <a:avLst/>
            <a:gdLst/>
            <a:ahLst/>
            <a:cxnLst>
              <a:cxn ang="0">
                <a:pos x="8" y="0"/>
              </a:cxn>
              <a:cxn ang="0">
                <a:pos x="0" y="0"/>
              </a:cxn>
              <a:cxn ang="0">
                <a:pos x="0" y="69"/>
              </a:cxn>
              <a:cxn ang="0">
                <a:pos x="16" y="69"/>
              </a:cxn>
              <a:cxn ang="0">
                <a:pos x="16" y="0"/>
              </a:cxn>
              <a:cxn ang="0">
                <a:pos x="8" y="0"/>
              </a:cxn>
            </a:cxnLst>
            <a:rect l="0" t="0" r="r" b="b"/>
            <a:pathLst>
              <a:path w="17" h="70">
                <a:moveTo>
                  <a:pt x="8" y="0"/>
                </a:moveTo>
                <a:lnTo>
                  <a:pt x="0" y="0"/>
                </a:lnTo>
                <a:lnTo>
                  <a:pt x="0" y="69"/>
                </a:lnTo>
                <a:lnTo>
                  <a:pt x="16" y="69"/>
                </a:lnTo>
                <a:lnTo>
                  <a:pt x="16" y="0"/>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8" name="Freeform 1340"/>
          <p:cNvSpPr>
            <a:spLocks/>
          </p:cNvSpPr>
          <p:nvPr/>
        </p:nvSpPr>
        <p:spPr bwMode="auto">
          <a:xfrm>
            <a:off x="5984875" y="4649788"/>
            <a:ext cx="25400" cy="104775"/>
          </a:xfrm>
          <a:custGeom>
            <a:avLst/>
            <a:gdLst/>
            <a:ahLst/>
            <a:cxnLst>
              <a:cxn ang="0">
                <a:pos x="8" y="0"/>
              </a:cxn>
              <a:cxn ang="0">
                <a:pos x="0" y="0"/>
              </a:cxn>
              <a:cxn ang="0">
                <a:pos x="0" y="69"/>
              </a:cxn>
              <a:cxn ang="0">
                <a:pos x="16" y="69"/>
              </a:cxn>
              <a:cxn ang="0">
                <a:pos x="16" y="0"/>
              </a:cxn>
              <a:cxn ang="0">
                <a:pos x="8" y="0"/>
              </a:cxn>
            </a:cxnLst>
            <a:rect l="0" t="0" r="r" b="b"/>
            <a:pathLst>
              <a:path w="17" h="70">
                <a:moveTo>
                  <a:pt x="8" y="0"/>
                </a:moveTo>
                <a:lnTo>
                  <a:pt x="0" y="0"/>
                </a:lnTo>
                <a:lnTo>
                  <a:pt x="0" y="69"/>
                </a:lnTo>
                <a:lnTo>
                  <a:pt x="16" y="69"/>
                </a:lnTo>
                <a:lnTo>
                  <a:pt x="16" y="0"/>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29" name="Freeform 1341"/>
          <p:cNvSpPr>
            <a:spLocks/>
          </p:cNvSpPr>
          <p:nvPr/>
        </p:nvSpPr>
        <p:spPr bwMode="auto">
          <a:xfrm>
            <a:off x="4567238" y="3773488"/>
            <a:ext cx="2117725" cy="42862"/>
          </a:xfrm>
          <a:custGeom>
            <a:avLst/>
            <a:gdLst/>
            <a:ahLst/>
            <a:cxnLst>
              <a:cxn ang="0">
                <a:pos x="0" y="0"/>
              </a:cxn>
              <a:cxn ang="0">
                <a:pos x="1415" y="0"/>
              </a:cxn>
              <a:cxn ang="0">
                <a:pos x="1415" y="27"/>
              </a:cxn>
              <a:cxn ang="0">
                <a:pos x="0" y="27"/>
              </a:cxn>
              <a:cxn ang="0">
                <a:pos x="0" y="0"/>
              </a:cxn>
            </a:cxnLst>
            <a:rect l="0" t="0" r="r" b="b"/>
            <a:pathLst>
              <a:path w="1416" h="28">
                <a:moveTo>
                  <a:pt x="0" y="0"/>
                </a:moveTo>
                <a:lnTo>
                  <a:pt x="1415" y="0"/>
                </a:lnTo>
                <a:lnTo>
                  <a:pt x="1415" y="27"/>
                </a:lnTo>
                <a:lnTo>
                  <a:pt x="0" y="27"/>
                </a:lnTo>
                <a:lnTo>
                  <a:pt x="0" y="0"/>
                </a:lnTo>
              </a:path>
            </a:pathLst>
          </a:custGeom>
          <a:solidFill>
            <a:srgbClr val="999999"/>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0" name="Freeform 1342"/>
          <p:cNvSpPr>
            <a:spLocks/>
          </p:cNvSpPr>
          <p:nvPr/>
        </p:nvSpPr>
        <p:spPr bwMode="auto">
          <a:xfrm>
            <a:off x="4567238" y="3768725"/>
            <a:ext cx="2122487" cy="25400"/>
          </a:xfrm>
          <a:custGeom>
            <a:avLst/>
            <a:gdLst/>
            <a:ahLst/>
            <a:cxnLst>
              <a:cxn ang="0">
                <a:pos x="1418" y="7"/>
              </a:cxn>
              <a:cxn ang="0">
                <a:pos x="1413" y="0"/>
              </a:cxn>
              <a:cxn ang="0">
                <a:pos x="0" y="0"/>
              </a:cxn>
              <a:cxn ang="0">
                <a:pos x="0" y="16"/>
              </a:cxn>
              <a:cxn ang="0">
                <a:pos x="1413" y="16"/>
              </a:cxn>
              <a:cxn ang="0">
                <a:pos x="1408" y="7"/>
              </a:cxn>
              <a:cxn ang="0">
                <a:pos x="1418" y="7"/>
              </a:cxn>
              <a:cxn ang="0">
                <a:pos x="1418" y="0"/>
              </a:cxn>
              <a:cxn ang="0">
                <a:pos x="1413" y="0"/>
              </a:cxn>
              <a:cxn ang="0">
                <a:pos x="1418" y="7"/>
              </a:cxn>
            </a:cxnLst>
            <a:rect l="0" t="0" r="r" b="b"/>
            <a:pathLst>
              <a:path w="1419" h="17">
                <a:moveTo>
                  <a:pt x="1418" y="7"/>
                </a:moveTo>
                <a:lnTo>
                  <a:pt x="1413" y="0"/>
                </a:lnTo>
                <a:lnTo>
                  <a:pt x="0" y="0"/>
                </a:lnTo>
                <a:lnTo>
                  <a:pt x="0" y="16"/>
                </a:lnTo>
                <a:lnTo>
                  <a:pt x="1413" y="16"/>
                </a:lnTo>
                <a:lnTo>
                  <a:pt x="1408" y="7"/>
                </a:lnTo>
                <a:lnTo>
                  <a:pt x="1418" y="7"/>
                </a:lnTo>
                <a:lnTo>
                  <a:pt x="1418" y="0"/>
                </a:lnTo>
                <a:lnTo>
                  <a:pt x="1413" y="0"/>
                </a:lnTo>
                <a:lnTo>
                  <a:pt x="1418" y="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1" name="Freeform 1343"/>
          <p:cNvSpPr>
            <a:spLocks/>
          </p:cNvSpPr>
          <p:nvPr/>
        </p:nvSpPr>
        <p:spPr bwMode="auto">
          <a:xfrm>
            <a:off x="6675438" y="3773488"/>
            <a:ext cx="25400" cy="49212"/>
          </a:xfrm>
          <a:custGeom>
            <a:avLst/>
            <a:gdLst/>
            <a:ahLst/>
            <a:cxnLst>
              <a:cxn ang="0">
                <a:pos x="7" y="31"/>
              </a:cxn>
              <a:cxn ang="0">
                <a:pos x="16" y="26"/>
              </a:cxn>
              <a:cxn ang="0">
                <a:pos x="16" y="0"/>
              </a:cxn>
              <a:cxn ang="0">
                <a:pos x="0" y="0"/>
              </a:cxn>
              <a:cxn ang="0">
                <a:pos x="0" y="26"/>
              </a:cxn>
              <a:cxn ang="0">
                <a:pos x="7" y="22"/>
              </a:cxn>
              <a:cxn ang="0">
                <a:pos x="7" y="31"/>
              </a:cxn>
              <a:cxn ang="0">
                <a:pos x="16" y="31"/>
              </a:cxn>
              <a:cxn ang="0">
                <a:pos x="16" y="26"/>
              </a:cxn>
              <a:cxn ang="0">
                <a:pos x="7" y="31"/>
              </a:cxn>
            </a:cxnLst>
            <a:rect l="0" t="0" r="r" b="b"/>
            <a:pathLst>
              <a:path w="17" h="32">
                <a:moveTo>
                  <a:pt x="7" y="31"/>
                </a:moveTo>
                <a:lnTo>
                  <a:pt x="16" y="26"/>
                </a:lnTo>
                <a:lnTo>
                  <a:pt x="16" y="0"/>
                </a:lnTo>
                <a:lnTo>
                  <a:pt x="0" y="0"/>
                </a:lnTo>
                <a:lnTo>
                  <a:pt x="0" y="26"/>
                </a:lnTo>
                <a:lnTo>
                  <a:pt x="7" y="22"/>
                </a:lnTo>
                <a:lnTo>
                  <a:pt x="7" y="31"/>
                </a:lnTo>
                <a:lnTo>
                  <a:pt x="16" y="31"/>
                </a:lnTo>
                <a:lnTo>
                  <a:pt x="16" y="26"/>
                </a:lnTo>
                <a:lnTo>
                  <a:pt x="7" y="3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2" name="Freeform 1344"/>
          <p:cNvSpPr>
            <a:spLocks/>
          </p:cNvSpPr>
          <p:nvPr/>
        </p:nvSpPr>
        <p:spPr bwMode="auto">
          <a:xfrm>
            <a:off x="4564063" y="3808413"/>
            <a:ext cx="2120900" cy="25400"/>
          </a:xfrm>
          <a:custGeom>
            <a:avLst/>
            <a:gdLst/>
            <a:ahLst/>
            <a:cxnLst>
              <a:cxn ang="0">
                <a:pos x="0" y="8"/>
              </a:cxn>
              <a:cxn ang="0">
                <a:pos x="4" y="16"/>
              </a:cxn>
              <a:cxn ang="0">
                <a:pos x="1417" y="16"/>
              </a:cxn>
              <a:cxn ang="0">
                <a:pos x="1417" y="0"/>
              </a:cxn>
              <a:cxn ang="0">
                <a:pos x="4" y="0"/>
              </a:cxn>
              <a:cxn ang="0">
                <a:pos x="8" y="8"/>
              </a:cxn>
              <a:cxn ang="0">
                <a:pos x="0" y="8"/>
              </a:cxn>
              <a:cxn ang="0">
                <a:pos x="0" y="16"/>
              </a:cxn>
              <a:cxn ang="0">
                <a:pos x="4" y="16"/>
              </a:cxn>
              <a:cxn ang="0">
                <a:pos x="0" y="8"/>
              </a:cxn>
            </a:cxnLst>
            <a:rect l="0" t="0" r="r" b="b"/>
            <a:pathLst>
              <a:path w="1418" h="17">
                <a:moveTo>
                  <a:pt x="0" y="8"/>
                </a:moveTo>
                <a:lnTo>
                  <a:pt x="4" y="16"/>
                </a:lnTo>
                <a:lnTo>
                  <a:pt x="1417" y="16"/>
                </a:lnTo>
                <a:lnTo>
                  <a:pt x="1417" y="0"/>
                </a:lnTo>
                <a:lnTo>
                  <a:pt x="4" y="0"/>
                </a:lnTo>
                <a:lnTo>
                  <a:pt x="8" y="8"/>
                </a:lnTo>
                <a:lnTo>
                  <a:pt x="0" y="8"/>
                </a:lnTo>
                <a:lnTo>
                  <a:pt x="0" y="16"/>
                </a:lnTo>
                <a:lnTo>
                  <a:pt x="4" y="16"/>
                </a:lnTo>
                <a:lnTo>
                  <a:pt x="0"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3" name="Freeform 1345"/>
          <p:cNvSpPr>
            <a:spLocks/>
          </p:cNvSpPr>
          <p:nvPr/>
        </p:nvSpPr>
        <p:spPr bwMode="auto">
          <a:xfrm>
            <a:off x="4564063" y="3768725"/>
            <a:ext cx="25400" cy="47625"/>
          </a:xfrm>
          <a:custGeom>
            <a:avLst/>
            <a:gdLst/>
            <a:ahLst/>
            <a:cxnLst>
              <a:cxn ang="0">
                <a:pos x="8" y="0"/>
              </a:cxn>
              <a:cxn ang="0">
                <a:pos x="0" y="4"/>
              </a:cxn>
              <a:cxn ang="0">
                <a:pos x="0" y="31"/>
              </a:cxn>
              <a:cxn ang="0">
                <a:pos x="16" y="31"/>
              </a:cxn>
              <a:cxn ang="0">
                <a:pos x="16" y="4"/>
              </a:cxn>
              <a:cxn ang="0">
                <a:pos x="8" y="8"/>
              </a:cxn>
              <a:cxn ang="0">
                <a:pos x="8" y="0"/>
              </a:cxn>
              <a:cxn ang="0">
                <a:pos x="0" y="0"/>
              </a:cxn>
              <a:cxn ang="0">
                <a:pos x="0" y="4"/>
              </a:cxn>
              <a:cxn ang="0">
                <a:pos x="8" y="0"/>
              </a:cxn>
            </a:cxnLst>
            <a:rect l="0" t="0" r="r" b="b"/>
            <a:pathLst>
              <a:path w="17" h="32">
                <a:moveTo>
                  <a:pt x="8" y="0"/>
                </a:moveTo>
                <a:lnTo>
                  <a:pt x="0" y="4"/>
                </a:lnTo>
                <a:lnTo>
                  <a:pt x="0" y="31"/>
                </a:lnTo>
                <a:lnTo>
                  <a:pt x="16" y="31"/>
                </a:lnTo>
                <a:lnTo>
                  <a:pt x="16" y="4"/>
                </a:lnTo>
                <a:lnTo>
                  <a:pt x="8" y="8"/>
                </a:lnTo>
                <a:lnTo>
                  <a:pt x="8" y="0"/>
                </a:lnTo>
                <a:lnTo>
                  <a:pt x="0" y="0"/>
                </a:lnTo>
                <a:lnTo>
                  <a:pt x="0" y="4"/>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4" name="Line 1346"/>
          <p:cNvSpPr>
            <a:spLocks noChangeShapeType="1"/>
          </p:cNvSpPr>
          <p:nvPr/>
        </p:nvSpPr>
        <p:spPr bwMode="auto">
          <a:xfrm>
            <a:off x="4813300" y="3767138"/>
            <a:ext cx="14288"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5" name="Line 1347"/>
          <p:cNvSpPr>
            <a:spLocks noChangeShapeType="1"/>
          </p:cNvSpPr>
          <p:nvPr/>
        </p:nvSpPr>
        <p:spPr bwMode="auto">
          <a:xfrm flipV="1">
            <a:off x="4821238" y="3683000"/>
            <a:ext cx="0" cy="1588"/>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6" name="Freeform 1348"/>
          <p:cNvSpPr>
            <a:spLocks/>
          </p:cNvSpPr>
          <p:nvPr/>
        </p:nvSpPr>
        <p:spPr bwMode="auto">
          <a:xfrm>
            <a:off x="4814888" y="3683000"/>
            <a:ext cx="25400" cy="25400"/>
          </a:xfrm>
          <a:custGeom>
            <a:avLst/>
            <a:gdLst/>
            <a:ahLst/>
            <a:cxnLst>
              <a:cxn ang="0">
                <a:pos x="16" y="13"/>
              </a:cxn>
              <a:cxn ang="0">
                <a:pos x="1" y="0"/>
              </a:cxn>
              <a:cxn ang="0">
                <a:pos x="0" y="2"/>
              </a:cxn>
              <a:cxn ang="0">
                <a:pos x="16" y="16"/>
              </a:cxn>
              <a:cxn ang="0">
                <a:pos x="16" y="13"/>
              </a:cxn>
              <a:cxn ang="0">
                <a:pos x="1" y="0"/>
              </a:cxn>
              <a:cxn ang="0">
                <a:pos x="16" y="13"/>
              </a:cxn>
            </a:cxnLst>
            <a:rect l="0" t="0" r="r" b="b"/>
            <a:pathLst>
              <a:path w="17" h="17">
                <a:moveTo>
                  <a:pt x="16" y="13"/>
                </a:moveTo>
                <a:lnTo>
                  <a:pt x="1" y="0"/>
                </a:lnTo>
                <a:lnTo>
                  <a:pt x="0" y="2"/>
                </a:lnTo>
                <a:lnTo>
                  <a:pt x="16" y="16"/>
                </a:lnTo>
                <a:lnTo>
                  <a:pt x="16" y="13"/>
                </a:lnTo>
                <a:lnTo>
                  <a:pt x="1" y="0"/>
                </a:lnTo>
                <a:lnTo>
                  <a:pt x="16" y="1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7" name="Freeform 1349"/>
          <p:cNvSpPr>
            <a:spLocks/>
          </p:cNvSpPr>
          <p:nvPr/>
        </p:nvSpPr>
        <p:spPr bwMode="auto">
          <a:xfrm>
            <a:off x="4814888" y="3683000"/>
            <a:ext cx="25400" cy="25400"/>
          </a:xfrm>
          <a:custGeom>
            <a:avLst/>
            <a:gdLst/>
            <a:ahLst/>
            <a:cxnLst>
              <a:cxn ang="0">
                <a:pos x="0" y="2"/>
              </a:cxn>
              <a:cxn ang="0">
                <a:pos x="16" y="16"/>
              </a:cxn>
              <a:cxn ang="0">
                <a:pos x="16" y="13"/>
              </a:cxn>
              <a:cxn ang="0">
                <a:pos x="1" y="0"/>
              </a:cxn>
              <a:cxn ang="0">
                <a:pos x="0" y="2"/>
              </a:cxn>
              <a:cxn ang="0">
                <a:pos x="16" y="16"/>
              </a:cxn>
              <a:cxn ang="0">
                <a:pos x="0" y="2"/>
              </a:cxn>
            </a:cxnLst>
            <a:rect l="0" t="0" r="r" b="b"/>
            <a:pathLst>
              <a:path w="17" h="17">
                <a:moveTo>
                  <a:pt x="0" y="2"/>
                </a:moveTo>
                <a:lnTo>
                  <a:pt x="16" y="16"/>
                </a:lnTo>
                <a:lnTo>
                  <a:pt x="16" y="13"/>
                </a:lnTo>
                <a:lnTo>
                  <a:pt x="1" y="0"/>
                </a:lnTo>
                <a:lnTo>
                  <a:pt x="0" y="2"/>
                </a:lnTo>
                <a:lnTo>
                  <a:pt x="16" y="16"/>
                </a:lnTo>
                <a:lnTo>
                  <a:pt x="0" y="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8" name="Line 1350"/>
          <p:cNvSpPr>
            <a:spLocks noChangeShapeType="1"/>
          </p:cNvSpPr>
          <p:nvPr/>
        </p:nvSpPr>
        <p:spPr bwMode="auto">
          <a:xfrm flipV="1">
            <a:off x="4835525" y="3683000"/>
            <a:ext cx="0" cy="1588"/>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39" name="Freeform 1351"/>
          <p:cNvSpPr>
            <a:spLocks/>
          </p:cNvSpPr>
          <p:nvPr/>
        </p:nvSpPr>
        <p:spPr bwMode="auto">
          <a:xfrm>
            <a:off x="4827588" y="3683000"/>
            <a:ext cx="25400" cy="25400"/>
          </a:xfrm>
          <a:custGeom>
            <a:avLst/>
            <a:gdLst/>
            <a:ahLst/>
            <a:cxnLst>
              <a:cxn ang="0">
                <a:pos x="16" y="0"/>
              </a:cxn>
              <a:cxn ang="0">
                <a:pos x="0" y="0"/>
              </a:cxn>
              <a:cxn ang="0">
                <a:pos x="0" y="16"/>
              </a:cxn>
              <a:cxn ang="0">
                <a:pos x="16" y="16"/>
              </a:cxn>
              <a:cxn ang="0">
                <a:pos x="16" y="0"/>
              </a:cxn>
              <a:cxn ang="0">
                <a:pos x="0" y="0"/>
              </a:cxn>
              <a:cxn ang="0">
                <a:pos x="16" y="0"/>
              </a:cxn>
            </a:cxnLst>
            <a:rect l="0" t="0" r="r" b="b"/>
            <a:pathLst>
              <a:path w="17" h="17">
                <a:moveTo>
                  <a:pt x="16" y="0"/>
                </a:moveTo>
                <a:lnTo>
                  <a:pt x="0" y="0"/>
                </a:lnTo>
                <a:lnTo>
                  <a:pt x="0" y="16"/>
                </a:lnTo>
                <a:lnTo>
                  <a:pt x="16" y="16"/>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0" name="Freeform 1352"/>
          <p:cNvSpPr>
            <a:spLocks/>
          </p:cNvSpPr>
          <p:nvPr/>
        </p:nvSpPr>
        <p:spPr bwMode="auto">
          <a:xfrm>
            <a:off x="4827588" y="3683000"/>
            <a:ext cx="25400"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1" name="Freeform 1353"/>
          <p:cNvSpPr>
            <a:spLocks/>
          </p:cNvSpPr>
          <p:nvPr/>
        </p:nvSpPr>
        <p:spPr bwMode="auto">
          <a:xfrm>
            <a:off x="4762500" y="3684588"/>
            <a:ext cx="134938" cy="85725"/>
          </a:xfrm>
          <a:custGeom>
            <a:avLst/>
            <a:gdLst/>
            <a:ahLst/>
            <a:cxnLst>
              <a:cxn ang="0">
                <a:pos x="20" y="55"/>
              </a:cxn>
              <a:cxn ang="0">
                <a:pos x="23" y="55"/>
              </a:cxn>
              <a:cxn ang="0">
                <a:pos x="26" y="55"/>
              </a:cxn>
              <a:cxn ang="0">
                <a:pos x="30" y="55"/>
              </a:cxn>
              <a:cxn ang="0">
                <a:pos x="33" y="55"/>
              </a:cxn>
              <a:cxn ang="0">
                <a:pos x="39" y="55"/>
              </a:cxn>
              <a:cxn ang="0">
                <a:pos x="44" y="55"/>
              </a:cxn>
              <a:cxn ang="0">
                <a:pos x="50" y="55"/>
              </a:cxn>
              <a:cxn ang="0">
                <a:pos x="56" y="55"/>
              </a:cxn>
              <a:cxn ang="0">
                <a:pos x="61" y="55"/>
              </a:cxn>
              <a:cxn ang="0">
                <a:pos x="67" y="55"/>
              </a:cxn>
              <a:cxn ang="0">
                <a:pos x="72" y="55"/>
              </a:cxn>
              <a:cxn ang="0">
                <a:pos x="77" y="55"/>
              </a:cxn>
              <a:cxn ang="0">
                <a:pos x="83" y="55"/>
              </a:cxn>
              <a:cxn ang="0">
                <a:pos x="89" y="55"/>
              </a:cxn>
              <a:cxn ang="0">
                <a:pos x="86" y="48"/>
              </a:cxn>
              <a:cxn ang="0">
                <a:pos x="84" y="41"/>
              </a:cxn>
              <a:cxn ang="0">
                <a:pos x="81" y="34"/>
              </a:cxn>
              <a:cxn ang="0">
                <a:pos x="79" y="27"/>
              </a:cxn>
              <a:cxn ang="0">
                <a:pos x="77" y="20"/>
              </a:cxn>
              <a:cxn ang="0">
                <a:pos x="74" y="14"/>
              </a:cxn>
              <a:cxn ang="0">
                <a:pos x="72" y="7"/>
              </a:cxn>
              <a:cxn ang="0">
                <a:pos x="69" y="0"/>
              </a:cxn>
              <a:cxn ang="0">
                <a:pos x="64" y="0"/>
              </a:cxn>
              <a:cxn ang="0">
                <a:pos x="59" y="0"/>
              </a:cxn>
              <a:cxn ang="0">
                <a:pos x="53" y="0"/>
              </a:cxn>
              <a:cxn ang="0">
                <a:pos x="49" y="0"/>
              </a:cxn>
              <a:cxn ang="0">
                <a:pos x="46" y="0"/>
              </a:cxn>
              <a:cxn ang="0">
                <a:pos x="43" y="0"/>
              </a:cxn>
              <a:cxn ang="0">
                <a:pos x="40" y="0"/>
              </a:cxn>
              <a:cxn ang="0">
                <a:pos x="37" y="0"/>
              </a:cxn>
              <a:cxn ang="0">
                <a:pos x="32" y="0"/>
              </a:cxn>
              <a:cxn ang="0">
                <a:pos x="28" y="0"/>
              </a:cxn>
              <a:cxn ang="0">
                <a:pos x="23" y="0"/>
              </a:cxn>
              <a:cxn ang="0">
                <a:pos x="18" y="0"/>
              </a:cxn>
              <a:cxn ang="0">
                <a:pos x="15" y="6"/>
              </a:cxn>
              <a:cxn ang="0">
                <a:pos x="13" y="13"/>
              </a:cxn>
              <a:cxn ang="0">
                <a:pos x="11" y="20"/>
              </a:cxn>
              <a:cxn ang="0">
                <a:pos x="9" y="27"/>
              </a:cxn>
              <a:cxn ang="0">
                <a:pos x="7" y="34"/>
              </a:cxn>
              <a:cxn ang="0">
                <a:pos x="4" y="41"/>
              </a:cxn>
              <a:cxn ang="0">
                <a:pos x="2" y="48"/>
              </a:cxn>
              <a:cxn ang="0">
                <a:pos x="0" y="55"/>
              </a:cxn>
              <a:cxn ang="0">
                <a:pos x="4" y="55"/>
              </a:cxn>
              <a:cxn ang="0">
                <a:pos x="7" y="55"/>
              </a:cxn>
              <a:cxn ang="0">
                <a:pos x="10" y="55"/>
              </a:cxn>
              <a:cxn ang="0">
                <a:pos x="14" y="55"/>
              </a:cxn>
              <a:cxn ang="0">
                <a:pos x="16" y="55"/>
              </a:cxn>
              <a:cxn ang="0">
                <a:pos x="20" y="55"/>
              </a:cxn>
            </a:cxnLst>
            <a:rect l="0" t="0" r="r" b="b"/>
            <a:pathLst>
              <a:path w="90" h="57">
                <a:moveTo>
                  <a:pt x="20" y="56"/>
                </a:moveTo>
                <a:lnTo>
                  <a:pt x="20" y="55"/>
                </a:lnTo>
                <a:lnTo>
                  <a:pt x="21" y="55"/>
                </a:lnTo>
                <a:lnTo>
                  <a:pt x="23" y="55"/>
                </a:lnTo>
                <a:lnTo>
                  <a:pt x="25" y="55"/>
                </a:lnTo>
                <a:lnTo>
                  <a:pt x="26" y="55"/>
                </a:lnTo>
                <a:lnTo>
                  <a:pt x="28" y="55"/>
                </a:lnTo>
                <a:lnTo>
                  <a:pt x="30" y="55"/>
                </a:lnTo>
                <a:lnTo>
                  <a:pt x="32" y="55"/>
                </a:lnTo>
                <a:lnTo>
                  <a:pt x="33" y="55"/>
                </a:lnTo>
                <a:lnTo>
                  <a:pt x="36" y="55"/>
                </a:lnTo>
                <a:lnTo>
                  <a:pt x="39" y="55"/>
                </a:lnTo>
                <a:lnTo>
                  <a:pt x="42" y="55"/>
                </a:lnTo>
                <a:lnTo>
                  <a:pt x="44" y="55"/>
                </a:lnTo>
                <a:lnTo>
                  <a:pt x="47" y="55"/>
                </a:lnTo>
                <a:lnTo>
                  <a:pt x="50" y="55"/>
                </a:lnTo>
                <a:lnTo>
                  <a:pt x="53" y="55"/>
                </a:lnTo>
                <a:lnTo>
                  <a:pt x="56" y="55"/>
                </a:lnTo>
                <a:lnTo>
                  <a:pt x="58" y="55"/>
                </a:lnTo>
                <a:lnTo>
                  <a:pt x="61" y="55"/>
                </a:lnTo>
                <a:lnTo>
                  <a:pt x="64" y="55"/>
                </a:lnTo>
                <a:lnTo>
                  <a:pt x="67" y="55"/>
                </a:lnTo>
                <a:lnTo>
                  <a:pt x="70" y="55"/>
                </a:lnTo>
                <a:lnTo>
                  <a:pt x="72" y="55"/>
                </a:lnTo>
                <a:lnTo>
                  <a:pt x="75" y="55"/>
                </a:lnTo>
                <a:lnTo>
                  <a:pt x="77" y="55"/>
                </a:lnTo>
                <a:lnTo>
                  <a:pt x="80" y="55"/>
                </a:lnTo>
                <a:lnTo>
                  <a:pt x="83" y="55"/>
                </a:lnTo>
                <a:lnTo>
                  <a:pt x="86" y="55"/>
                </a:lnTo>
                <a:lnTo>
                  <a:pt x="89" y="55"/>
                </a:lnTo>
                <a:lnTo>
                  <a:pt x="87" y="51"/>
                </a:lnTo>
                <a:lnTo>
                  <a:pt x="86" y="48"/>
                </a:lnTo>
                <a:lnTo>
                  <a:pt x="85" y="44"/>
                </a:lnTo>
                <a:lnTo>
                  <a:pt x="84" y="41"/>
                </a:lnTo>
                <a:lnTo>
                  <a:pt x="82" y="37"/>
                </a:lnTo>
                <a:lnTo>
                  <a:pt x="81" y="34"/>
                </a:lnTo>
                <a:lnTo>
                  <a:pt x="80" y="31"/>
                </a:lnTo>
                <a:lnTo>
                  <a:pt x="79" y="27"/>
                </a:lnTo>
                <a:lnTo>
                  <a:pt x="78" y="24"/>
                </a:lnTo>
                <a:lnTo>
                  <a:pt x="77" y="20"/>
                </a:lnTo>
                <a:lnTo>
                  <a:pt x="76" y="17"/>
                </a:lnTo>
                <a:lnTo>
                  <a:pt x="74" y="14"/>
                </a:lnTo>
                <a:lnTo>
                  <a:pt x="74" y="10"/>
                </a:lnTo>
                <a:lnTo>
                  <a:pt x="72" y="7"/>
                </a:lnTo>
                <a:lnTo>
                  <a:pt x="71" y="4"/>
                </a:lnTo>
                <a:lnTo>
                  <a:pt x="69" y="0"/>
                </a:lnTo>
                <a:lnTo>
                  <a:pt x="67" y="0"/>
                </a:lnTo>
                <a:lnTo>
                  <a:pt x="64" y="0"/>
                </a:lnTo>
                <a:lnTo>
                  <a:pt x="62" y="0"/>
                </a:lnTo>
                <a:lnTo>
                  <a:pt x="59" y="0"/>
                </a:lnTo>
                <a:lnTo>
                  <a:pt x="56" y="0"/>
                </a:lnTo>
                <a:lnTo>
                  <a:pt x="53" y="0"/>
                </a:lnTo>
                <a:lnTo>
                  <a:pt x="51" y="0"/>
                </a:lnTo>
                <a:lnTo>
                  <a:pt x="49" y="0"/>
                </a:lnTo>
                <a:lnTo>
                  <a:pt x="47" y="0"/>
                </a:lnTo>
                <a:lnTo>
                  <a:pt x="46" y="0"/>
                </a:lnTo>
                <a:lnTo>
                  <a:pt x="45" y="0"/>
                </a:lnTo>
                <a:lnTo>
                  <a:pt x="43" y="0"/>
                </a:lnTo>
                <a:lnTo>
                  <a:pt x="42" y="0"/>
                </a:lnTo>
                <a:lnTo>
                  <a:pt x="40" y="0"/>
                </a:lnTo>
                <a:lnTo>
                  <a:pt x="39" y="0"/>
                </a:lnTo>
                <a:lnTo>
                  <a:pt x="37" y="0"/>
                </a:lnTo>
                <a:lnTo>
                  <a:pt x="35" y="0"/>
                </a:lnTo>
                <a:lnTo>
                  <a:pt x="32" y="0"/>
                </a:lnTo>
                <a:lnTo>
                  <a:pt x="30" y="0"/>
                </a:lnTo>
                <a:lnTo>
                  <a:pt x="28" y="0"/>
                </a:lnTo>
                <a:lnTo>
                  <a:pt x="25" y="0"/>
                </a:lnTo>
                <a:lnTo>
                  <a:pt x="23" y="0"/>
                </a:lnTo>
                <a:lnTo>
                  <a:pt x="20" y="0"/>
                </a:lnTo>
                <a:lnTo>
                  <a:pt x="18" y="0"/>
                </a:lnTo>
                <a:lnTo>
                  <a:pt x="16" y="3"/>
                </a:lnTo>
                <a:lnTo>
                  <a:pt x="15" y="6"/>
                </a:lnTo>
                <a:lnTo>
                  <a:pt x="14" y="10"/>
                </a:lnTo>
                <a:lnTo>
                  <a:pt x="13" y="13"/>
                </a:lnTo>
                <a:lnTo>
                  <a:pt x="11" y="16"/>
                </a:lnTo>
                <a:lnTo>
                  <a:pt x="11" y="20"/>
                </a:lnTo>
                <a:lnTo>
                  <a:pt x="9" y="23"/>
                </a:lnTo>
                <a:lnTo>
                  <a:pt x="9" y="27"/>
                </a:lnTo>
                <a:lnTo>
                  <a:pt x="7" y="31"/>
                </a:lnTo>
                <a:lnTo>
                  <a:pt x="7" y="34"/>
                </a:lnTo>
                <a:lnTo>
                  <a:pt x="5" y="37"/>
                </a:lnTo>
                <a:lnTo>
                  <a:pt x="4" y="41"/>
                </a:lnTo>
                <a:lnTo>
                  <a:pt x="2" y="44"/>
                </a:lnTo>
                <a:lnTo>
                  <a:pt x="2" y="48"/>
                </a:lnTo>
                <a:lnTo>
                  <a:pt x="1" y="51"/>
                </a:lnTo>
                <a:lnTo>
                  <a:pt x="0" y="55"/>
                </a:lnTo>
                <a:lnTo>
                  <a:pt x="2" y="55"/>
                </a:lnTo>
                <a:lnTo>
                  <a:pt x="4" y="55"/>
                </a:lnTo>
                <a:lnTo>
                  <a:pt x="5" y="55"/>
                </a:lnTo>
                <a:lnTo>
                  <a:pt x="7" y="55"/>
                </a:lnTo>
                <a:lnTo>
                  <a:pt x="9" y="55"/>
                </a:lnTo>
                <a:lnTo>
                  <a:pt x="10" y="55"/>
                </a:lnTo>
                <a:lnTo>
                  <a:pt x="12" y="55"/>
                </a:lnTo>
                <a:lnTo>
                  <a:pt x="14" y="55"/>
                </a:lnTo>
                <a:lnTo>
                  <a:pt x="15" y="55"/>
                </a:lnTo>
                <a:lnTo>
                  <a:pt x="16" y="55"/>
                </a:lnTo>
                <a:lnTo>
                  <a:pt x="18" y="55"/>
                </a:lnTo>
                <a:lnTo>
                  <a:pt x="20" y="55"/>
                </a:lnTo>
                <a:lnTo>
                  <a:pt x="20" y="56"/>
                </a:lnTo>
              </a:path>
            </a:pathLst>
          </a:custGeom>
          <a:solidFill>
            <a:srgbClr val="80808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2" name="Freeform 1354"/>
          <p:cNvSpPr>
            <a:spLocks/>
          </p:cNvSpPr>
          <p:nvPr/>
        </p:nvSpPr>
        <p:spPr bwMode="auto">
          <a:xfrm>
            <a:off x="4784725" y="3762375"/>
            <a:ext cx="25400" cy="25400"/>
          </a:xfrm>
          <a:custGeom>
            <a:avLst/>
            <a:gdLst/>
            <a:ahLst/>
            <a:cxnLst>
              <a:cxn ang="0">
                <a:pos x="7" y="0"/>
              </a:cxn>
              <a:cxn ang="0">
                <a:pos x="0" y="8"/>
              </a:cxn>
              <a:cxn ang="0">
                <a:pos x="0" y="9"/>
              </a:cxn>
              <a:cxn ang="0">
                <a:pos x="16" y="9"/>
              </a:cxn>
              <a:cxn ang="0">
                <a:pos x="16" y="8"/>
              </a:cxn>
              <a:cxn ang="0">
                <a:pos x="8" y="16"/>
              </a:cxn>
              <a:cxn ang="0">
                <a:pos x="7" y="0"/>
              </a:cxn>
              <a:cxn ang="0">
                <a:pos x="0" y="0"/>
              </a:cxn>
              <a:cxn ang="0">
                <a:pos x="0" y="8"/>
              </a:cxn>
              <a:cxn ang="0">
                <a:pos x="7" y="0"/>
              </a:cxn>
            </a:cxnLst>
            <a:rect l="0" t="0" r="r" b="b"/>
            <a:pathLst>
              <a:path w="17" h="17">
                <a:moveTo>
                  <a:pt x="7" y="0"/>
                </a:moveTo>
                <a:lnTo>
                  <a:pt x="0" y="8"/>
                </a:lnTo>
                <a:lnTo>
                  <a:pt x="0" y="9"/>
                </a:lnTo>
                <a:lnTo>
                  <a:pt x="16" y="9"/>
                </a:lnTo>
                <a:lnTo>
                  <a:pt x="16" y="8"/>
                </a:lnTo>
                <a:lnTo>
                  <a:pt x="8" y="16"/>
                </a:lnTo>
                <a:lnTo>
                  <a:pt x="7" y="0"/>
                </a:lnTo>
                <a:lnTo>
                  <a:pt x="0" y="0"/>
                </a:lnTo>
                <a:lnTo>
                  <a:pt x="0" y="8"/>
                </a:lnTo>
                <a:lnTo>
                  <a:pt x="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3" name="Freeform 1355"/>
          <p:cNvSpPr>
            <a:spLocks/>
          </p:cNvSpPr>
          <p:nvPr/>
        </p:nvSpPr>
        <p:spPr bwMode="auto">
          <a:xfrm>
            <a:off x="4792663" y="3762375"/>
            <a:ext cx="25400" cy="25400"/>
          </a:xfrm>
          <a:custGeom>
            <a:avLst/>
            <a:gdLst/>
            <a:ahLst/>
            <a:cxnLst>
              <a:cxn ang="0">
                <a:pos x="16" y="0"/>
              </a:cxn>
              <a:cxn ang="0">
                <a:pos x="14" y="0"/>
              </a:cxn>
              <a:cxn ang="0">
                <a:pos x="12" y="0"/>
              </a:cxn>
              <a:cxn ang="0">
                <a:pos x="10" y="0"/>
              </a:cxn>
              <a:cxn ang="0">
                <a:pos x="8" y="0"/>
              </a:cxn>
              <a:cxn ang="0">
                <a:pos x="6" y="0"/>
              </a:cxn>
              <a:cxn ang="0">
                <a:pos x="4" y="0"/>
              </a:cxn>
              <a:cxn ang="0">
                <a:pos x="2" y="0"/>
              </a:cxn>
              <a:cxn ang="0">
                <a:pos x="0" y="0"/>
              </a:cxn>
              <a:cxn ang="0">
                <a:pos x="0" y="16"/>
              </a:cxn>
              <a:cxn ang="0">
                <a:pos x="2" y="16"/>
              </a:cxn>
              <a:cxn ang="0">
                <a:pos x="4" y="16"/>
              </a:cxn>
              <a:cxn ang="0">
                <a:pos x="6" y="16"/>
              </a:cxn>
              <a:cxn ang="0">
                <a:pos x="8" y="16"/>
              </a:cxn>
              <a:cxn ang="0">
                <a:pos x="10" y="16"/>
              </a:cxn>
              <a:cxn ang="0">
                <a:pos x="12" y="16"/>
              </a:cxn>
              <a:cxn ang="0">
                <a:pos x="14" y="16"/>
              </a:cxn>
              <a:cxn ang="0">
                <a:pos x="16" y="16"/>
              </a:cxn>
              <a:cxn ang="0">
                <a:pos x="16" y="0"/>
              </a:cxn>
            </a:cxnLst>
            <a:rect l="0" t="0" r="r" b="b"/>
            <a:pathLst>
              <a:path w="17" h="17">
                <a:moveTo>
                  <a:pt x="16" y="0"/>
                </a:moveTo>
                <a:lnTo>
                  <a:pt x="14" y="0"/>
                </a:lnTo>
                <a:lnTo>
                  <a:pt x="12" y="0"/>
                </a:lnTo>
                <a:lnTo>
                  <a:pt x="10" y="0"/>
                </a:lnTo>
                <a:lnTo>
                  <a:pt x="8" y="0"/>
                </a:lnTo>
                <a:lnTo>
                  <a:pt x="6" y="0"/>
                </a:lnTo>
                <a:lnTo>
                  <a:pt x="4" y="0"/>
                </a:lnTo>
                <a:lnTo>
                  <a:pt x="2" y="0"/>
                </a:lnTo>
                <a:lnTo>
                  <a:pt x="0" y="0"/>
                </a:lnTo>
                <a:lnTo>
                  <a:pt x="0" y="16"/>
                </a:lnTo>
                <a:lnTo>
                  <a:pt x="2" y="16"/>
                </a:lnTo>
                <a:lnTo>
                  <a:pt x="4" y="16"/>
                </a:lnTo>
                <a:lnTo>
                  <a:pt x="6" y="16"/>
                </a:lnTo>
                <a:lnTo>
                  <a:pt x="8" y="16"/>
                </a:lnTo>
                <a:lnTo>
                  <a:pt x="10" y="16"/>
                </a:lnTo>
                <a:lnTo>
                  <a:pt x="12" y="16"/>
                </a:lnTo>
                <a:lnTo>
                  <a:pt x="14"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4" name="Freeform 1356"/>
          <p:cNvSpPr>
            <a:spLocks/>
          </p:cNvSpPr>
          <p:nvPr/>
        </p:nvSpPr>
        <p:spPr bwMode="auto">
          <a:xfrm>
            <a:off x="4813300" y="3762375"/>
            <a:ext cx="25400" cy="25400"/>
          </a:xfrm>
          <a:custGeom>
            <a:avLst/>
            <a:gdLst/>
            <a:ahLst/>
            <a:cxnLst>
              <a:cxn ang="0">
                <a:pos x="16" y="0"/>
              </a:cxn>
              <a:cxn ang="0">
                <a:pos x="12" y="0"/>
              </a:cxn>
              <a:cxn ang="0">
                <a:pos x="8" y="0"/>
              </a:cxn>
              <a:cxn ang="0">
                <a:pos x="4" y="0"/>
              </a:cxn>
              <a:cxn ang="0">
                <a:pos x="0" y="0"/>
              </a:cxn>
              <a:cxn ang="0">
                <a:pos x="0" y="16"/>
              </a:cxn>
              <a:cxn ang="0">
                <a:pos x="4" y="16"/>
              </a:cxn>
              <a:cxn ang="0">
                <a:pos x="8" y="16"/>
              </a:cxn>
              <a:cxn ang="0">
                <a:pos x="12" y="16"/>
              </a:cxn>
              <a:cxn ang="0">
                <a:pos x="16" y="16"/>
              </a:cxn>
              <a:cxn ang="0">
                <a:pos x="16" y="0"/>
              </a:cxn>
            </a:cxnLst>
            <a:rect l="0" t="0" r="r" b="b"/>
            <a:pathLst>
              <a:path w="17" h="17">
                <a:moveTo>
                  <a:pt x="16" y="0"/>
                </a:moveTo>
                <a:lnTo>
                  <a:pt x="12" y="0"/>
                </a:lnTo>
                <a:lnTo>
                  <a:pt x="8" y="0"/>
                </a:lnTo>
                <a:lnTo>
                  <a:pt x="4" y="0"/>
                </a:lnTo>
                <a:lnTo>
                  <a:pt x="0" y="0"/>
                </a:lnTo>
                <a:lnTo>
                  <a:pt x="0" y="16"/>
                </a:lnTo>
                <a:lnTo>
                  <a:pt x="4" y="16"/>
                </a:lnTo>
                <a:lnTo>
                  <a:pt x="8" y="16"/>
                </a:lnTo>
                <a:lnTo>
                  <a:pt x="12"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5" name="Freeform 1357"/>
          <p:cNvSpPr>
            <a:spLocks/>
          </p:cNvSpPr>
          <p:nvPr/>
        </p:nvSpPr>
        <p:spPr bwMode="auto">
          <a:xfrm>
            <a:off x="4827588" y="3762375"/>
            <a:ext cx="38100" cy="25400"/>
          </a:xfrm>
          <a:custGeom>
            <a:avLst/>
            <a:gdLst/>
            <a:ahLst/>
            <a:cxnLst>
              <a:cxn ang="0">
                <a:pos x="24" y="0"/>
              </a:cxn>
              <a:cxn ang="0">
                <a:pos x="21" y="0"/>
              </a:cxn>
              <a:cxn ang="0">
                <a:pos x="18" y="0"/>
              </a:cxn>
              <a:cxn ang="0">
                <a:pos x="15" y="0"/>
              </a:cxn>
              <a:cxn ang="0">
                <a:pos x="12" y="0"/>
              </a:cxn>
              <a:cxn ang="0">
                <a:pos x="9" y="0"/>
              </a:cxn>
              <a:cxn ang="0">
                <a:pos x="6" y="0"/>
              </a:cxn>
              <a:cxn ang="0">
                <a:pos x="3" y="0"/>
              </a:cxn>
              <a:cxn ang="0">
                <a:pos x="0" y="0"/>
              </a:cxn>
              <a:cxn ang="0">
                <a:pos x="0" y="16"/>
              </a:cxn>
              <a:cxn ang="0">
                <a:pos x="3" y="16"/>
              </a:cxn>
              <a:cxn ang="0">
                <a:pos x="6" y="16"/>
              </a:cxn>
              <a:cxn ang="0">
                <a:pos x="9" y="16"/>
              </a:cxn>
              <a:cxn ang="0">
                <a:pos x="12" y="16"/>
              </a:cxn>
              <a:cxn ang="0">
                <a:pos x="15" y="16"/>
              </a:cxn>
              <a:cxn ang="0">
                <a:pos x="18" y="16"/>
              </a:cxn>
              <a:cxn ang="0">
                <a:pos x="21" y="16"/>
              </a:cxn>
              <a:cxn ang="0">
                <a:pos x="24" y="16"/>
              </a:cxn>
              <a:cxn ang="0">
                <a:pos x="24" y="0"/>
              </a:cxn>
            </a:cxnLst>
            <a:rect l="0" t="0" r="r" b="b"/>
            <a:pathLst>
              <a:path w="25" h="17">
                <a:moveTo>
                  <a:pt x="24" y="0"/>
                </a:moveTo>
                <a:lnTo>
                  <a:pt x="21" y="0"/>
                </a:lnTo>
                <a:lnTo>
                  <a:pt x="18" y="0"/>
                </a:lnTo>
                <a:lnTo>
                  <a:pt x="15" y="0"/>
                </a:lnTo>
                <a:lnTo>
                  <a:pt x="12" y="0"/>
                </a:lnTo>
                <a:lnTo>
                  <a:pt x="9" y="0"/>
                </a:lnTo>
                <a:lnTo>
                  <a:pt x="6" y="0"/>
                </a:lnTo>
                <a:lnTo>
                  <a:pt x="3" y="0"/>
                </a:lnTo>
                <a:lnTo>
                  <a:pt x="0" y="0"/>
                </a:lnTo>
                <a:lnTo>
                  <a:pt x="0" y="16"/>
                </a:lnTo>
                <a:lnTo>
                  <a:pt x="3" y="16"/>
                </a:lnTo>
                <a:lnTo>
                  <a:pt x="6" y="16"/>
                </a:lnTo>
                <a:lnTo>
                  <a:pt x="9" y="16"/>
                </a:lnTo>
                <a:lnTo>
                  <a:pt x="12" y="16"/>
                </a:lnTo>
                <a:lnTo>
                  <a:pt x="15" y="16"/>
                </a:lnTo>
                <a:lnTo>
                  <a:pt x="18" y="16"/>
                </a:lnTo>
                <a:lnTo>
                  <a:pt x="21" y="16"/>
                </a:lnTo>
                <a:lnTo>
                  <a:pt x="24" y="16"/>
                </a:lnTo>
                <a:lnTo>
                  <a:pt x="24"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6" name="Freeform 1358"/>
          <p:cNvSpPr>
            <a:spLocks/>
          </p:cNvSpPr>
          <p:nvPr/>
        </p:nvSpPr>
        <p:spPr bwMode="auto">
          <a:xfrm>
            <a:off x="4864100" y="3762375"/>
            <a:ext cx="41275" cy="25400"/>
          </a:xfrm>
          <a:custGeom>
            <a:avLst/>
            <a:gdLst/>
            <a:ahLst/>
            <a:cxnLst>
              <a:cxn ang="0">
                <a:pos x="17" y="10"/>
              </a:cxn>
              <a:cxn ang="0">
                <a:pos x="21" y="0"/>
              </a:cxn>
              <a:cxn ang="0">
                <a:pos x="18" y="0"/>
              </a:cxn>
              <a:cxn ang="0">
                <a:pos x="15" y="0"/>
              </a:cxn>
              <a:cxn ang="0">
                <a:pos x="13" y="0"/>
              </a:cxn>
              <a:cxn ang="0">
                <a:pos x="10" y="0"/>
              </a:cxn>
              <a:cxn ang="0">
                <a:pos x="8" y="0"/>
              </a:cxn>
              <a:cxn ang="0">
                <a:pos x="5" y="0"/>
              </a:cxn>
              <a:cxn ang="0">
                <a:pos x="2" y="0"/>
              </a:cxn>
              <a:cxn ang="0">
                <a:pos x="0" y="0"/>
              </a:cxn>
              <a:cxn ang="0">
                <a:pos x="0" y="16"/>
              </a:cxn>
              <a:cxn ang="0">
                <a:pos x="2" y="16"/>
              </a:cxn>
              <a:cxn ang="0">
                <a:pos x="5" y="16"/>
              </a:cxn>
              <a:cxn ang="0">
                <a:pos x="8" y="16"/>
              </a:cxn>
              <a:cxn ang="0">
                <a:pos x="10" y="16"/>
              </a:cxn>
              <a:cxn ang="0">
                <a:pos x="13" y="16"/>
              </a:cxn>
              <a:cxn ang="0">
                <a:pos x="15" y="16"/>
              </a:cxn>
              <a:cxn ang="0">
                <a:pos x="18" y="16"/>
              </a:cxn>
              <a:cxn ang="0">
                <a:pos x="21" y="16"/>
              </a:cxn>
              <a:cxn ang="0">
                <a:pos x="25" y="5"/>
              </a:cxn>
              <a:cxn ang="0">
                <a:pos x="21" y="16"/>
              </a:cxn>
              <a:cxn ang="0">
                <a:pos x="27" y="16"/>
              </a:cxn>
              <a:cxn ang="0">
                <a:pos x="25" y="5"/>
              </a:cxn>
              <a:cxn ang="0">
                <a:pos x="17" y="10"/>
              </a:cxn>
            </a:cxnLst>
            <a:rect l="0" t="0" r="r" b="b"/>
            <a:pathLst>
              <a:path w="28" h="17">
                <a:moveTo>
                  <a:pt x="17" y="10"/>
                </a:moveTo>
                <a:lnTo>
                  <a:pt x="21" y="0"/>
                </a:lnTo>
                <a:lnTo>
                  <a:pt x="18" y="0"/>
                </a:lnTo>
                <a:lnTo>
                  <a:pt x="15" y="0"/>
                </a:lnTo>
                <a:lnTo>
                  <a:pt x="13" y="0"/>
                </a:lnTo>
                <a:lnTo>
                  <a:pt x="10" y="0"/>
                </a:lnTo>
                <a:lnTo>
                  <a:pt x="8" y="0"/>
                </a:lnTo>
                <a:lnTo>
                  <a:pt x="5" y="0"/>
                </a:lnTo>
                <a:lnTo>
                  <a:pt x="2" y="0"/>
                </a:lnTo>
                <a:lnTo>
                  <a:pt x="0" y="0"/>
                </a:lnTo>
                <a:lnTo>
                  <a:pt x="0" y="16"/>
                </a:lnTo>
                <a:lnTo>
                  <a:pt x="2" y="16"/>
                </a:lnTo>
                <a:lnTo>
                  <a:pt x="5" y="16"/>
                </a:lnTo>
                <a:lnTo>
                  <a:pt x="8" y="16"/>
                </a:lnTo>
                <a:lnTo>
                  <a:pt x="10" y="16"/>
                </a:lnTo>
                <a:lnTo>
                  <a:pt x="13" y="16"/>
                </a:lnTo>
                <a:lnTo>
                  <a:pt x="15" y="16"/>
                </a:lnTo>
                <a:lnTo>
                  <a:pt x="18" y="16"/>
                </a:lnTo>
                <a:lnTo>
                  <a:pt x="21" y="16"/>
                </a:lnTo>
                <a:lnTo>
                  <a:pt x="25" y="5"/>
                </a:lnTo>
                <a:lnTo>
                  <a:pt x="21" y="16"/>
                </a:lnTo>
                <a:lnTo>
                  <a:pt x="27" y="16"/>
                </a:lnTo>
                <a:lnTo>
                  <a:pt x="25" y="5"/>
                </a:lnTo>
                <a:lnTo>
                  <a:pt x="17" y="1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7" name="Freeform 1359"/>
          <p:cNvSpPr>
            <a:spLocks/>
          </p:cNvSpPr>
          <p:nvPr/>
        </p:nvSpPr>
        <p:spPr bwMode="auto">
          <a:xfrm>
            <a:off x="4876800" y="3724275"/>
            <a:ext cx="28575" cy="46038"/>
          </a:xfrm>
          <a:custGeom>
            <a:avLst/>
            <a:gdLst/>
            <a:ahLst/>
            <a:cxnLst>
              <a:cxn ang="0">
                <a:pos x="0" y="3"/>
              </a:cxn>
              <a:cxn ang="0">
                <a:pos x="0" y="2"/>
              </a:cxn>
              <a:cxn ang="0">
                <a:pos x="1" y="6"/>
              </a:cxn>
              <a:cxn ang="0">
                <a:pos x="2" y="9"/>
              </a:cxn>
              <a:cxn ang="0">
                <a:pos x="2" y="12"/>
              </a:cxn>
              <a:cxn ang="0">
                <a:pos x="4" y="15"/>
              </a:cxn>
              <a:cxn ang="0">
                <a:pos x="5" y="18"/>
              </a:cxn>
              <a:cxn ang="0">
                <a:pos x="7" y="22"/>
              </a:cxn>
              <a:cxn ang="0">
                <a:pos x="7" y="25"/>
              </a:cxn>
              <a:cxn ang="0">
                <a:pos x="9" y="29"/>
              </a:cxn>
              <a:cxn ang="0">
                <a:pos x="18" y="26"/>
              </a:cxn>
              <a:cxn ang="0">
                <a:pos x="16" y="23"/>
              </a:cxn>
              <a:cxn ang="0">
                <a:pos x="15" y="20"/>
              </a:cxn>
              <a:cxn ang="0">
                <a:pos x="13" y="17"/>
              </a:cxn>
              <a:cxn ang="0">
                <a:pos x="12" y="13"/>
              </a:cxn>
              <a:cxn ang="0">
                <a:pos x="11" y="10"/>
              </a:cxn>
              <a:cxn ang="0">
                <a:pos x="10" y="6"/>
              </a:cxn>
              <a:cxn ang="0">
                <a:pos x="9" y="3"/>
              </a:cxn>
              <a:cxn ang="0">
                <a:pos x="8" y="0"/>
              </a:cxn>
              <a:cxn ang="0">
                <a:pos x="0" y="3"/>
              </a:cxn>
            </a:cxnLst>
            <a:rect l="0" t="0" r="r" b="b"/>
            <a:pathLst>
              <a:path w="19" h="30">
                <a:moveTo>
                  <a:pt x="0" y="3"/>
                </a:moveTo>
                <a:lnTo>
                  <a:pt x="0" y="2"/>
                </a:lnTo>
                <a:lnTo>
                  <a:pt x="1" y="6"/>
                </a:lnTo>
                <a:lnTo>
                  <a:pt x="2" y="9"/>
                </a:lnTo>
                <a:lnTo>
                  <a:pt x="2" y="12"/>
                </a:lnTo>
                <a:lnTo>
                  <a:pt x="4" y="15"/>
                </a:lnTo>
                <a:lnTo>
                  <a:pt x="5" y="18"/>
                </a:lnTo>
                <a:lnTo>
                  <a:pt x="7" y="22"/>
                </a:lnTo>
                <a:lnTo>
                  <a:pt x="7" y="25"/>
                </a:lnTo>
                <a:lnTo>
                  <a:pt x="9" y="29"/>
                </a:lnTo>
                <a:lnTo>
                  <a:pt x="18" y="26"/>
                </a:lnTo>
                <a:lnTo>
                  <a:pt x="16" y="23"/>
                </a:lnTo>
                <a:lnTo>
                  <a:pt x="15" y="20"/>
                </a:lnTo>
                <a:lnTo>
                  <a:pt x="13" y="17"/>
                </a:lnTo>
                <a:lnTo>
                  <a:pt x="12" y="13"/>
                </a:lnTo>
                <a:lnTo>
                  <a:pt x="11" y="10"/>
                </a:lnTo>
                <a:lnTo>
                  <a:pt x="10" y="6"/>
                </a:lnTo>
                <a:lnTo>
                  <a:pt x="9" y="3"/>
                </a:lnTo>
                <a:lnTo>
                  <a:pt x="8" y="0"/>
                </a:lnTo>
                <a:lnTo>
                  <a:pt x="0" y="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8" name="Freeform 1360"/>
          <p:cNvSpPr>
            <a:spLocks/>
          </p:cNvSpPr>
          <p:nvPr/>
        </p:nvSpPr>
        <p:spPr bwMode="auto">
          <a:xfrm>
            <a:off x="4860925" y="3681413"/>
            <a:ext cx="28575" cy="49212"/>
          </a:xfrm>
          <a:custGeom>
            <a:avLst/>
            <a:gdLst/>
            <a:ahLst/>
            <a:cxnLst>
              <a:cxn ang="0">
                <a:pos x="3" y="8"/>
              </a:cxn>
              <a:cxn ang="0">
                <a:pos x="0" y="5"/>
              </a:cxn>
              <a:cxn ang="0">
                <a:pos x="1" y="9"/>
              </a:cxn>
              <a:cxn ang="0">
                <a:pos x="2" y="12"/>
              </a:cxn>
              <a:cxn ang="0">
                <a:pos x="4" y="15"/>
              </a:cxn>
              <a:cxn ang="0">
                <a:pos x="5" y="18"/>
              </a:cxn>
              <a:cxn ang="0">
                <a:pos x="6" y="22"/>
              </a:cxn>
              <a:cxn ang="0">
                <a:pos x="7" y="25"/>
              </a:cxn>
              <a:cxn ang="0">
                <a:pos x="9" y="28"/>
              </a:cxn>
              <a:cxn ang="0">
                <a:pos x="9" y="32"/>
              </a:cxn>
              <a:cxn ang="0">
                <a:pos x="18" y="28"/>
              </a:cxn>
              <a:cxn ang="0">
                <a:pos x="16" y="26"/>
              </a:cxn>
              <a:cxn ang="0">
                <a:pos x="15" y="22"/>
              </a:cxn>
              <a:cxn ang="0">
                <a:pos x="14" y="20"/>
              </a:cxn>
              <a:cxn ang="0">
                <a:pos x="13" y="16"/>
              </a:cxn>
              <a:cxn ang="0">
                <a:pos x="11" y="13"/>
              </a:cxn>
              <a:cxn ang="0">
                <a:pos x="10" y="9"/>
              </a:cxn>
              <a:cxn ang="0">
                <a:pos x="9" y="5"/>
              </a:cxn>
              <a:cxn ang="0">
                <a:pos x="7" y="2"/>
              </a:cxn>
              <a:cxn ang="0">
                <a:pos x="3" y="0"/>
              </a:cxn>
              <a:cxn ang="0">
                <a:pos x="7" y="2"/>
              </a:cxn>
              <a:cxn ang="0">
                <a:pos x="6" y="0"/>
              </a:cxn>
              <a:cxn ang="0">
                <a:pos x="3" y="0"/>
              </a:cxn>
              <a:cxn ang="0">
                <a:pos x="3" y="8"/>
              </a:cxn>
            </a:cxnLst>
            <a:rect l="0" t="0" r="r" b="b"/>
            <a:pathLst>
              <a:path w="19" h="33">
                <a:moveTo>
                  <a:pt x="3" y="8"/>
                </a:moveTo>
                <a:lnTo>
                  <a:pt x="0" y="5"/>
                </a:lnTo>
                <a:lnTo>
                  <a:pt x="1" y="9"/>
                </a:lnTo>
                <a:lnTo>
                  <a:pt x="2" y="12"/>
                </a:lnTo>
                <a:lnTo>
                  <a:pt x="4" y="15"/>
                </a:lnTo>
                <a:lnTo>
                  <a:pt x="5" y="18"/>
                </a:lnTo>
                <a:lnTo>
                  <a:pt x="6" y="22"/>
                </a:lnTo>
                <a:lnTo>
                  <a:pt x="7" y="25"/>
                </a:lnTo>
                <a:lnTo>
                  <a:pt x="9" y="28"/>
                </a:lnTo>
                <a:lnTo>
                  <a:pt x="9" y="32"/>
                </a:lnTo>
                <a:lnTo>
                  <a:pt x="18" y="28"/>
                </a:lnTo>
                <a:lnTo>
                  <a:pt x="16" y="26"/>
                </a:lnTo>
                <a:lnTo>
                  <a:pt x="15" y="22"/>
                </a:lnTo>
                <a:lnTo>
                  <a:pt x="14" y="20"/>
                </a:lnTo>
                <a:lnTo>
                  <a:pt x="13" y="16"/>
                </a:lnTo>
                <a:lnTo>
                  <a:pt x="11" y="13"/>
                </a:lnTo>
                <a:lnTo>
                  <a:pt x="10" y="9"/>
                </a:lnTo>
                <a:lnTo>
                  <a:pt x="9" y="5"/>
                </a:lnTo>
                <a:lnTo>
                  <a:pt x="7" y="2"/>
                </a:lnTo>
                <a:lnTo>
                  <a:pt x="3" y="0"/>
                </a:lnTo>
                <a:lnTo>
                  <a:pt x="7" y="2"/>
                </a:lnTo>
                <a:lnTo>
                  <a:pt x="6" y="0"/>
                </a:lnTo>
                <a:lnTo>
                  <a:pt x="3" y="0"/>
                </a:lnTo>
                <a:lnTo>
                  <a:pt x="3"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49" name="Freeform 1361"/>
          <p:cNvSpPr>
            <a:spLocks/>
          </p:cNvSpPr>
          <p:nvPr/>
        </p:nvSpPr>
        <p:spPr bwMode="auto">
          <a:xfrm>
            <a:off x="4835525" y="3681413"/>
            <a:ext cx="33338" cy="25400"/>
          </a:xfrm>
          <a:custGeom>
            <a:avLst/>
            <a:gdLst/>
            <a:ahLst/>
            <a:cxnLst>
              <a:cxn ang="0">
                <a:pos x="0" y="16"/>
              </a:cxn>
              <a:cxn ang="0">
                <a:pos x="2" y="16"/>
              </a:cxn>
              <a:cxn ang="0">
                <a:pos x="5" y="16"/>
              </a:cxn>
              <a:cxn ang="0">
                <a:pos x="7" y="16"/>
              </a:cxn>
              <a:cxn ang="0">
                <a:pos x="10" y="16"/>
              </a:cxn>
              <a:cxn ang="0">
                <a:pos x="13" y="16"/>
              </a:cxn>
              <a:cxn ang="0">
                <a:pos x="15" y="16"/>
              </a:cxn>
              <a:cxn ang="0">
                <a:pos x="18" y="16"/>
              </a:cxn>
              <a:cxn ang="0">
                <a:pos x="21" y="16"/>
              </a:cxn>
              <a:cxn ang="0">
                <a:pos x="21" y="0"/>
              </a:cxn>
              <a:cxn ang="0">
                <a:pos x="18" y="0"/>
              </a:cxn>
              <a:cxn ang="0">
                <a:pos x="15" y="0"/>
              </a:cxn>
              <a:cxn ang="0">
                <a:pos x="13" y="0"/>
              </a:cxn>
              <a:cxn ang="0">
                <a:pos x="10" y="0"/>
              </a:cxn>
              <a:cxn ang="0">
                <a:pos x="7" y="0"/>
              </a:cxn>
              <a:cxn ang="0">
                <a:pos x="5" y="0"/>
              </a:cxn>
              <a:cxn ang="0">
                <a:pos x="2" y="0"/>
              </a:cxn>
              <a:cxn ang="0">
                <a:pos x="0" y="0"/>
              </a:cxn>
              <a:cxn ang="0">
                <a:pos x="0" y="16"/>
              </a:cxn>
            </a:cxnLst>
            <a:rect l="0" t="0" r="r" b="b"/>
            <a:pathLst>
              <a:path w="22" h="17">
                <a:moveTo>
                  <a:pt x="0" y="16"/>
                </a:moveTo>
                <a:lnTo>
                  <a:pt x="2" y="16"/>
                </a:lnTo>
                <a:lnTo>
                  <a:pt x="5" y="16"/>
                </a:lnTo>
                <a:lnTo>
                  <a:pt x="7" y="16"/>
                </a:lnTo>
                <a:lnTo>
                  <a:pt x="10" y="16"/>
                </a:lnTo>
                <a:lnTo>
                  <a:pt x="13" y="16"/>
                </a:lnTo>
                <a:lnTo>
                  <a:pt x="15" y="16"/>
                </a:lnTo>
                <a:lnTo>
                  <a:pt x="18" y="16"/>
                </a:lnTo>
                <a:lnTo>
                  <a:pt x="21" y="16"/>
                </a:lnTo>
                <a:lnTo>
                  <a:pt x="21" y="0"/>
                </a:lnTo>
                <a:lnTo>
                  <a:pt x="18" y="0"/>
                </a:lnTo>
                <a:lnTo>
                  <a:pt x="15" y="0"/>
                </a:lnTo>
                <a:lnTo>
                  <a:pt x="13" y="0"/>
                </a:lnTo>
                <a:lnTo>
                  <a:pt x="10" y="0"/>
                </a:lnTo>
                <a:lnTo>
                  <a:pt x="7" y="0"/>
                </a:lnTo>
                <a:lnTo>
                  <a:pt x="5" y="0"/>
                </a:lnTo>
                <a:lnTo>
                  <a:pt x="2"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0" name="Freeform 1362"/>
          <p:cNvSpPr>
            <a:spLocks/>
          </p:cNvSpPr>
          <p:nvPr/>
        </p:nvSpPr>
        <p:spPr bwMode="auto">
          <a:xfrm>
            <a:off x="4826000" y="3681413"/>
            <a:ext cx="25400" cy="25400"/>
          </a:xfrm>
          <a:custGeom>
            <a:avLst/>
            <a:gdLst/>
            <a:ahLst/>
            <a:cxnLst>
              <a:cxn ang="0">
                <a:pos x="0" y="16"/>
              </a:cxn>
              <a:cxn ang="0">
                <a:pos x="6" y="16"/>
              </a:cxn>
              <a:cxn ang="0">
                <a:pos x="8" y="16"/>
              </a:cxn>
              <a:cxn ang="0">
                <a:pos x="12" y="16"/>
              </a:cxn>
              <a:cxn ang="0">
                <a:pos x="16" y="16"/>
              </a:cxn>
              <a:cxn ang="0">
                <a:pos x="16" y="0"/>
              </a:cxn>
              <a:cxn ang="0">
                <a:pos x="12" y="0"/>
              </a:cxn>
              <a:cxn ang="0">
                <a:pos x="8" y="0"/>
              </a:cxn>
              <a:cxn ang="0">
                <a:pos x="6" y="0"/>
              </a:cxn>
              <a:cxn ang="0">
                <a:pos x="0" y="0"/>
              </a:cxn>
              <a:cxn ang="0">
                <a:pos x="0" y="16"/>
              </a:cxn>
            </a:cxnLst>
            <a:rect l="0" t="0" r="r" b="b"/>
            <a:pathLst>
              <a:path w="17" h="17">
                <a:moveTo>
                  <a:pt x="0" y="16"/>
                </a:moveTo>
                <a:lnTo>
                  <a:pt x="6" y="16"/>
                </a:lnTo>
                <a:lnTo>
                  <a:pt x="8" y="16"/>
                </a:lnTo>
                <a:lnTo>
                  <a:pt x="12" y="16"/>
                </a:lnTo>
                <a:lnTo>
                  <a:pt x="16" y="16"/>
                </a:lnTo>
                <a:lnTo>
                  <a:pt x="16" y="0"/>
                </a:lnTo>
                <a:lnTo>
                  <a:pt x="12" y="0"/>
                </a:lnTo>
                <a:lnTo>
                  <a:pt x="8" y="0"/>
                </a:lnTo>
                <a:lnTo>
                  <a:pt x="6"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1" name="Freeform 1363"/>
          <p:cNvSpPr>
            <a:spLocks/>
          </p:cNvSpPr>
          <p:nvPr/>
        </p:nvSpPr>
        <p:spPr bwMode="auto">
          <a:xfrm>
            <a:off x="4821238" y="3681413"/>
            <a:ext cx="25400" cy="25400"/>
          </a:xfrm>
          <a:custGeom>
            <a:avLst/>
            <a:gdLst/>
            <a:ahLst/>
            <a:cxnLst>
              <a:cxn ang="0">
                <a:pos x="0" y="14"/>
              </a:cxn>
              <a:cxn ang="0">
                <a:pos x="0" y="16"/>
              </a:cxn>
              <a:cxn ang="0">
                <a:pos x="6" y="16"/>
              </a:cxn>
              <a:cxn ang="0">
                <a:pos x="8" y="16"/>
              </a:cxn>
              <a:cxn ang="0">
                <a:pos x="14" y="16"/>
              </a:cxn>
              <a:cxn ang="0">
                <a:pos x="16" y="16"/>
              </a:cxn>
              <a:cxn ang="0">
                <a:pos x="16" y="0"/>
              </a:cxn>
              <a:cxn ang="0">
                <a:pos x="14" y="0"/>
              </a:cxn>
              <a:cxn ang="0">
                <a:pos x="8" y="0"/>
              </a:cxn>
              <a:cxn ang="0">
                <a:pos x="6" y="0"/>
              </a:cxn>
              <a:cxn ang="0">
                <a:pos x="0" y="0"/>
              </a:cxn>
              <a:cxn ang="0">
                <a:pos x="2" y="1"/>
              </a:cxn>
              <a:cxn ang="0">
                <a:pos x="0" y="16"/>
              </a:cxn>
              <a:cxn ang="0">
                <a:pos x="0" y="14"/>
              </a:cxn>
            </a:cxnLst>
            <a:rect l="0" t="0" r="r" b="b"/>
            <a:pathLst>
              <a:path w="17" h="17">
                <a:moveTo>
                  <a:pt x="0" y="14"/>
                </a:moveTo>
                <a:lnTo>
                  <a:pt x="0" y="16"/>
                </a:lnTo>
                <a:lnTo>
                  <a:pt x="6" y="16"/>
                </a:lnTo>
                <a:lnTo>
                  <a:pt x="8" y="16"/>
                </a:lnTo>
                <a:lnTo>
                  <a:pt x="14" y="16"/>
                </a:lnTo>
                <a:lnTo>
                  <a:pt x="16" y="16"/>
                </a:lnTo>
                <a:lnTo>
                  <a:pt x="16" y="0"/>
                </a:lnTo>
                <a:lnTo>
                  <a:pt x="14" y="0"/>
                </a:lnTo>
                <a:lnTo>
                  <a:pt x="8" y="0"/>
                </a:lnTo>
                <a:lnTo>
                  <a:pt x="6" y="0"/>
                </a:lnTo>
                <a:lnTo>
                  <a:pt x="0" y="0"/>
                </a:lnTo>
                <a:lnTo>
                  <a:pt x="2" y="1"/>
                </a:lnTo>
                <a:lnTo>
                  <a:pt x="0" y="16"/>
                </a:lnTo>
                <a:lnTo>
                  <a:pt x="0" y="1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2" name="Freeform 1364"/>
          <p:cNvSpPr>
            <a:spLocks/>
          </p:cNvSpPr>
          <p:nvPr/>
        </p:nvSpPr>
        <p:spPr bwMode="auto">
          <a:xfrm>
            <a:off x="4783138" y="3681413"/>
            <a:ext cx="39687" cy="25400"/>
          </a:xfrm>
          <a:custGeom>
            <a:avLst/>
            <a:gdLst/>
            <a:ahLst/>
            <a:cxnLst>
              <a:cxn ang="0">
                <a:pos x="8" y="11"/>
              </a:cxn>
              <a:cxn ang="0">
                <a:pos x="4" y="16"/>
              </a:cxn>
              <a:cxn ang="0">
                <a:pos x="6" y="16"/>
              </a:cxn>
              <a:cxn ang="0">
                <a:pos x="9" y="16"/>
              </a:cxn>
              <a:cxn ang="0">
                <a:pos x="11" y="16"/>
              </a:cxn>
              <a:cxn ang="0">
                <a:pos x="14" y="16"/>
              </a:cxn>
              <a:cxn ang="0">
                <a:pos x="17" y="16"/>
              </a:cxn>
              <a:cxn ang="0">
                <a:pos x="20" y="16"/>
              </a:cxn>
              <a:cxn ang="0">
                <a:pos x="23" y="16"/>
              </a:cxn>
              <a:cxn ang="0">
                <a:pos x="25" y="14"/>
              </a:cxn>
              <a:cxn ang="0">
                <a:pos x="26" y="1"/>
              </a:cxn>
              <a:cxn ang="0">
                <a:pos x="23" y="0"/>
              </a:cxn>
              <a:cxn ang="0">
                <a:pos x="20" y="0"/>
              </a:cxn>
              <a:cxn ang="0">
                <a:pos x="17" y="0"/>
              </a:cxn>
              <a:cxn ang="0">
                <a:pos x="14" y="0"/>
              </a:cxn>
              <a:cxn ang="0">
                <a:pos x="11" y="0"/>
              </a:cxn>
              <a:cxn ang="0">
                <a:pos x="9" y="0"/>
              </a:cxn>
              <a:cxn ang="0">
                <a:pos x="6" y="0"/>
              </a:cxn>
              <a:cxn ang="0">
                <a:pos x="4" y="0"/>
              </a:cxn>
              <a:cxn ang="0">
                <a:pos x="0" y="4"/>
              </a:cxn>
              <a:cxn ang="0">
                <a:pos x="4" y="0"/>
              </a:cxn>
              <a:cxn ang="0">
                <a:pos x="1" y="1"/>
              </a:cxn>
              <a:cxn ang="0">
                <a:pos x="0" y="4"/>
              </a:cxn>
              <a:cxn ang="0">
                <a:pos x="8" y="11"/>
              </a:cxn>
            </a:cxnLst>
            <a:rect l="0" t="0" r="r" b="b"/>
            <a:pathLst>
              <a:path w="27" h="17">
                <a:moveTo>
                  <a:pt x="8" y="11"/>
                </a:moveTo>
                <a:lnTo>
                  <a:pt x="4" y="16"/>
                </a:lnTo>
                <a:lnTo>
                  <a:pt x="6" y="16"/>
                </a:lnTo>
                <a:lnTo>
                  <a:pt x="9" y="16"/>
                </a:lnTo>
                <a:lnTo>
                  <a:pt x="11" y="16"/>
                </a:lnTo>
                <a:lnTo>
                  <a:pt x="14" y="16"/>
                </a:lnTo>
                <a:lnTo>
                  <a:pt x="17" y="16"/>
                </a:lnTo>
                <a:lnTo>
                  <a:pt x="20" y="16"/>
                </a:lnTo>
                <a:lnTo>
                  <a:pt x="23" y="16"/>
                </a:lnTo>
                <a:lnTo>
                  <a:pt x="25" y="14"/>
                </a:lnTo>
                <a:lnTo>
                  <a:pt x="26" y="1"/>
                </a:lnTo>
                <a:lnTo>
                  <a:pt x="23" y="0"/>
                </a:lnTo>
                <a:lnTo>
                  <a:pt x="20" y="0"/>
                </a:lnTo>
                <a:lnTo>
                  <a:pt x="17" y="0"/>
                </a:lnTo>
                <a:lnTo>
                  <a:pt x="14" y="0"/>
                </a:lnTo>
                <a:lnTo>
                  <a:pt x="11" y="0"/>
                </a:lnTo>
                <a:lnTo>
                  <a:pt x="9" y="0"/>
                </a:lnTo>
                <a:lnTo>
                  <a:pt x="6" y="0"/>
                </a:lnTo>
                <a:lnTo>
                  <a:pt x="4" y="0"/>
                </a:lnTo>
                <a:lnTo>
                  <a:pt x="0" y="4"/>
                </a:lnTo>
                <a:lnTo>
                  <a:pt x="4" y="0"/>
                </a:lnTo>
                <a:lnTo>
                  <a:pt x="1" y="1"/>
                </a:lnTo>
                <a:lnTo>
                  <a:pt x="0" y="4"/>
                </a:lnTo>
                <a:lnTo>
                  <a:pt x="8" y="1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3" name="Freeform 1365"/>
          <p:cNvSpPr>
            <a:spLocks/>
          </p:cNvSpPr>
          <p:nvPr/>
        </p:nvSpPr>
        <p:spPr bwMode="auto">
          <a:xfrm>
            <a:off x="4768850" y="3683000"/>
            <a:ext cx="25400" cy="46038"/>
          </a:xfrm>
          <a:custGeom>
            <a:avLst/>
            <a:gdLst/>
            <a:ahLst/>
            <a:cxnLst>
              <a:cxn ang="0">
                <a:pos x="8" y="30"/>
              </a:cxn>
              <a:cxn ang="0">
                <a:pos x="9" y="26"/>
              </a:cxn>
              <a:cxn ang="0">
                <a:pos x="10" y="23"/>
              </a:cxn>
              <a:cxn ang="0">
                <a:pos x="11" y="19"/>
              </a:cxn>
              <a:cxn ang="0">
                <a:pos x="12" y="16"/>
              </a:cxn>
              <a:cxn ang="0">
                <a:pos x="13" y="12"/>
              </a:cxn>
              <a:cxn ang="0">
                <a:pos x="14" y="9"/>
              </a:cxn>
              <a:cxn ang="0">
                <a:pos x="16" y="6"/>
              </a:cxn>
              <a:cxn ang="0">
                <a:pos x="17" y="3"/>
              </a:cxn>
              <a:cxn ang="0">
                <a:pos x="9" y="0"/>
              </a:cxn>
              <a:cxn ang="0">
                <a:pos x="7" y="3"/>
              </a:cxn>
              <a:cxn ang="0">
                <a:pos x="6" y="6"/>
              </a:cxn>
              <a:cxn ang="0">
                <a:pos x="5" y="10"/>
              </a:cxn>
              <a:cxn ang="0">
                <a:pos x="4" y="13"/>
              </a:cxn>
              <a:cxn ang="0">
                <a:pos x="2" y="17"/>
              </a:cxn>
              <a:cxn ang="0">
                <a:pos x="2" y="21"/>
              </a:cxn>
              <a:cxn ang="0">
                <a:pos x="0" y="24"/>
              </a:cxn>
              <a:cxn ang="0">
                <a:pos x="0" y="27"/>
              </a:cxn>
              <a:cxn ang="0">
                <a:pos x="8" y="30"/>
              </a:cxn>
              <a:cxn ang="0">
                <a:pos x="8" y="30"/>
              </a:cxn>
            </a:cxnLst>
            <a:rect l="0" t="0" r="r" b="b"/>
            <a:pathLst>
              <a:path w="18" h="31">
                <a:moveTo>
                  <a:pt x="8" y="30"/>
                </a:moveTo>
                <a:lnTo>
                  <a:pt x="9" y="26"/>
                </a:lnTo>
                <a:lnTo>
                  <a:pt x="10" y="23"/>
                </a:lnTo>
                <a:lnTo>
                  <a:pt x="11" y="19"/>
                </a:lnTo>
                <a:lnTo>
                  <a:pt x="12" y="16"/>
                </a:lnTo>
                <a:lnTo>
                  <a:pt x="13" y="12"/>
                </a:lnTo>
                <a:lnTo>
                  <a:pt x="14" y="9"/>
                </a:lnTo>
                <a:lnTo>
                  <a:pt x="16" y="6"/>
                </a:lnTo>
                <a:lnTo>
                  <a:pt x="17" y="3"/>
                </a:lnTo>
                <a:lnTo>
                  <a:pt x="9" y="0"/>
                </a:lnTo>
                <a:lnTo>
                  <a:pt x="7" y="3"/>
                </a:lnTo>
                <a:lnTo>
                  <a:pt x="6" y="6"/>
                </a:lnTo>
                <a:lnTo>
                  <a:pt x="5" y="10"/>
                </a:lnTo>
                <a:lnTo>
                  <a:pt x="4" y="13"/>
                </a:lnTo>
                <a:lnTo>
                  <a:pt x="2" y="17"/>
                </a:lnTo>
                <a:lnTo>
                  <a:pt x="2" y="21"/>
                </a:lnTo>
                <a:lnTo>
                  <a:pt x="0" y="24"/>
                </a:lnTo>
                <a:lnTo>
                  <a:pt x="0" y="27"/>
                </a:lnTo>
                <a:lnTo>
                  <a:pt x="8" y="30"/>
                </a:lnTo>
                <a:lnTo>
                  <a:pt x="8" y="3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4" name="Freeform 1366"/>
          <p:cNvSpPr>
            <a:spLocks/>
          </p:cNvSpPr>
          <p:nvPr/>
        </p:nvSpPr>
        <p:spPr bwMode="auto">
          <a:xfrm>
            <a:off x="4754563" y="3724275"/>
            <a:ext cx="28575" cy="49213"/>
          </a:xfrm>
          <a:custGeom>
            <a:avLst/>
            <a:gdLst/>
            <a:ahLst/>
            <a:cxnLst>
              <a:cxn ang="0">
                <a:pos x="4" y="24"/>
              </a:cxn>
              <a:cxn ang="0">
                <a:pos x="9" y="29"/>
              </a:cxn>
              <a:cxn ang="0">
                <a:pos x="9" y="26"/>
              </a:cxn>
              <a:cxn ang="0">
                <a:pos x="11" y="22"/>
              </a:cxn>
              <a:cxn ang="0">
                <a:pos x="11" y="18"/>
              </a:cxn>
              <a:cxn ang="0">
                <a:pos x="13" y="15"/>
              </a:cxn>
              <a:cxn ang="0">
                <a:pos x="14" y="12"/>
              </a:cxn>
              <a:cxn ang="0">
                <a:pos x="15" y="9"/>
              </a:cxn>
              <a:cxn ang="0">
                <a:pos x="16" y="5"/>
              </a:cxn>
              <a:cxn ang="0">
                <a:pos x="18" y="1"/>
              </a:cxn>
              <a:cxn ang="0">
                <a:pos x="9" y="0"/>
              </a:cxn>
              <a:cxn ang="0">
                <a:pos x="9" y="3"/>
              </a:cxn>
              <a:cxn ang="0">
                <a:pos x="7" y="6"/>
              </a:cxn>
              <a:cxn ang="0">
                <a:pos x="6" y="9"/>
              </a:cxn>
              <a:cxn ang="0">
                <a:pos x="4" y="13"/>
              </a:cxn>
              <a:cxn ang="0">
                <a:pos x="4" y="16"/>
              </a:cxn>
              <a:cxn ang="0">
                <a:pos x="3" y="20"/>
              </a:cxn>
              <a:cxn ang="0">
                <a:pos x="2" y="23"/>
              </a:cxn>
              <a:cxn ang="0">
                <a:pos x="1" y="26"/>
              </a:cxn>
              <a:cxn ang="0">
                <a:pos x="4" y="32"/>
              </a:cxn>
              <a:cxn ang="0">
                <a:pos x="1" y="26"/>
              </a:cxn>
              <a:cxn ang="0">
                <a:pos x="0" y="32"/>
              </a:cxn>
              <a:cxn ang="0">
                <a:pos x="4" y="32"/>
              </a:cxn>
              <a:cxn ang="0">
                <a:pos x="4" y="24"/>
              </a:cxn>
            </a:cxnLst>
            <a:rect l="0" t="0" r="r" b="b"/>
            <a:pathLst>
              <a:path w="19" h="33">
                <a:moveTo>
                  <a:pt x="4" y="24"/>
                </a:moveTo>
                <a:lnTo>
                  <a:pt x="9" y="29"/>
                </a:lnTo>
                <a:lnTo>
                  <a:pt x="9" y="26"/>
                </a:lnTo>
                <a:lnTo>
                  <a:pt x="11" y="22"/>
                </a:lnTo>
                <a:lnTo>
                  <a:pt x="11" y="18"/>
                </a:lnTo>
                <a:lnTo>
                  <a:pt x="13" y="15"/>
                </a:lnTo>
                <a:lnTo>
                  <a:pt x="14" y="12"/>
                </a:lnTo>
                <a:lnTo>
                  <a:pt x="15" y="9"/>
                </a:lnTo>
                <a:lnTo>
                  <a:pt x="16" y="5"/>
                </a:lnTo>
                <a:lnTo>
                  <a:pt x="18" y="1"/>
                </a:lnTo>
                <a:lnTo>
                  <a:pt x="9" y="0"/>
                </a:lnTo>
                <a:lnTo>
                  <a:pt x="9" y="3"/>
                </a:lnTo>
                <a:lnTo>
                  <a:pt x="7" y="6"/>
                </a:lnTo>
                <a:lnTo>
                  <a:pt x="6" y="9"/>
                </a:lnTo>
                <a:lnTo>
                  <a:pt x="4" y="13"/>
                </a:lnTo>
                <a:lnTo>
                  <a:pt x="4" y="16"/>
                </a:lnTo>
                <a:lnTo>
                  <a:pt x="3" y="20"/>
                </a:lnTo>
                <a:lnTo>
                  <a:pt x="2" y="23"/>
                </a:lnTo>
                <a:lnTo>
                  <a:pt x="1" y="26"/>
                </a:lnTo>
                <a:lnTo>
                  <a:pt x="4" y="32"/>
                </a:lnTo>
                <a:lnTo>
                  <a:pt x="1" y="26"/>
                </a:lnTo>
                <a:lnTo>
                  <a:pt x="0" y="32"/>
                </a:lnTo>
                <a:lnTo>
                  <a:pt x="4" y="32"/>
                </a:lnTo>
                <a:lnTo>
                  <a:pt x="4" y="2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5" name="Freeform 1367"/>
          <p:cNvSpPr>
            <a:spLocks/>
          </p:cNvSpPr>
          <p:nvPr/>
        </p:nvSpPr>
        <p:spPr bwMode="auto">
          <a:xfrm>
            <a:off x="4762500" y="3762375"/>
            <a:ext cx="25400" cy="25400"/>
          </a:xfrm>
          <a:custGeom>
            <a:avLst/>
            <a:gdLst/>
            <a:ahLst/>
            <a:cxnLst>
              <a:cxn ang="0">
                <a:pos x="16" y="0"/>
              </a:cxn>
              <a:cxn ang="0">
                <a:pos x="11" y="0"/>
              </a:cxn>
              <a:cxn ang="0">
                <a:pos x="8" y="0"/>
              </a:cxn>
              <a:cxn ang="0">
                <a:pos x="4" y="0"/>
              </a:cxn>
              <a:cxn ang="0">
                <a:pos x="0" y="0"/>
              </a:cxn>
              <a:cxn ang="0">
                <a:pos x="0" y="16"/>
              </a:cxn>
              <a:cxn ang="0">
                <a:pos x="4" y="16"/>
              </a:cxn>
              <a:cxn ang="0">
                <a:pos x="8" y="16"/>
              </a:cxn>
              <a:cxn ang="0">
                <a:pos x="11" y="16"/>
              </a:cxn>
              <a:cxn ang="0">
                <a:pos x="16" y="16"/>
              </a:cxn>
              <a:cxn ang="0">
                <a:pos x="16" y="0"/>
              </a:cxn>
            </a:cxnLst>
            <a:rect l="0" t="0" r="r" b="b"/>
            <a:pathLst>
              <a:path w="17" h="17">
                <a:moveTo>
                  <a:pt x="16" y="0"/>
                </a:moveTo>
                <a:lnTo>
                  <a:pt x="11" y="0"/>
                </a:lnTo>
                <a:lnTo>
                  <a:pt x="8" y="0"/>
                </a:lnTo>
                <a:lnTo>
                  <a:pt x="4" y="0"/>
                </a:lnTo>
                <a:lnTo>
                  <a:pt x="0" y="0"/>
                </a:lnTo>
                <a:lnTo>
                  <a:pt x="0" y="16"/>
                </a:lnTo>
                <a:lnTo>
                  <a:pt x="4" y="16"/>
                </a:lnTo>
                <a:lnTo>
                  <a:pt x="8" y="16"/>
                </a:lnTo>
                <a:lnTo>
                  <a:pt x="11"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6" name="Freeform 1368"/>
          <p:cNvSpPr>
            <a:spLocks/>
          </p:cNvSpPr>
          <p:nvPr/>
        </p:nvSpPr>
        <p:spPr bwMode="auto">
          <a:xfrm>
            <a:off x="4772025" y="3762375"/>
            <a:ext cx="26988" cy="25400"/>
          </a:xfrm>
          <a:custGeom>
            <a:avLst/>
            <a:gdLst/>
            <a:ahLst/>
            <a:cxnLst>
              <a:cxn ang="0">
                <a:pos x="17" y="8"/>
              </a:cxn>
              <a:cxn ang="0">
                <a:pos x="12" y="0"/>
              </a:cxn>
              <a:cxn ang="0">
                <a:pos x="10" y="0"/>
              </a:cxn>
              <a:cxn ang="0">
                <a:pos x="9" y="0"/>
              </a:cxn>
              <a:cxn ang="0">
                <a:pos x="7" y="0"/>
              </a:cxn>
              <a:cxn ang="0">
                <a:pos x="6" y="0"/>
              </a:cxn>
              <a:cxn ang="0">
                <a:pos x="4" y="0"/>
              </a:cxn>
              <a:cxn ang="0">
                <a:pos x="2" y="0"/>
              </a:cxn>
              <a:cxn ang="0">
                <a:pos x="1" y="0"/>
              </a:cxn>
              <a:cxn ang="0">
                <a:pos x="0" y="0"/>
              </a:cxn>
              <a:cxn ang="0">
                <a:pos x="0" y="16"/>
              </a:cxn>
              <a:cxn ang="0">
                <a:pos x="1" y="16"/>
              </a:cxn>
              <a:cxn ang="0">
                <a:pos x="2" y="16"/>
              </a:cxn>
              <a:cxn ang="0">
                <a:pos x="4" y="16"/>
              </a:cxn>
              <a:cxn ang="0">
                <a:pos x="6" y="16"/>
              </a:cxn>
              <a:cxn ang="0">
                <a:pos x="7" y="16"/>
              </a:cxn>
              <a:cxn ang="0">
                <a:pos x="9" y="16"/>
              </a:cxn>
              <a:cxn ang="0">
                <a:pos x="10" y="16"/>
              </a:cxn>
              <a:cxn ang="0">
                <a:pos x="12" y="16"/>
              </a:cxn>
              <a:cxn ang="0">
                <a:pos x="7" y="8"/>
              </a:cxn>
              <a:cxn ang="0">
                <a:pos x="17" y="8"/>
              </a:cxn>
              <a:cxn ang="0">
                <a:pos x="17" y="0"/>
              </a:cxn>
              <a:cxn ang="0">
                <a:pos x="12" y="0"/>
              </a:cxn>
              <a:cxn ang="0">
                <a:pos x="17" y="8"/>
              </a:cxn>
            </a:cxnLst>
            <a:rect l="0" t="0" r="r" b="b"/>
            <a:pathLst>
              <a:path w="18" h="17">
                <a:moveTo>
                  <a:pt x="17" y="8"/>
                </a:moveTo>
                <a:lnTo>
                  <a:pt x="12" y="0"/>
                </a:lnTo>
                <a:lnTo>
                  <a:pt x="10" y="0"/>
                </a:lnTo>
                <a:lnTo>
                  <a:pt x="9" y="0"/>
                </a:lnTo>
                <a:lnTo>
                  <a:pt x="7" y="0"/>
                </a:lnTo>
                <a:lnTo>
                  <a:pt x="6" y="0"/>
                </a:lnTo>
                <a:lnTo>
                  <a:pt x="4" y="0"/>
                </a:lnTo>
                <a:lnTo>
                  <a:pt x="2" y="0"/>
                </a:lnTo>
                <a:lnTo>
                  <a:pt x="1" y="0"/>
                </a:lnTo>
                <a:lnTo>
                  <a:pt x="0" y="0"/>
                </a:lnTo>
                <a:lnTo>
                  <a:pt x="0" y="16"/>
                </a:lnTo>
                <a:lnTo>
                  <a:pt x="1" y="16"/>
                </a:lnTo>
                <a:lnTo>
                  <a:pt x="2" y="16"/>
                </a:lnTo>
                <a:lnTo>
                  <a:pt x="4" y="16"/>
                </a:lnTo>
                <a:lnTo>
                  <a:pt x="6" y="16"/>
                </a:lnTo>
                <a:lnTo>
                  <a:pt x="7" y="16"/>
                </a:lnTo>
                <a:lnTo>
                  <a:pt x="9" y="16"/>
                </a:lnTo>
                <a:lnTo>
                  <a:pt x="10" y="16"/>
                </a:lnTo>
                <a:lnTo>
                  <a:pt x="12" y="16"/>
                </a:lnTo>
                <a:lnTo>
                  <a:pt x="7" y="8"/>
                </a:lnTo>
                <a:lnTo>
                  <a:pt x="17" y="8"/>
                </a:lnTo>
                <a:lnTo>
                  <a:pt x="17" y="0"/>
                </a:lnTo>
                <a:lnTo>
                  <a:pt x="12" y="0"/>
                </a:lnTo>
                <a:lnTo>
                  <a:pt x="17" y="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7" name="Freeform 1369"/>
          <p:cNvSpPr>
            <a:spLocks/>
          </p:cNvSpPr>
          <p:nvPr/>
        </p:nvSpPr>
        <p:spPr bwMode="auto">
          <a:xfrm>
            <a:off x="4784725" y="3767138"/>
            <a:ext cx="25400"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8" name="Line 1370"/>
          <p:cNvSpPr>
            <a:spLocks noChangeShapeType="1"/>
          </p:cNvSpPr>
          <p:nvPr/>
        </p:nvSpPr>
        <p:spPr bwMode="auto">
          <a:xfrm>
            <a:off x="4772025" y="3767138"/>
            <a:ext cx="19050"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59" name="Freeform 1371"/>
          <p:cNvSpPr>
            <a:spLocks/>
          </p:cNvSpPr>
          <p:nvPr/>
        </p:nvSpPr>
        <p:spPr bwMode="auto">
          <a:xfrm>
            <a:off x="5032375" y="3679825"/>
            <a:ext cx="138113" cy="84138"/>
          </a:xfrm>
          <a:custGeom>
            <a:avLst/>
            <a:gdLst/>
            <a:ahLst/>
            <a:cxnLst>
              <a:cxn ang="0">
                <a:pos x="20" y="0"/>
              </a:cxn>
              <a:cxn ang="0">
                <a:pos x="25" y="0"/>
              </a:cxn>
              <a:cxn ang="0">
                <a:pos x="31" y="0"/>
              </a:cxn>
              <a:cxn ang="0">
                <a:pos x="36" y="0"/>
              </a:cxn>
              <a:cxn ang="0">
                <a:pos x="40" y="0"/>
              </a:cxn>
              <a:cxn ang="0">
                <a:pos x="44" y="0"/>
              </a:cxn>
              <a:cxn ang="0">
                <a:pos x="47" y="0"/>
              </a:cxn>
              <a:cxn ang="0">
                <a:pos x="49" y="0"/>
              </a:cxn>
              <a:cxn ang="0">
                <a:pos x="55" y="0"/>
              </a:cxn>
              <a:cxn ang="0">
                <a:pos x="60" y="0"/>
              </a:cxn>
              <a:cxn ang="0">
                <a:pos x="66" y="0"/>
              </a:cxn>
              <a:cxn ang="0">
                <a:pos x="71" y="0"/>
              </a:cxn>
              <a:cxn ang="0">
                <a:pos x="73" y="7"/>
              </a:cxn>
              <a:cxn ang="0">
                <a:pos x="76" y="14"/>
              </a:cxn>
              <a:cxn ang="0">
                <a:pos x="78" y="20"/>
              </a:cxn>
              <a:cxn ang="0">
                <a:pos x="81" y="27"/>
              </a:cxn>
              <a:cxn ang="0">
                <a:pos x="83" y="34"/>
              </a:cxn>
              <a:cxn ang="0">
                <a:pos x="86" y="40"/>
              </a:cxn>
              <a:cxn ang="0">
                <a:pos x="88" y="47"/>
              </a:cxn>
              <a:cxn ang="0">
                <a:pos x="91" y="55"/>
              </a:cxn>
              <a:cxn ang="0">
                <a:pos x="86" y="55"/>
              </a:cxn>
              <a:cxn ang="0">
                <a:pos x="81" y="55"/>
              </a:cxn>
              <a:cxn ang="0">
                <a:pos x="77" y="54"/>
              </a:cxn>
              <a:cxn ang="0">
                <a:pos x="74" y="54"/>
              </a:cxn>
              <a:cxn ang="0">
                <a:pos x="71" y="54"/>
              </a:cxn>
              <a:cxn ang="0">
                <a:pos x="68" y="55"/>
              </a:cxn>
              <a:cxn ang="0">
                <a:pos x="64" y="55"/>
              </a:cxn>
              <a:cxn ang="0">
                <a:pos x="61" y="55"/>
              </a:cxn>
              <a:cxn ang="0">
                <a:pos x="58" y="55"/>
              </a:cxn>
              <a:cxn ang="0">
                <a:pos x="54" y="55"/>
              </a:cxn>
              <a:cxn ang="0">
                <a:pos x="50" y="55"/>
              </a:cxn>
              <a:cxn ang="0">
                <a:pos x="45" y="55"/>
              </a:cxn>
              <a:cxn ang="0">
                <a:pos x="39" y="55"/>
              </a:cxn>
              <a:cxn ang="0">
                <a:pos x="34" y="55"/>
              </a:cxn>
              <a:cxn ang="0">
                <a:pos x="31" y="55"/>
              </a:cxn>
              <a:cxn ang="0">
                <a:pos x="27" y="55"/>
              </a:cxn>
              <a:cxn ang="0">
                <a:pos x="24" y="55"/>
              </a:cxn>
              <a:cxn ang="0">
                <a:pos x="20" y="55"/>
              </a:cxn>
              <a:cxn ang="0">
                <a:pos x="17" y="55"/>
              </a:cxn>
              <a:cxn ang="0">
                <a:pos x="14" y="55"/>
              </a:cxn>
              <a:cxn ang="0">
                <a:pos x="11" y="55"/>
              </a:cxn>
              <a:cxn ang="0">
                <a:pos x="7" y="55"/>
              </a:cxn>
              <a:cxn ang="0">
                <a:pos x="4" y="55"/>
              </a:cxn>
              <a:cxn ang="0">
                <a:pos x="0" y="55"/>
              </a:cxn>
              <a:cxn ang="0">
                <a:pos x="2" y="47"/>
              </a:cxn>
              <a:cxn ang="0">
                <a:pos x="4" y="40"/>
              </a:cxn>
              <a:cxn ang="0">
                <a:pos x="7" y="34"/>
              </a:cxn>
              <a:cxn ang="0">
                <a:pos x="9" y="27"/>
              </a:cxn>
              <a:cxn ang="0">
                <a:pos x="11" y="20"/>
              </a:cxn>
              <a:cxn ang="0">
                <a:pos x="13" y="14"/>
              </a:cxn>
              <a:cxn ang="0">
                <a:pos x="15" y="6"/>
              </a:cxn>
              <a:cxn ang="0">
                <a:pos x="17" y="0"/>
              </a:cxn>
            </a:cxnLst>
            <a:rect l="0" t="0" r="r" b="b"/>
            <a:pathLst>
              <a:path w="92" h="56">
                <a:moveTo>
                  <a:pt x="17" y="0"/>
                </a:moveTo>
                <a:lnTo>
                  <a:pt x="20" y="0"/>
                </a:lnTo>
                <a:lnTo>
                  <a:pt x="23" y="0"/>
                </a:lnTo>
                <a:lnTo>
                  <a:pt x="25" y="0"/>
                </a:lnTo>
                <a:lnTo>
                  <a:pt x="28" y="0"/>
                </a:lnTo>
                <a:lnTo>
                  <a:pt x="31" y="0"/>
                </a:lnTo>
                <a:lnTo>
                  <a:pt x="33" y="0"/>
                </a:lnTo>
                <a:lnTo>
                  <a:pt x="36" y="0"/>
                </a:lnTo>
                <a:lnTo>
                  <a:pt x="39" y="0"/>
                </a:lnTo>
                <a:lnTo>
                  <a:pt x="40" y="0"/>
                </a:lnTo>
                <a:lnTo>
                  <a:pt x="41" y="0"/>
                </a:lnTo>
                <a:lnTo>
                  <a:pt x="44" y="0"/>
                </a:lnTo>
                <a:lnTo>
                  <a:pt x="46" y="0"/>
                </a:lnTo>
                <a:lnTo>
                  <a:pt x="47" y="0"/>
                </a:lnTo>
                <a:lnTo>
                  <a:pt x="48" y="0"/>
                </a:lnTo>
                <a:lnTo>
                  <a:pt x="49" y="0"/>
                </a:lnTo>
                <a:lnTo>
                  <a:pt x="52" y="0"/>
                </a:lnTo>
                <a:lnTo>
                  <a:pt x="55" y="0"/>
                </a:lnTo>
                <a:lnTo>
                  <a:pt x="57" y="0"/>
                </a:lnTo>
                <a:lnTo>
                  <a:pt x="60" y="0"/>
                </a:lnTo>
                <a:lnTo>
                  <a:pt x="63" y="0"/>
                </a:lnTo>
                <a:lnTo>
                  <a:pt x="66" y="0"/>
                </a:lnTo>
                <a:lnTo>
                  <a:pt x="68" y="0"/>
                </a:lnTo>
                <a:lnTo>
                  <a:pt x="71" y="0"/>
                </a:lnTo>
                <a:lnTo>
                  <a:pt x="72" y="4"/>
                </a:lnTo>
                <a:lnTo>
                  <a:pt x="73" y="7"/>
                </a:lnTo>
                <a:lnTo>
                  <a:pt x="74" y="10"/>
                </a:lnTo>
                <a:lnTo>
                  <a:pt x="76" y="14"/>
                </a:lnTo>
                <a:lnTo>
                  <a:pt x="77" y="17"/>
                </a:lnTo>
                <a:lnTo>
                  <a:pt x="78" y="20"/>
                </a:lnTo>
                <a:lnTo>
                  <a:pt x="79" y="24"/>
                </a:lnTo>
                <a:lnTo>
                  <a:pt x="81" y="27"/>
                </a:lnTo>
                <a:lnTo>
                  <a:pt x="82" y="30"/>
                </a:lnTo>
                <a:lnTo>
                  <a:pt x="83" y="34"/>
                </a:lnTo>
                <a:lnTo>
                  <a:pt x="84" y="37"/>
                </a:lnTo>
                <a:lnTo>
                  <a:pt x="86" y="40"/>
                </a:lnTo>
                <a:lnTo>
                  <a:pt x="87" y="44"/>
                </a:lnTo>
                <a:lnTo>
                  <a:pt x="88" y="47"/>
                </a:lnTo>
                <a:lnTo>
                  <a:pt x="89" y="50"/>
                </a:lnTo>
                <a:lnTo>
                  <a:pt x="91" y="55"/>
                </a:lnTo>
                <a:lnTo>
                  <a:pt x="88" y="55"/>
                </a:lnTo>
                <a:lnTo>
                  <a:pt x="86" y="55"/>
                </a:lnTo>
                <a:lnTo>
                  <a:pt x="83" y="55"/>
                </a:lnTo>
                <a:lnTo>
                  <a:pt x="81" y="55"/>
                </a:lnTo>
                <a:lnTo>
                  <a:pt x="79" y="55"/>
                </a:lnTo>
                <a:lnTo>
                  <a:pt x="77" y="54"/>
                </a:lnTo>
                <a:lnTo>
                  <a:pt x="76" y="54"/>
                </a:lnTo>
                <a:lnTo>
                  <a:pt x="74" y="54"/>
                </a:lnTo>
                <a:lnTo>
                  <a:pt x="73" y="54"/>
                </a:lnTo>
                <a:lnTo>
                  <a:pt x="71" y="54"/>
                </a:lnTo>
                <a:lnTo>
                  <a:pt x="69" y="55"/>
                </a:lnTo>
                <a:lnTo>
                  <a:pt x="68" y="55"/>
                </a:lnTo>
                <a:lnTo>
                  <a:pt x="66" y="55"/>
                </a:lnTo>
                <a:lnTo>
                  <a:pt x="64" y="55"/>
                </a:lnTo>
                <a:lnTo>
                  <a:pt x="63" y="55"/>
                </a:lnTo>
                <a:lnTo>
                  <a:pt x="61" y="55"/>
                </a:lnTo>
                <a:lnTo>
                  <a:pt x="59" y="55"/>
                </a:lnTo>
                <a:lnTo>
                  <a:pt x="58" y="55"/>
                </a:lnTo>
                <a:lnTo>
                  <a:pt x="56" y="55"/>
                </a:lnTo>
                <a:lnTo>
                  <a:pt x="54" y="55"/>
                </a:lnTo>
                <a:lnTo>
                  <a:pt x="52" y="55"/>
                </a:lnTo>
                <a:lnTo>
                  <a:pt x="50" y="55"/>
                </a:lnTo>
                <a:lnTo>
                  <a:pt x="48" y="55"/>
                </a:lnTo>
                <a:lnTo>
                  <a:pt x="45" y="55"/>
                </a:lnTo>
                <a:lnTo>
                  <a:pt x="42" y="55"/>
                </a:lnTo>
                <a:lnTo>
                  <a:pt x="39" y="55"/>
                </a:lnTo>
                <a:lnTo>
                  <a:pt x="36" y="55"/>
                </a:lnTo>
                <a:lnTo>
                  <a:pt x="34" y="55"/>
                </a:lnTo>
                <a:lnTo>
                  <a:pt x="32" y="55"/>
                </a:lnTo>
                <a:lnTo>
                  <a:pt x="31" y="55"/>
                </a:lnTo>
                <a:lnTo>
                  <a:pt x="29" y="55"/>
                </a:lnTo>
                <a:lnTo>
                  <a:pt x="27" y="55"/>
                </a:lnTo>
                <a:lnTo>
                  <a:pt x="25" y="55"/>
                </a:lnTo>
                <a:lnTo>
                  <a:pt x="24" y="55"/>
                </a:lnTo>
                <a:lnTo>
                  <a:pt x="22" y="55"/>
                </a:lnTo>
                <a:lnTo>
                  <a:pt x="20" y="55"/>
                </a:lnTo>
                <a:lnTo>
                  <a:pt x="18" y="55"/>
                </a:lnTo>
                <a:lnTo>
                  <a:pt x="17" y="55"/>
                </a:lnTo>
                <a:lnTo>
                  <a:pt x="15" y="55"/>
                </a:lnTo>
                <a:lnTo>
                  <a:pt x="14" y="55"/>
                </a:lnTo>
                <a:lnTo>
                  <a:pt x="12" y="55"/>
                </a:lnTo>
                <a:lnTo>
                  <a:pt x="11" y="55"/>
                </a:lnTo>
                <a:lnTo>
                  <a:pt x="9" y="55"/>
                </a:lnTo>
                <a:lnTo>
                  <a:pt x="7" y="55"/>
                </a:lnTo>
                <a:lnTo>
                  <a:pt x="5" y="55"/>
                </a:lnTo>
                <a:lnTo>
                  <a:pt x="4" y="55"/>
                </a:lnTo>
                <a:lnTo>
                  <a:pt x="2" y="55"/>
                </a:lnTo>
                <a:lnTo>
                  <a:pt x="0" y="55"/>
                </a:lnTo>
                <a:lnTo>
                  <a:pt x="1" y="50"/>
                </a:lnTo>
                <a:lnTo>
                  <a:pt x="2" y="47"/>
                </a:lnTo>
                <a:lnTo>
                  <a:pt x="3" y="44"/>
                </a:lnTo>
                <a:lnTo>
                  <a:pt x="4" y="40"/>
                </a:lnTo>
                <a:lnTo>
                  <a:pt x="6" y="37"/>
                </a:lnTo>
                <a:lnTo>
                  <a:pt x="7" y="34"/>
                </a:lnTo>
                <a:lnTo>
                  <a:pt x="8" y="30"/>
                </a:lnTo>
                <a:lnTo>
                  <a:pt x="9" y="27"/>
                </a:lnTo>
                <a:lnTo>
                  <a:pt x="9" y="24"/>
                </a:lnTo>
                <a:lnTo>
                  <a:pt x="11" y="20"/>
                </a:lnTo>
                <a:lnTo>
                  <a:pt x="12" y="17"/>
                </a:lnTo>
                <a:lnTo>
                  <a:pt x="13" y="14"/>
                </a:lnTo>
                <a:lnTo>
                  <a:pt x="14" y="10"/>
                </a:lnTo>
                <a:lnTo>
                  <a:pt x="15" y="6"/>
                </a:lnTo>
                <a:lnTo>
                  <a:pt x="17" y="3"/>
                </a:lnTo>
                <a:lnTo>
                  <a:pt x="17" y="0"/>
                </a:lnTo>
              </a:path>
            </a:pathLst>
          </a:custGeom>
          <a:solidFill>
            <a:srgbClr val="80808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0" name="Freeform 1372"/>
          <p:cNvSpPr>
            <a:spLocks/>
          </p:cNvSpPr>
          <p:nvPr/>
        </p:nvSpPr>
        <p:spPr bwMode="auto">
          <a:xfrm>
            <a:off x="5057775" y="3673475"/>
            <a:ext cx="33338" cy="25400"/>
          </a:xfrm>
          <a:custGeom>
            <a:avLst/>
            <a:gdLst/>
            <a:ahLst/>
            <a:cxnLst>
              <a:cxn ang="0">
                <a:pos x="21" y="0"/>
              </a:cxn>
              <a:cxn ang="0">
                <a:pos x="18" y="0"/>
              </a:cxn>
              <a:cxn ang="0">
                <a:pos x="15" y="0"/>
              </a:cxn>
              <a:cxn ang="0">
                <a:pos x="13" y="0"/>
              </a:cxn>
              <a:cxn ang="0">
                <a:pos x="10" y="0"/>
              </a:cxn>
              <a:cxn ang="0">
                <a:pos x="7" y="0"/>
              </a:cxn>
              <a:cxn ang="0">
                <a:pos x="5" y="0"/>
              </a:cxn>
              <a:cxn ang="0">
                <a:pos x="2" y="0"/>
              </a:cxn>
              <a:cxn ang="0">
                <a:pos x="0" y="0"/>
              </a:cxn>
              <a:cxn ang="0">
                <a:pos x="0" y="16"/>
              </a:cxn>
              <a:cxn ang="0">
                <a:pos x="2" y="16"/>
              </a:cxn>
              <a:cxn ang="0">
                <a:pos x="5" y="16"/>
              </a:cxn>
              <a:cxn ang="0">
                <a:pos x="7" y="16"/>
              </a:cxn>
              <a:cxn ang="0">
                <a:pos x="10" y="16"/>
              </a:cxn>
              <a:cxn ang="0">
                <a:pos x="13" y="16"/>
              </a:cxn>
              <a:cxn ang="0">
                <a:pos x="15" y="16"/>
              </a:cxn>
              <a:cxn ang="0">
                <a:pos x="18" y="16"/>
              </a:cxn>
              <a:cxn ang="0">
                <a:pos x="21" y="16"/>
              </a:cxn>
              <a:cxn ang="0">
                <a:pos x="21" y="0"/>
              </a:cxn>
            </a:cxnLst>
            <a:rect l="0" t="0" r="r" b="b"/>
            <a:pathLst>
              <a:path w="22" h="17">
                <a:moveTo>
                  <a:pt x="21" y="0"/>
                </a:moveTo>
                <a:lnTo>
                  <a:pt x="18" y="0"/>
                </a:lnTo>
                <a:lnTo>
                  <a:pt x="15" y="0"/>
                </a:lnTo>
                <a:lnTo>
                  <a:pt x="13" y="0"/>
                </a:lnTo>
                <a:lnTo>
                  <a:pt x="10" y="0"/>
                </a:lnTo>
                <a:lnTo>
                  <a:pt x="7" y="0"/>
                </a:lnTo>
                <a:lnTo>
                  <a:pt x="5" y="0"/>
                </a:lnTo>
                <a:lnTo>
                  <a:pt x="2" y="0"/>
                </a:lnTo>
                <a:lnTo>
                  <a:pt x="0" y="0"/>
                </a:lnTo>
                <a:lnTo>
                  <a:pt x="0" y="16"/>
                </a:lnTo>
                <a:lnTo>
                  <a:pt x="2" y="16"/>
                </a:lnTo>
                <a:lnTo>
                  <a:pt x="5" y="16"/>
                </a:lnTo>
                <a:lnTo>
                  <a:pt x="7" y="16"/>
                </a:lnTo>
                <a:lnTo>
                  <a:pt x="10" y="16"/>
                </a:lnTo>
                <a:lnTo>
                  <a:pt x="13" y="16"/>
                </a:lnTo>
                <a:lnTo>
                  <a:pt x="15" y="16"/>
                </a:lnTo>
                <a:lnTo>
                  <a:pt x="18" y="16"/>
                </a:lnTo>
                <a:lnTo>
                  <a:pt x="21" y="16"/>
                </a:lnTo>
                <a:lnTo>
                  <a:pt x="21"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1" name="Freeform 1373"/>
          <p:cNvSpPr>
            <a:spLocks/>
          </p:cNvSpPr>
          <p:nvPr/>
        </p:nvSpPr>
        <p:spPr bwMode="auto">
          <a:xfrm>
            <a:off x="5089525" y="3673475"/>
            <a:ext cx="25400" cy="25400"/>
          </a:xfrm>
          <a:custGeom>
            <a:avLst/>
            <a:gdLst/>
            <a:ahLst/>
            <a:cxnLst>
              <a:cxn ang="0">
                <a:pos x="16" y="0"/>
              </a:cxn>
              <a:cxn ang="0">
                <a:pos x="14" y="0"/>
              </a:cxn>
              <a:cxn ang="0">
                <a:pos x="8" y="0"/>
              </a:cxn>
              <a:cxn ang="0">
                <a:pos x="4" y="0"/>
              </a:cxn>
              <a:cxn ang="0">
                <a:pos x="0" y="0"/>
              </a:cxn>
              <a:cxn ang="0">
                <a:pos x="0" y="16"/>
              </a:cxn>
              <a:cxn ang="0">
                <a:pos x="4" y="16"/>
              </a:cxn>
              <a:cxn ang="0">
                <a:pos x="8" y="16"/>
              </a:cxn>
              <a:cxn ang="0">
                <a:pos x="14" y="16"/>
              </a:cxn>
              <a:cxn ang="0">
                <a:pos x="16" y="16"/>
              </a:cxn>
              <a:cxn ang="0">
                <a:pos x="16" y="0"/>
              </a:cxn>
            </a:cxnLst>
            <a:rect l="0" t="0" r="r" b="b"/>
            <a:pathLst>
              <a:path w="17" h="17">
                <a:moveTo>
                  <a:pt x="16" y="0"/>
                </a:moveTo>
                <a:lnTo>
                  <a:pt x="14" y="0"/>
                </a:lnTo>
                <a:lnTo>
                  <a:pt x="8" y="0"/>
                </a:lnTo>
                <a:lnTo>
                  <a:pt x="4" y="0"/>
                </a:lnTo>
                <a:lnTo>
                  <a:pt x="0" y="0"/>
                </a:lnTo>
                <a:lnTo>
                  <a:pt x="0" y="16"/>
                </a:lnTo>
                <a:lnTo>
                  <a:pt x="4" y="16"/>
                </a:lnTo>
                <a:lnTo>
                  <a:pt x="8" y="16"/>
                </a:lnTo>
                <a:lnTo>
                  <a:pt x="14"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2" name="Freeform 1374"/>
          <p:cNvSpPr>
            <a:spLocks/>
          </p:cNvSpPr>
          <p:nvPr/>
        </p:nvSpPr>
        <p:spPr bwMode="auto">
          <a:xfrm>
            <a:off x="5099050" y="3673475"/>
            <a:ext cx="25400" cy="25400"/>
          </a:xfrm>
          <a:custGeom>
            <a:avLst/>
            <a:gdLst/>
            <a:ahLst/>
            <a:cxnLst>
              <a:cxn ang="0">
                <a:pos x="16" y="0"/>
              </a:cxn>
              <a:cxn ang="0">
                <a:pos x="11" y="0"/>
              </a:cxn>
              <a:cxn ang="0">
                <a:pos x="9" y="0"/>
              </a:cxn>
              <a:cxn ang="0">
                <a:pos x="4" y="0"/>
              </a:cxn>
              <a:cxn ang="0">
                <a:pos x="0" y="0"/>
              </a:cxn>
              <a:cxn ang="0">
                <a:pos x="0" y="16"/>
              </a:cxn>
              <a:cxn ang="0">
                <a:pos x="4" y="16"/>
              </a:cxn>
              <a:cxn ang="0">
                <a:pos x="9" y="16"/>
              </a:cxn>
              <a:cxn ang="0">
                <a:pos x="11" y="16"/>
              </a:cxn>
              <a:cxn ang="0">
                <a:pos x="16" y="16"/>
              </a:cxn>
              <a:cxn ang="0">
                <a:pos x="16" y="0"/>
              </a:cxn>
            </a:cxnLst>
            <a:rect l="0" t="0" r="r" b="b"/>
            <a:pathLst>
              <a:path w="17" h="17">
                <a:moveTo>
                  <a:pt x="16" y="0"/>
                </a:moveTo>
                <a:lnTo>
                  <a:pt x="11" y="0"/>
                </a:lnTo>
                <a:lnTo>
                  <a:pt x="9" y="0"/>
                </a:lnTo>
                <a:lnTo>
                  <a:pt x="4" y="0"/>
                </a:lnTo>
                <a:lnTo>
                  <a:pt x="0" y="0"/>
                </a:lnTo>
                <a:lnTo>
                  <a:pt x="0" y="16"/>
                </a:lnTo>
                <a:lnTo>
                  <a:pt x="4" y="16"/>
                </a:lnTo>
                <a:lnTo>
                  <a:pt x="9" y="16"/>
                </a:lnTo>
                <a:lnTo>
                  <a:pt x="11" y="16"/>
                </a:lnTo>
                <a:lnTo>
                  <a:pt x="16" y="16"/>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3" name="Freeform 1375"/>
          <p:cNvSpPr>
            <a:spLocks/>
          </p:cNvSpPr>
          <p:nvPr/>
        </p:nvSpPr>
        <p:spPr bwMode="auto">
          <a:xfrm>
            <a:off x="5105400" y="3673475"/>
            <a:ext cx="41275" cy="25400"/>
          </a:xfrm>
          <a:custGeom>
            <a:avLst/>
            <a:gdLst/>
            <a:ahLst/>
            <a:cxnLst>
              <a:cxn ang="0">
                <a:pos x="26" y="5"/>
              </a:cxn>
              <a:cxn ang="0">
                <a:pos x="21" y="0"/>
              </a:cxn>
              <a:cxn ang="0">
                <a:pos x="18" y="0"/>
              </a:cxn>
              <a:cxn ang="0">
                <a:pos x="16" y="0"/>
              </a:cxn>
              <a:cxn ang="0">
                <a:pos x="13" y="0"/>
              </a:cxn>
              <a:cxn ang="0">
                <a:pos x="10" y="0"/>
              </a:cxn>
              <a:cxn ang="0">
                <a:pos x="7" y="0"/>
              </a:cxn>
              <a:cxn ang="0">
                <a:pos x="5" y="0"/>
              </a:cxn>
              <a:cxn ang="0">
                <a:pos x="2" y="0"/>
              </a:cxn>
              <a:cxn ang="0">
                <a:pos x="0" y="0"/>
              </a:cxn>
              <a:cxn ang="0">
                <a:pos x="0" y="16"/>
              </a:cxn>
              <a:cxn ang="0">
                <a:pos x="2" y="16"/>
              </a:cxn>
              <a:cxn ang="0">
                <a:pos x="5" y="16"/>
              </a:cxn>
              <a:cxn ang="0">
                <a:pos x="7" y="16"/>
              </a:cxn>
              <a:cxn ang="0">
                <a:pos x="10" y="16"/>
              </a:cxn>
              <a:cxn ang="0">
                <a:pos x="13" y="16"/>
              </a:cxn>
              <a:cxn ang="0">
                <a:pos x="16" y="16"/>
              </a:cxn>
              <a:cxn ang="0">
                <a:pos x="18" y="16"/>
              </a:cxn>
              <a:cxn ang="0">
                <a:pos x="21" y="16"/>
              </a:cxn>
              <a:cxn ang="0">
                <a:pos x="17" y="10"/>
              </a:cxn>
              <a:cxn ang="0">
                <a:pos x="26" y="5"/>
              </a:cxn>
              <a:cxn ang="0">
                <a:pos x="25" y="0"/>
              </a:cxn>
              <a:cxn ang="0">
                <a:pos x="21" y="0"/>
              </a:cxn>
              <a:cxn ang="0">
                <a:pos x="26" y="5"/>
              </a:cxn>
            </a:cxnLst>
            <a:rect l="0" t="0" r="r" b="b"/>
            <a:pathLst>
              <a:path w="27" h="17">
                <a:moveTo>
                  <a:pt x="26" y="5"/>
                </a:moveTo>
                <a:lnTo>
                  <a:pt x="21" y="0"/>
                </a:lnTo>
                <a:lnTo>
                  <a:pt x="18" y="0"/>
                </a:lnTo>
                <a:lnTo>
                  <a:pt x="16" y="0"/>
                </a:lnTo>
                <a:lnTo>
                  <a:pt x="13" y="0"/>
                </a:lnTo>
                <a:lnTo>
                  <a:pt x="10" y="0"/>
                </a:lnTo>
                <a:lnTo>
                  <a:pt x="7" y="0"/>
                </a:lnTo>
                <a:lnTo>
                  <a:pt x="5" y="0"/>
                </a:lnTo>
                <a:lnTo>
                  <a:pt x="2" y="0"/>
                </a:lnTo>
                <a:lnTo>
                  <a:pt x="0" y="0"/>
                </a:lnTo>
                <a:lnTo>
                  <a:pt x="0" y="16"/>
                </a:lnTo>
                <a:lnTo>
                  <a:pt x="2" y="16"/>
                </a:lnTo>
                <a:lnTo>
                  <a:pt x="5" y="16"/>
                </a:lnTo>
                <a:lnTo>
                  <a:pt x="7" y="16"/>
                </a:lnTo>
                <a:lnTo>
                  <a:pt x="10" y="16"/>
                </a:lnTo>
                <a:lnTo>
                  <a:pt x="13" y="16"/>
                </a:lnTo>
                <a:lnTo>
                  <a:pt x="16" y="16"/>
                </a:lnTo>
                <a:lnTo>
                  <a:pt x="18" y="16"/>
                </a:lnTo>
                <a:lnTo>
                  <a:pt x="21" y="16"/>
                </a:lnTo>
                <a:lnTo>
                  <a:pt x="17" y="10"/>
                </a:lnTo>
                <a:lnTo>
                  <a:pt x="26" y="5"/>
                </a:lnTo>
                <a:lnTo>
                  <a:pt x="25" y="0"/>
                </a:lnTo>
                <a:lnTo>
                  <a:pt x="21" y="0"/>
                </a:lnTo>
                <a:lnTo>
                  <a:pt x="26"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4" name="Freeform 1376"/>
          <p:cNvSpPr>
            <a:spLocks/>
          </p:cNvSpPr>
          <p:nvPr/>
        </p:nvSpPr>
        <p:spPr bwMode="auto">
          <a:xfrm>
            <a:off x="5132388" y="3678238"/>
            <a:ext cx="28575" cy="46037"/>
          </a:xfrm>
          <a:custGeom>
            <a:avLst/>
            <a:gdLst/>
            <a:ahLst/>
            <a:cxnLst>
              <a:cxn ang="0">
                <a:pos x="18" y="26"/>
              </a:cxn>
              <a:cxn ang="0">
                <a:pos x="18" y="27"/>
              </a:cxn>
              <a:cxn ang="0">
                <a:pos x="16" y="23"/>
              </a:cxn>
              <a:cxn ang="0">
                <a:pos x="15" y="20"/>
              </a:cxn>
              <a:cxn ang="0">
                <a:pos x="13" y="17"/>
              </a:cxn>
              <a:cxn ang="0">
                <a:pos x="13" y="13"/>
              </a:cxn>
              <a:cxn ang="0">
                <a:pos x="11" y="10"/>
              </a:cxn>
              <a:cxn ang="0">
                <a:pos x="10" y="7"/>
              </a:cxn>
              <a:cxn ang="0">
                <a:pos x="9" y="3"/>
              </a:cxn>
              <a:cxn ang="0">
                <a:pos x="8" y="0"/>
              </a:cxn>
              <a:cxn ang="0">
                <a:pos x="0" y="2"/>
              </a:cxn>
              <a:cxn ang="0">
                <a:pos x="1" y="5"/>
              </a:cxn>
              <a:cxn ang="0">
                <a:pos x="2" y="9"/>
              </a:cxn>
              <a:cxn ang="0">
                <a:pos x="4" y="13"/>
              </a:cxn>
              <a:cxn ang="0">
                <a:pos x="4" y="16"/>
              </a:cxn>
              <a:cxn ang="0">
                <a:pos x="6" y="19"/>
              </a:cxn>
              <a:cxn ang="0">
                <a:pos x="7" y="22"/>
              </a:cxn>
              <a:cxn ang="0">
                <a:pos x="8" y="26"/>
              </a:cxn>
              <a:cxn ang="0">
                <a:pos x="9" y="29"/>
              </a:cxn>
              <a:cxn ang="0">
                <a:pos x="9" y="30"/>
              </a:cxn>
              <a:cxn ang="0">
                <a:pos x="9" y="29"/>
              </a:cxn>
              <a:cxn ang="0">
                <a:pos x="9" y="30"/>
              </a:cxn>
              <a:cxn ang="0">
                <a:pos x="18" y="26"/>
              </a:cxn>
            </a:cxnLst>
            <a:rect l="0" t="0" r="r" b="b"/>
            <a:pathLst>
              <a:path w="19" h="31">
                <a:moveTo>
                  <a:pt x="18" y="26"/>
                </a:moveTo>
                <a:lnTo>
                  <a:pt x="18" y="27"/>
                </a:lnTo>
                <a:lnTo>
                  <a:pt x="16" y="23"/>
                </a:lnTo>
                <a:lnTo>
                  <a:pt x="15" y="20"/>
                </a:lnTo>
                <a:lnTo>
                  <a:pt x="13" y="17"/>
                </a:lnTo>
                <a:lnTo>
                  <a:pt x="13" y="13"/>
                </a:lnTo>
                <a:lnTo>
                  <a:pt x="11" y="10"/>
                </a:lnTo>
                <a:lnTo>
                  <a:pt x="10" y="7"/>
                </a:lnTo>
                <a:lnTo>
                  <a:pt x="9" y="3"/>
                </a:lnTo>
                <a:lnTo>
                  <a:pt x="8" y="0"/>
                </a:lnTo>
                <a:lnTo>
                  <a:pt x="0" y="2"/>
                </a:lnTo>
                <a:lnTo>
                  <a:pt x="1" y="5"/>
                </a:lnTo>
                <a:lnTo>
                  <a:pt x="2" y="9"/>
                </a:lnTo>
                <a:lnTo>
                  <a:pt x="4" y="13"/>
                </a:lnTo>
                <a:lnTo>
                  <a:pt x="4" y="16"/>
                </a:lnTo>
                <a:lnTo>
                  <a:pt x="6" y="19"/>
                </a:lnTo>
                <a:lnTo>
                  <a:pt x="7" y="22"/>
                </a:lnTo>
                <a:lnTo>
                  <a:pt x="8" y="26"/>
                </a:lnTo>
                <a:lnTo>
                  <a:pt x="9" y="29"/>
                </a:lnTo>
                <a:lnTo>
                  <a:pt x="9" y="30"/>
                </a:lnTo>
                <a:lnTo>
                  <a:pt x="9" y="29"/>
                </a:lnTo>
                <a:lnTo>
                  <a:pt x="9" y="30"/>
                </a:lnTo>
                <a:lnTo>
                  <a:pt x="18" y="2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5" name="Freeform 1377"/>
          <p:cNvSpPr>
            <a:spLocks/>
          </p:cNvSpPr>
          <p:nvPr/>
        </p:nvSpPr>
        <p:spPr bwMode="auto">
          <a:xfrm>
            <a:off x="5146675" y="3717925"/>
            <a:ext cx="31750" cy="50800"/>
          </a:xfrm>
          <a:custGeom>
            <a:avLst/>
            <a:gdLst/>
            <a:ahLst/>
            <a:cxnLst>
              <a:cxn ang="0">
                <a:pos x="14" y="33"/>
              </a:cxn>
              <a:cxn ang="0">
                <a:pos x="17" y="27"/>
              </a:cxn>
              <a:cxn ang="0">
                <a:pos x="17" y="24"/>
              </a:cxn>
              <a:cxn ang="0">
                <a:pos x="15" y="20"/>
              </a:cxn>
              <a:cxn ang="0">
                <a:pos x="14" y="16"/>
              </a:cxn>
              <a:cxn ang="0">
                <a:pos x="13" y="13"/>
              </a:cxn>
              <a:cxn ang="0">
                <a:pos x="12" y="10"/>
              </a:cxn>
              <a:cxn ang="0">
                <a:pos x="10" y="6"/>
              </a:cxn>
              <a:cxn ang="0">
                <a:pos x="9" y="3"/>
              </a:cxn>
              <a:cxn ang="0">
                <a:pos x="8" y="0"/>
              </a:cxn>
              <a:cxn ang="0">
                <a:pos x="0" y="3"/>
              </a:cxn>
              <a:cxn ang="0">
                <a:pos x="1" y="6"/>
              </a:cxn>
              <a:cxn ang="0">
                <a:pos x="2" y="9"/>
              </a:cxn>
              <a:cxn ang="0">
                <a:pos x="3" y="12"/>
              </a:cxn>
              <a:cxn ang="0">
                <a:pos x="5" y="16"/>
              </a:cxn>
              <a:cxn ang="0">
                <a:pos x="6" y="19"/>
              </a:cxn>
              <a:cxn ang="0">
                <a:pos x="7" y="22"/>
              </a:cxn>
              <a:cxn ang="0">
                <a:pos x="8" y="26"/>
              </a:cxn>
              <a:cxn ang="0">
                <a:pos x="10" y="29"/>
              </a:cxn>
              <a:cxn ang="0">
                <a:pos x="14" y="24"/>
              </a:cxn>
              <a:cxn ang="0">
                <a:pos x="14" y="33"/>
              </a:cxn>
              <a:cxn ang="0">
                <a:pos x="20" y="33"/>
              </a:cxn>
              <a:cxn ang="0">
                <a:pos x="17" y="27"/>
              </a:cxn>
              <a:cxn ang="0">
                <a:pos x="14" y="33"/>
              </a:cxn>
            </a:cxnLst>
            <a:rect l="0" t="0" r="r" b="b"/>
            <a:pathLst>
              <a:path w="21" h="34">
                <a:moveTo>
                  <a:pt x="14" y="33"/>
                </a:moveTo>
                <a:lnTo>
                  <a:pt x="17" y="27"/>
                </a:lnTo>
                <a:lnTo>
                  <a:pt x="17" y="24"/>
                </a:lnTo>
                <a:lnTo>
                  <a:pt x="15" y="20"/>
                </a:lnTo>
                <a:lnTo>
                  <a:pt x="14" y="16"/>
                </a:lnTo>
                <a:lnTo>
                  <a:pt x="13" y="13"/>
                </a:lnTo>
                <a:lnTo>
                  <a:pt x="12" y="10"/>
                </a:lnTo>
                <a:lnTo>
                  <a:pt x="10" y="6"/>
                </a:lnTo>
                <a:lnTo>
                  <a:pt x="9" y="3"/>
                </a:lnTo>
                <a:lnTo>
                  <a:pt x="8" y="0"/>
                </a:lnTo>
                <a:lnTo>
                  <a:pt x="0" y="3"/>
                </a:lnTo>
                <a:lnTo>
                  <a:pt x="1" y="6"/>
                </a:lnTo>
                <a:lnTo>
                  <a:pt x="2" y="9"/>
                </a:lnTo>
                <a:lnTo>
                  <a:pt x="3" y="12"/>
                </a:lnTo>
                <a:lnTo>
                  <a:pt x="5" y="16"/>
                </a:lnTo>
                <a:lnTo>
                  <a:pt x="6" y="19"/>
                </a:lnTo>
                <a:lnTo>
                  <a:pt x="7" y="22"/>
                </a:lnTo>
                <a:lnTo>
                  <a:pt x="8" y="26"/>
                </a:lnTo>
                <a:lnTo>
                  <a:pt x="10" y="29"/>
                </a:lnTo>
                <a:lnTo>
                  <a:pt x="14" y="24"/>
                </a:lnTo>
                <a:lnTo>
                  <a:pt x="14" y="33"/>
                </a:lnTo>
                <a:lnTo>
                  <a:pt x="20" y="33"/>
                </a:lnTo>
                <a:lnTo>
                  <a:pt x="17" y="27"/>
                </a:lnTo>
                <a:lnTo>
                  <a:pt x="14" y="3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6" name="Freeform 1378"/>
          <p:cNvSpPr>
            <a:spLocks/>
          </p:cNvSpPr>
          <p:nvPr/>
        </p:nvSpPr>
        <p:spPr bwMode="auto">
          <a:xfrm>
            <a:off x="5153025" y="3754438"/>
            <a:ext cx="25400" cy="25400"/>
          </a:xfrm>
          <a:custGeom>
            <a:avLst/>
            <a:gdLst/>
            <a:ahLst/>
            <a:cxnLst>
              <a:cxn ang="0">
                <a:pos x="0" y="14"/>
              </a:cxn>
              <a:cxn ang="0">
                <a:pos x="1" y="14"/>
              </a:cxn>
              <a:cxn ang="0">
                <a:pos x="4" y="16"/>
              </a:cxn>
              <a:cxn ang="0">
                <a:pos x="8" y="16"/>
              </a:cxn>
              <a:cxn ang="0">
                <a:pos x="11" y="16"/>
              </a:cxn>
              <a:cxn ang="0">
                <a:pos x="16" y="16"/>
              </a:cxn>
              <a:cxn ang="0">
                <a:pos x="16" y="0"/>
              </a:cxn>
              <a:cxn ang="0">
                <a:pos x="11" y="0"/>
              </a:cxn>
              <a:cxn ang="0">
                <a:pos x="8" y="0"/>
              </a:cxn>
              <a:cxn ang="0">
                <a:pos x="4" y="0"/>
              </a:cxn>
              <a:cxn ang="0">
                <a:pos x="0" y="1"/>
              </a:cxn>
              <a:cxn ang="0">
                <a:pos x="1" y="1"/>
              </a:cxn>
              <a:cxn ang="0">
                <a:pos x="0" y="14"/>
              </a:cxn>
              <a:cxn ang="0">
                <a:pos x="1" y="16"/>
              </a:cxn>
              <a:cxn ang="0">
                <a:pos x="1" y="14"/>
              </a:cxn>
              <a:cxn ang="0">
                <a:pos x="0" y="14"/>
              </a:cxn>
            </a:cxnLst>
            <a:rect l="0" t="0" r="r" b="b"/>
            <a:pathLst>
              <a:path w="17" h="17">
                <a:moveTo>
                  <a:pt x="0" y="14"/>
                </a:moveTo>
                <a:lnTo>
                  <a:pt x="1" y="14"/>
                </a:lnTo>
                <a:lnTo>
                  <a:pt x="4" y="16"/>
                </a:lnTo>
                <a:lnTo>
                  <a:pt x="8" y="16"/>
                </a:lnTo>
                <a:lnTo>
                  <a:pt x="11" y="16"/>
                </a:lnTo>
                <a:lnTo>
                  <a:pt x="16" y="16"/>
                </a:lnTo>
                <a:lnTo>
                  <a:pt x="16" y="0"/>
                </a:lnTo>
                <a:lnTo>
                  <a:pt x="11" y="0"/>
                </a:lnTo>
                <a:lnTo>
                  <a:pt x="8" y="0"/>
                </a:lnTo>
                <a:lnTo>
                  <a:pt x="4" y="0"/>
                </a:lnTo>
                <a:lnTo>
                  <a:pt x="0" y="1"/>
                </a:lnTo>
                <a:lnTo>
                  <a:pt x="1" y="1"/>
                </a:lnTo>
                <a:lnTo>
                  <a:pt x="0" y="14"/>
                </a:lnTo>
                <a:lnTo>
                  <a:pt x="1" y="16"/>
                </a:lnTo>
                <a:lnTo>
                  <a:pt x="1" y="14"/>
                </a:lnTo>
                <a:lnTo>
                  <a:pt x="0" y="1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7" name="Freeform 1379"/>
          <p:cNvSpPr>
            <a:spLocks/>
          </p:cNvSpPr>
          <p:nvPr/>
        </p:nvSpPr>
        <p:spPr bwMode="auto">
          <a:xfrm>
            <a:off x="5132388" y="3754438"/>
            <a:ext cx="25400" cy="25400"/>
          </a:xfrm>
          <a:custGeom>
            <a:avLst/>
            <a:gdLst/>
            <a:ahLst/>
            <a:cxnLst>
              <a:cxn ang="0">
                <a:pos x="0" y="16"/>
              </a:cxn>
              <a:cxn ang="0">
                <a:pos x="1" y="14"/>
              </a:cxn>
              <a:cxn ang="0">
                <a:pos x="3" y="14"/>
              </a:cxn>
              <a:cxn ang="0">
                <a:pos x="5" y="14"/>
              </a:cxn>
              <a:cxn ang="0">
                <a:pos x="6" y="14"/>
              </a:cxn>
              <a:cxn ang="0">
                <a:pos x="8" y="14"/>
              </a:cxn>
              <a:cxn ang="0">
                <a:pos x="10" y="14"/>
              </a:cxn>
              <a:cxn ang="0">
                <a:pos x="11" y="14"/>
              </a:cxn>
              <a:cxn ang="0">
                <a:pos x="13" y="14"/>
              </a:cxn>
              <a:cxn ang="0">
                <a:pos x="15" y="14"/>
              </a:cxn>
              <a:cxn ang="0">
                <a:pos x="16" y="1"/>
              </a:cxn>
              <a:cxn ang="0">
                <a:pos x="14" y="1"/>
              </a:cxn>
              <a:cxn ang="0">
                <a:pos x="12" y="0"/>
              </a:cxn>
              <a:cxn ang="0">
                <a:pos x="10" y="0"/>
              </a:cxn>
              <a:cxn ang="0">
                <a:pos x="8" y="0"/>
              </a:cxn>
              <a:cxn ang="0">
                <a:pos x="6" y="0"/>
              </a:cxn>
              <a:cxn ang="0">
                <a:pos x="4" y="0"/>
              </a:cxn>
              <a:cxn ang="0">
                <a:pos x="2" y="1"/>
              </a:cxn>
              <a:cxn ang="0">
                <a:pos x="0" y="1"/>
              </a:cxn>
              <a:cxn ang="0">
                <a:pos x="0" y="0"/>
              </a:cxn>
              <a:cxn ang="0">
                <a:pos x="0" y="16"/>
              </a:cxn>
              <a:cxn ang="0">
                <a:pos x="0" y="14"/>
              </a:cxn>
              <a:cxn ang="0">
                <a:pos x="1" y="14"/>
              </a:cxn>
              <a:cxn ang="0">
                <a:pos x="0" y="16"/>
              </a:cxn>
            </a:cxnLst>
            <a:rect l="0" t="0" r="r" b="b"/>
            <a:pathLst>
              <a:path w="17" h="17">
                <a:moveTo>
                  <a:pt x="0" y="16"/>
                </a:moveTo>
                <a:lnTo>
                  <a:pt x="1" y="14"/>
                </a:lnTo>
                <a:lnTo>
                  <a:pt x="3" y="14"/>
                </a:lnTo>
                <a:lnTo>
                  <a:pt x="5" y="14"/>
                </a:lnTo>
                <a:lnTo>
                  <a:pt x="6" y="14"/>
                </a:lnTo>
                <a:lnTo>
                  <a:pt x="8" y="14"/>
                </a:lnTo>
                <a:lnTo>
                  <a:pt x="10" y="14"/>
                </a:lnTo>
                <a:lnTo>
                  <a:pt x="11" y="14"/>
                </a:lnTo>
                <a:lnTo>
                  <a:pt x="13" y="14"/>
                </a:lnTo>
                <a:lnTo>
                  <a:pt x="15" y="14"/>
                </a:lnTo>
                <a:lnTo>
                  <a:pt x="16" y="1"/>
                </a:lnTo>
                <a:lnTo>
                  <a:pt x="14" y="1"/>
                </a:lnTo>
                <a:lnTo>
                  <a:pt x="12" y="0"/>
                </a:lnTo>
                <a:lnTo>
                  <a:pt x="10" y="0"/>
                </a:lnTo>
                <a:lnTo>
                  <a:pt x="8" y="0"/>
                </a:lnTo>
                <a:lnTo>
                  <a:pt x="6" y="0"/>
                </a:lnTo>
                <a:lnTo>
                  <a:pt x="4" y="0"/>
                </a:lnTo>
                <a:lnTo>
                  <a:pt x="2" y="1"/>
                </a:lnTo>
                <a:lnTo>
                  <a:pt x="0" y="1"/>
                </a:lnTo>
                <a:lnTo>
                  <a:pt x="0" y="0"/>
                </a:lnTo>
                <a:lnTo>
                  <a:pt x="0" y="16"/>
                </a:lnTo>
                <a:lnTo>
                  <a:pt x="0" y="14"/>
                </a:lnTo>
                <a:lnTo>
                  <a:pt x="1" y="14"/>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8" name="Freeform 1380"/>
          <p:cNvSpPr>
            <a:spLocks/>
          </p:cNvSpPr>
          <p:nvPr/>
        </p:nvSpPr>
        <p:spPr bwMode="auto">
          <a:xfrm>
            <a:off x="5113338" y="3754438"/>
            <a:ext cx="25400" cy="25400"/>
          </a:xfrm>
          <a:custGeom>
            <a:avLst/>
            <a:gdLst/>
            <a:ahLst/>
            <a:cxnLst>
              <a:cxn ang="0">
                <a:pos x="0" y="16"/>
              </a:cxn>
              <a:cxn ang="0">
                <a:pos x="1" y="16"/>
              </a:cxn>
              <a:cxn ang="0">
                <a:pos x="4" y="16"/>
              </a:cxn>
              <a:cxn ang="0">
                <a:pos x="5" y="16"/>
              </a:cxn>
              <a:cxn ang="0">
                <a:pos x="8" y="16"/>
              </a:cxn>
              <a:cxn ang="0">
                <a:pos x="10" y="16"/>
              </a:cxn>
              <a:cxn ang="0">
                <a:pos x="11" y="16"/>
              </a:cxn>
              <a:cxn ang="0">
                <a:pos x="14" y="16"/>
              </a:cxn>
              <a:cxn ang="0">
                <a:pos x="16" y="16"/>
              </a:cxn>
              <a:cxn ang="0">
                <a:pos x="16" y="0"/>
              </a:cxn>
              <a:cxn ang="0">
                <a:pos x="14" y="0"/>
              </a:cxn>
              <a:cxn ang="0">
                <a:pos x="11" y="0"/>
              </a:cxn>
              <a:cxn ang="0">
                <a:pos x="10" y="0"/>
              </a:cxn>
              <a:cxn ang="0">
                <a:pos x="8" y="0"/>
              </a:cxn>
              <a:cxn ang="0">
                <a:pos x="5" y="0"/>
              </a:cxn>
              <a:cxn ang="0">
                <a:pos x="4" y="0"/>
              </a:cxn>
              <a:cxn ang="0">
                <a:pos x="1" y="0"/>
              </a:cxn>
              <a:cxn ang="0">
                <a:pos x="0" y="0"/>
              </a:cxn>
              <a:cxn ang="0">
                <a:pos x="0" y="16"/>
              </a:cxn>
            </a:cxnLst>
            <a:rect l="0" t="0" r="r" b="b"/>
            <a:pathLst>
              <a:path w="17" h="17">
                <a:moveTo>
                  <a:pt x="0" y="16"/>
                </a:moveTo>
                <a:lnTo>
                  <a:pt x="1" y="16"/>
                </a:lnTo>
                <a:lnTo>
                  <a:pt x="4" y="16"/>
                </a:lnTo>
                <a:lnTo>
                  <a:pt x="5" y="16"/>
                </a:lnTo>
                <a:lnTo>
                  <a:pt x="8" y="16"/>
                </a:lnTo>
                <a:lnTo>
                  <a:pt x="10" y="16"/>
                </a:lnTo>
                <a:lnTo>
                  <a:pt x="11" y="16"/>
                </a:lnTo>
                <a:lnTo>
                  <a:pt x="14" y="16"/>
                </a:lnTo>
                <a:lnTo>
                  <a:pt x="16" y="16"/>
                </a:lnTo>
                <a:lnTo>
                  <a:pt x="16" y="0"/>
                </a:lnTo>
                <a:lnTo>
                  <a:pt x="14" y="0"/>
                </a:lnTo>
                <a:lnTo>
                  <a:pt x="11" y="0"/>
                </a:lnTo>
                <a:lnTo>
                  <a:pt x="10" y="0"/>
                </a:lnTo>
                <a:lnTo>
                  <a:pt x="8" y="0"/>
                </a:lnTo>
                <a:lnTo>
                  <a:pt x="5" y="0"/>
                </a:lnTo>
                <a:lnTo>
                  <a:pt x="4" y="0"/>
                </a:lnTo>
                <a:lnTo>
                  <a:pt x="1"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69" name="Freeform 1381"/>
          <p:cNvSpPr>
            <a:spLocks/>
          </p:cNvSpPr>
          <p:nvPr/>
        </p:nvSpPr>
        <p:spPr bwMode="auto">
          <a:xfrm>
            <a:off x="5102225" y="3754438"/>
            <a:ext cx="25400" cy="25400"/>
          </a:xfrm>
          <a:custGeom>
            <a:avLst/>
            <a:gdLst/>
            <a:ahLst/>
            <a:cxnLst>
              <a:cxn ang="0">
                <a:pos x="0" y="16"/>
              </a:cxn>
              <a:cxn ang="0">
                <a:pos x="4" y="16"/>
              </a:cxn>
              <a:cxn ang="0">
                <a:pos x="8" y="16"/>
              </a:cxn>
              <a:cxn ang="0">
                <a:pos x="12" y="16"/>
              </a:cxn>
              <a:cxn ang="0">
                <a:pos x="16" y="16"/>
              </a:cxn>
              <a:cxn ang="0">
                <a:pos x="16" y="0"/>
              </a:cxn>
              <a:cxn ang="0">
                <a:pos x="12" y="0"/>
              </a:cxn>
              <a:cxn ang="0">
                <a:pos x="8" y="0"/>
              </a:cxn>
              <a:cxn ang="0">
                <a:pos x="4" y="0"/>
              </a:cxn>
              <a:cxn ang="0">
                <a:pos x="0" y="0"/>
              </a:cxn>
              <a:cxn ang="0">
                <a:pos x="0" y="16"/>
              </a:cxn>
            </a:cxnLst>
            <a:rect l="0" t="0" r="r" b="b"/>
            <a:pathLst>
              <a:path w="17" h="17">
                <a:moveTo>
                  <a:pt x="0" y="16"/>
                </a:moveTo>
                <a:lnTo>
                  <a:pt x="4" y="16"/>
                </a:lnTo>
                <a:lnTo>
                  <a:pt x="8" y="16"/>
                </a:lnTo>
                <a:lnTo>
                  <a:pt x="12" y="16"/>
                </a:lnTo>
                <a:lnTo>
                  <a:pt x="16" y="16"/>
                </a:lnTo>
                <a:lnTo>
                  <a:pt x="16" y="0"/>
                </a:lnTo>
                <a:lnTo>
                  <a:pt x="12" y="0"/>
                </a:lnTo>
                <a:lnTo>
                  <a:pt x="8" y="0"/>
                </a:lnTo>
                <a:lnTo>
                  <a:pt x="4"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0" name="Freeform 1382"/>
          <p:cNvSpPr>
            <a:spLocks/>
          </p:cNvSpPr>
          <p:nvPr/>
        </p:nvSpPr>
        <p:spPr bwMode="auto">
          <a:xfrm>
            <a:off x="5081588" y="3754438"/>
            <a:ext cx="25400" cy="25400"/>
          </a:xfrm>
          <a:custGeom>
            <a:avLst/>
            <a:gdLst/>
            <a:ahLst/>
            <a:cxnLst>
              <a:cxn ang="0">
                <a:pos x="0" y="16"/>
              </a:cxn>
              <a:cxn ang="0">
                <a:pos x="1" y="14"/>
              </a:cxn>
              <a:cxn ang="0">
                <a:pos x="4" y="16"/>
              </a:cxn>
              <a:cxn ang="0">
                <a:pos x="8" y="16"/>
              </a:cxn>
              <a:cxn ang="0">
                <a:pos x="12" y="16"/>
              </a:cxn>
              <a:cxn ang="0">
                <a:pos x="16" y="16"/>
              </a:cxn>
              <a:cxn ang="0">
                <a:pos x="16" y="0"/>
              </a:cxn>
              <a:cxn ang="0">
                <a:pos x="12" y="0"/>
              </a:cxn>
              <a:cxn ang="0">
                <a:pos x="8" y="0"/>
              </a:cxn>
              <a:cxn ang="0">
                <a:pos x="4" y="0"/>
              </a:cxn>
              <a:cxn ang="0">
                <a:pos x="0" y="1"/>
              </a:cxn>
              <a:cxn ang="0">
                <a:pos x="0" y="0"/>
              </a:cxn>
              <a:cxn ang="0">
                <a:pos x="0" y="16"/>
              </a:cxn>
              <a:cxn ang="0">
                <a:pos x="1" y="14"/>
              </a:cxn>
              <a:cxn ang="0">
                <a:pos x="0" y="16"/>
              </a:cxn>
            </a:cxnLst>
            <a:rect l="0" t="0" r="r" b="b"/>
            <a:pathLst>
              <a:path w="17" h="17">
                <a:moveTo>
                  <a:pt x="0" y="16"/>
                </a:moveTo>
                <a:lnTo>
                  <a:pt x="1" y="14"/>
                </a:lnTo>
                <a:lnTo>
                  <a:pt x="4" y="16"/>
                </a:lnTo>
                <a:lnTo>
                  <a:pt x="8" y="16"/>
                </a:lnTo>
                <a:lnTo>
                  <a:pt x="12" y="16"/>
                </a:lnTo>
                <a:lnTo>
                  <a:pt x="16" y="16"/>
                </a:lnTo>
                <a:lnTo>
                  <a:pt x="16" y="0"/>
                </a:lnTo>
                <a:lnTo>
                  <a:pt x="12" y="0"/>
                </a:lnTo>
                <a:lnTo>
                  <a:pt x="8" y="0"/>
                </a:lnTo>
                <a:lnTo>
                  <a:pt x="4" y="0"/>
                </a:lnTo>
                <a:lnTo>
                  <a:pt x="0" y="1"/>
                </a:lnTo>
                <a:lnTo>
                  <a:pt x="0" y="0"/>
                </a:lnTo>
                <a:lnTo>
                  <a:pt x="0" y="16"/>
                </a:lnTo>
                <a:lnTo>
                  <a:pt x="1" y="14"/>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1" name="Freeform 1383"/>
          <p:cNvSpPr>
            <a:spLocks/>
          </p:cNvSpPr>
          <p:nvPr/>
        </p:nvSpPr>
        <p:spPr bwMode="auto">
          <a:xfrm>
            <a:off x="5062538" y="3754438"/>
            <a:ext cx="25400" cy="25400"/>
          </a:xfrm>
          <a:custGeom>
            <a:avLst/>
            <a:gdLst/>
            <a:ahLst/>
            <a:cxnLst>
              <a:cxn ang="0">
                <a:pos x="0" y="16"/>
              </a:cxn>
              <a:cxn ang="0">
                <a:pos x="1" y="16"/>
              </a:cxn>
              <a:cxn ang="0">
                <a:pos x="4" y="16"/>
              </a:cxn>
              <a:cxn ang="0">
                <a:pos x="5" y="16"/>
              </a:cxn>
              <a:cxn ang="0">
                <a:pos x="8" y="16"/>
              </a:cxn>
              <a:cxn ang="0">
                <a:pos x="10" y="16"/>
              </a:cxn>
              <a:cxn ang="0">
                <a:pos x="12" y="16"/>
              </a:cxn>
              <a:cxn ang="0">
                <a:pos x="14" y="16"/>
              </a:cxn>
              <a:cxn ang="0">
                <a:pos x="16" y="16"/>
              </a:cxn>
              <a:cxn ang="0">
                <a:pos x="16" y="0"/>
              </a:cxn>
              <a:cxn ang="0">
                <a:pos x="14" y="0"/>
              </a:cxn>
              <a:cxn ang="0">
                <a:pos x="12" y="0"/>
              </a:cxn>
              <a:cxn ang="0">
                <a:pos x="10" y="0"/>
              </a:cxn>
              <a:cxn ang="0">
                <a:pos x="8" y="0"/>
              </a:cxn>
              <a:cxn ang="0">
                <a:pos x="5" y="0"/>
              </a:cxn>
              <a:cxn ang="0">
                <a:pos x="4" y="0"/>
              </a:cxn>
              <a:cxn ang="0">
                <a:pos x="1" y="0"/>
              </a:cxn>
              <a:cxn ang="0">
                <a:pos x="0" y="0"/>
              </a:cxn>
              <a:cxn ang="0">
                <a:pos x="0" y="16"/>
              </a:cxn>
            </a:cxnLst>
            <a:rect l="0" t="0" r="r" b="b"/>
            <a:pathLst>
              <a:path w="17" h="17">
                <a:moveTo>
                  <a:pt x="0" y="16"/>
                </a:moveTo>
                <a:lnTo>
                  <a:pt x="1" y="16"/>
                </a:lnTo>
                <a:lnTo>
                  <a:pt x="4" y="16"/>
                </a:lnTo>
                <a:lnTo>
                  <a:pt x="5" y="16"/>
                </a:lnTo>
                <a:lnTo>
                  <a:pt x="8" y="16"/>
                </a:lnTo>
                <a:lnTo>
                  <a:pt x="10" y="16"/>
                </a:lnTo>
                <a:lnTo>
                  <a:pt x="12" y="16"/>
                </a:lnTo>
                <a:lnTo>
                  <a:pt x="14" y="16"/>
                </a:lnTo>
                <a:lnTo>
                  <a:pt x="16" y="16"/>
                </a:lnTo>
                <a:lnTo>
                  <a:pt x="16" y="0"/>
                </a:lnTo>
                <a:lnTo>
                  <a:pt x="14" y="0"/>
                </a:lnTo>
                <a:lnTo>
                  <a:pt x="12" y="0"/>
                </a:lnTo>
                <a:lnTo>
                  <a:pt x="10" y="0"/>
                </a:lnTo>
                <a:lnTo>
                  <a:pt x="8" y="0"/>
                </a:lnTo>
                <a:lnTo>
                  <a:pt x="5" y="0"/>
                </a:lnTo>
                <a:lnTo>
                  <a:pt x="4" y="0"/>
                </a:lnTo>
                <a:lnTo>
                  <a:pt x="1"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2" name="Freeform 1384"/>
          <p:cNvSpPr>
            <a:spLocks/>
          </p:cNvSpPr>
          <p:nvPr/>
        </p:nvSpPr>
        <p:spPr bwMode="auto">
          <a:xfrm>
            <a:off x="5043488" y="3754438"/>
            <a:ext cx="25400" cy="25400"/>
          </a:xfrm>
          <a:custGeom>
            <a:avLst/>
            <a:gdLst/>
            <a:ahLst/>
            <a:cxnLst>
              <a:cxn ang="0">
                <a:pos x="0" y="16"/>
              </a:cxn>
              <a:cxn ang="0">
                <a:pos x="1" y="16"/>
              </a:cxn>
              <a:cxn ang="0">
                <a:pos x="4" y="16"/>
              </a:cxn>
              <a:cxn ang="0">
                <a:pos x="6" y="16"/>
              </a:cxn>
              <a:cxn ang="0">
                <a:pos x="8" y="16"/>
              </a:cxn>
              <a:cxn ang="0">
                <a:pos x="9" y="16"/>
              </a:cxn>
              <a:cxn ang="0">
                <a:pos x="11" y="16"/>
              </a:cxn>
              <a:cxn ang="0">
                <a:pos x="13" y="16"/>
              </a:cxn>
              <a:cxn ang="0">
                <a:pos x="16" y="16"/>
              </a:cxn>
              <a:cxn ang="0">
                <a:pos x="16" y="0"/>
              </a:cxn>
              <a:cxn ang="0">
                <a:pos x="13" y="0"/>
              </a:cxn>
              <a:cxn ang="0">
                <a:pos x="11" y="0"/>
              </a:cxn>
              <a:cxn ang="0">
                <a:pos x="9" y="0"/>
              </a:cxn>
              <a:cxn ang="0">
                <a:pos x="8" y="0"/>
              </a:cxn>
              <a:cxn ang="0">
                <a:pos x="6" y="0"/>
              </a:cxn>
              <a:cxn ang="0">
                <a:pos x="4" y="0"/>
              </a:cxn>
              <a:cxn ang="0">
                <a:pos x="1" y="0"/>
              </a:cxn>
              <a:cxn ang="0">
                <a:pos x="0" y="0"/>
              </a:cxn>
              <a:cxn ang="0">
                <a:pos x="0" y="16"/>
              </a:cxn>
            </a:cxnLst>
            <a:rect l="0" t="0" r="r" b="b"/>
            <a:pathLst>
              <a:path w="17" h="17">
                <a:moveTo>
                  <a:pt x="0" y="16"/>
                </a:moveTo>
                <a:lnTo>
                  <a:pt x="1" y="16"/>
                </a:lnTo>
                <a:lnTo>
                  <a:pt x="4" y="16"/>
                </a:lnTo>
                <a:lnTo>
                  <a:pt x="6" y="16"/>
                </a:lnTo>
                <a:lnTo>
                  <a:pt x="8" y="16"/>
                </a:lnTo>
                <a:lnTo>
                  <a:pt x="9" y="16"/>
                </a:lnTo>
                <a:lnTo>
                  <a:pt x="11" y="16"/>
                </a:lnTo>
                <a:lnTo>
                  <a:pt x="13" y="16"/>
                </a:lnTo>
                <a:lnTo>
                  <a:pt x="16" y="16"/>
                </a:lnTo>
                <a:lnTo>
                  <a:pt x="16" y="0"/>
                </a:lnTo>
                <a:lnTo>
                  <a:pt x="13" y="0"/>
                </a:lnTo>
                <a:lnTo>
                  <a:pt x="11" y="0"/>
                </a:lnTo>
                <a:lnTo>
                  <a:pt x="9" y="0"/>
                </a:lnTo>
                <a:lnTo>
                  <a:pt x="8" y="0"/>
                </a:lnTo>
                <a:lnTo>
                  <a:pt x="6" y="0"/>
                </a:lnTo>
                <a:lnTo>
                  <a:pt x="4" y="0"/>
                </a:lnTo>
                <a:lnTo>
                  <a:pt x="1"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3" name="Freeform 1385"/>
          <p:cNvSpPr>
            <a:spLocks/>
          </p:cNvSpPr>
          <p:nvPr/>
        </p:nvSpPr>
        <p:spPr bwMode="auto">
          <a:xfrm>
            <a:off x="5024438" y="3754438"/>
            <a:ext cx="25400" cy="25400"/>
          </a:xfrm>
          <a:custGeom>
            <a:avLst/>
            <a:gdLst/>
            <a:ahLst/>
            <a:cxnLst>
              <a:cxn ang="0">
                <a:pos x="1" y="6"/>
              </a:cxn>
              <a:cxn ang="0">
                <a:pos x="6" y="16"/>
              </a:cxn>
              <a:cxn ang="0">
                <a:pos x="9" y="16"/>
              </a:cxn>
              <a:cxn ang="0">
                <a:pos x="11" y="16"/>
              </a:cxn>
              <a:cxn ang="0">
                <a:pos x="13" y="16"/>
              </a:cxn>
              <a:cxn ang="0">
                <a:pos x="16" y="16"/>
              </a:cxn>
              <a:cxn ang="0">
                <a:pos x="16" y="0"/>
              </a:cxn>
              <a:cxn ang="0">
                <a:pos x="13" y="0"/>
              </a:cxn>
              <a:cxn ang="0">
                <a:pos x="11" y="0"/>
              </a:cxn>
              <a:cxn ang="0">
                <a:pos x="9" y="0"/>
              </a:cxn>
              <a:cxn ang="0">
                <a:pos x="6" y="0"/>
              </a:cxn>
              <a:cxn ang="0">
                <a:pos x="11" y="9"/>
              </a:cxn>
              <a:cxn ang="0">
                <a:pos x="1" y="6"/>
              </a:cxn>
              <a:cxn ang="0">
                <a:pos x="0" y="16"/>
              </a:cxn>
              <a:cxn ang="0">
                <a:pos x="6" y="16"/>
              </a:cxn>
              <a:cxn ang="0">
                <a:pos x="1" y="6"/>
              </a:cxn>
            </a:cxnLst>
            <a:rect l="0" t="0" r="r" b="b"/>
            <a:pathLst>
              <a:path w="17" h="17">
                <a:moveTo>
                  <a:pt x="1" y="6"/>
                </a:moveTo>
                <a:lnTo>
                  <a:pt x="6" y="16"/>
                </a:lnTo>
                <a:lnTo>
                  <a:pt x="9" y="16"/>
                </a:lnTo>
                <a:lnTo>
                  <a:pt x="11" y="16"/>
                </a:lnTo>
                <a:lnTo>
                  <a:pt x="13" y="16"/>
                </a:lnTo>
                <a:lnTo>
                  <a:pt x="16" y="16"/>
                </a:lnTo>
                <a:lnTo>
                  <a:pt x="16" y="0"/>
                </a:lnTo>
                <a:lnTo>
                  <a:pt x="13" y="0"/>
                </a:lnTo>
                <a:lnTo>
                  <a:pt x="11" y="0"/>
                </a:lnTo>
                <a:lnTo>
                  <a:pt x="9" y="0"/>
                </a:lnTo>
                <a:lnTo>
                  <a:pt x="6" y="0"/>
                </a:lnTo>
                <a:lnTo>
                  <a:pt x="11" y="9"/>
                </a:lnTo>
                <a:lnTo>
                  <a:pt x="1" y="6"/>
                </a:lnTo>
                <a:lnTo>
                  <a:pt x="0" y="16"/>
                </a:lnTo>
                <a:lnTo>
                  <a:pt x="6" y="16"/>
                </a:lnTo>
                <a:lnTo>
                  <a:pt x="1"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4" name="Freeform 1386"/>
          <p:cNvSpPr>
            <a:spLocks/>
          </p:cNvSpPr>
          <p:nvPr/>
        </p:nvSpPr>
        <p:spPr bwMode="auto">
          <a:xfrm>
            <a:off x="5026025" y="3719513"/>
            <a:ext cx="26988" cy="44450"/>
          </a:xfrm>
          <a:custGeom>
            <a:avLst/>
            <a:gdLst/>
            <a:ahLst/>
            <a:cxnLst>
              <a:cxn ang="0">
                <a:pos x="9" y="0"/>
              </a:cxn>
              <a:cxn ang="0">
                <a:pos x="8" y="2"/>
              </a:cxn>
              <a:cxn ang="0">
                <a:pos x="7" y="6"/>
              </a:cxn>
              <a:cxn ang="0">
                <a:pos x="6" y="9"/>
              </a:cxn>
              <a:cxn ang="0">
                <a:pos x="4" y="12"/>
              </a:cxn>
              <a:cxn ang="0">
                <a:pos x="3" y="16"/>
              </a:cxn>
              <a:cxn ang="0">
                <a:pos x="2" y="19"/>
              </a:cxn>
              <a:cxn ang="0">
                <a:pos x="1" y="23"/>
              </a:cxn>
              <a:cxn ang="0">
                <a:pos x="0" y="26"/>
              </a:cxn>
              <a:cxn ang="0">
                <a:pos x="8" y="29"/>
              </a:cxn>
              <a:cxn ang="0">
                <a:pos x="9" y="25"/>
              </a:cxn>
              <a:cxn ang="0">
                <a:pos x="10" y="22"/>
              </a:cxn>
              <a:cxn ang="0">
                <a:pos x="12" y="18"/>
              </a:cxn>
              <a:cxn ang="0">
                <a:pos x="13" y="15"/>
              </a:cxn>
              <a:cxn ang="0">
                <a:pos x="14" y="11"/>
              </a:cxn>
              <a:cxn ang="0">
                <a:pos x="15" y="8"/>
              </a:cxn>
              <a:cxn ang="0">
                <a:pos x="16" y="5"/>
              </a:cxn>
              <a:cxn ang="0">
                <a:pos x="17" y="2"/>
              </a:cxn>
              <a:cxn ang="0">
                <a:pos x="9" y="0"/>
              </a:cxn>
              <a:cxn ang="0">
                <a:pos x="9" y="0"/>
              </a:cxn>
            </a:cxnLst>
            <a:rect l="0" t="0" r="r" b="b"/>
            <a:pathLst>
              <a:path w="18" h="30">
                <a:moveTo>
                  <a:pt x="9" y="0"/>
                </a:moveTo>
                <a:lnTo>
                  <a:pt x="8" y="2"/>
                </a:lnTo>
                <a:lnTo>
                  <a:pt x="7" y="6"/>
                </a:lnTo>
                <a:lnTo>
                  <a:pt x="6" y="9"/>
                </a:lnTo>
                <a:lnTo>
                  <a:pt x="4" y="12"/>
                </a:lnTo>
                <a:lnTo>
                  <a:pt x="3" y="16"/>
                </a:lnTo>
                <a:lnTo>
                  <a:pt x="2" y="19"/>
                </a:lnTo>
                <a:lnTo>
                  <a:pt x="1" y="23"/>
                </a:lnTo>
                <a:lnTo>
                  <a:pt x="0" y="26"/>
                </a:lnTo>
                <a:lnTo>
                  <a:pt x="8" y="29"/>
                </a:lnTo>
                <a:lnTo>
                  <a:pt x="9" y="25"/>
                </a:lnTo>
                <a:lnTo>
                  <a:pt x="10" y="22"/>
                </a:lnTo>
                <a:lnTo>
                  <a:pt x="12" y="18"/>
                </a:lnTo>
                <a:lnTo>
                  <a:pt x="13" y="15"/>
                </a:lnTo>
                <a:lnTo>
                  <a:pt x="14" y="11"/>
                </a:lnTo>
                <a:lnTo>
                  <a:pt x="15" y="8"/>
                </a:lnTo>
                <a:lnTo>
                  <a:pt x="16" y="5"/>
                </a:lnTo>
                <a:lnTo>
                  <a:pt x="17" y="2"/>
                </a:lnTo>
                <a:lnTo>
                  <a:pt x="9" y="0"/>
                </a:lnTo>
                <a:lnTo>
                  <a:pt x="9"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5" name="Freeform 1387"/>
          <p:cNvSpPr>
            <a:spLocks/>
          </p:cNvSpPr>
          <p:nvPr/>
        </p:nvSpPr>
        <p:spPr bwMode="auto">
          <a:xfrm>
            <a:off x="5038725" y="3673475"/>
            <a:ext cx="26988" cy="49213"/>
          </a:xfrm>
          <a:custGeom>
            <a:avLst/>
            <a:gdLst/>
            <a:ahLst/>
            <a:cxnLst>
              <a:cxn ang="0">
                <a:pos x="12" y="0"/>
              </a:cxn>
              <a:cxn ang="0">
                <a:pos x="9" y="2"/>
              </a:cxn>
              <a:cxn ang="0">
                <a:pos x="7" y="5"/>
              </a:cxn>
              <a:cxn ang="0">
                <a:pos x="6" y="9"/>
              </a:cxn>
              <a:cxn ang="0">
                <a:pos x="5" y="13"/>
              </a:cxn>
              <a:cxn ang="0">
                <a:pos x="4" y="16"/>
              </a:cxn>
              <a:cxn ang="0">
                <a:pos x="3" y="19"/>
              </a:cxn>
              <a:cxn ang="0">
                <a:pos x="2" y="22"/>
              </a:cxn>
              <a:cxn ang="0">
                <a:pos x="1" y="26"/>
              </a:cxn>
              <a:cxn ang="0">
                <a:pos x="0" y="30"/>
              </a:cxn>
              <a:cxn ang="0">
                <a:pos x="7" y="32"/>
              </a:cxn>
              <a:cxn ang="0">
                <a:pos x="9" y="28"/>
              </a:cxn>
              <a:cxn ang="0">
                <a:pos x="10" y="25"/>
              </a:cxn>
              <a:cxn ang="0">
                <a:pos x="11" y="21"/>
              </a:cxn>
              <a:cxn ang="0">
                <a:pos x="12" y="18"/>
              </a:cxn>
              <a:cxn ang="0">
                <a:pos x="13" y="15"/>
              </a:cxn>
              <a:cxn ang="0">
                <a:pos x="14" y="11"/>
              </a:cxn>
              <a:cxn ang="0">
                <a:pos x="15" y="8"/>
              </a:cxn>
              <a:cxn ang="0">
                <a:pos x="17" y="5"/>
              </a:cxn>
              <a:cxn ang="0">
                <a:pos x="12" y="7"/>
              </a:cxn>
              <a:cxn ang="0">
                <a:pos x="12" y="0"/>
              </a:cxn>
              <a:cxn ang="0">
                <a:pos x="9" y="0"/>
              </a:cxn>
              <a:cxn ang="0">
                <a:pos x="9" y="2"/>
              </a:cxn>
              <a:cxn ang="0">
                <a:pos x="12" y="0"/>
              </a:cxn>
            </a:cxnLst>
            <a:rect l="0" t="0" r="r" b="b"/>
            <a:pathLst>
              <a:path w="18" h="33">
                <a:moveTo>
                  <a:pt x="12" y="0"/>
                </a:moveTo>
                <a:lnTo>
                  <a:pt x="9" y="2"/>
                </a:lnTo>
                <a:lnTo>
                  <a:pt x="7" y="5"/>
                </a:lnTo>
                <a:lnTo>
                  <a:pt x="6" y="9"/>
                </a:lnTo>
                <a:lnTo>
                  <a:pt x="5" y="13"/>
                </a:lnTo>
                <a:lnTo>
                  <a:pt x="4" y="16"/>
                </a:lnTo>
                <a:lnTo>
                  <a:pt x="3" y="19"/>
                </a:lnTo>
                <a:lnTo>
                  <a:pt x="2" y="22"/>
                </a:lnTo>
                <a:lnTo>
                  <a:pt x="1" y="26"/>
                </a:lnTo>
                <a:lnTo>
                  <a:pt x="0" y="30"/>
                </a:lnTo>
                <a:lnTo>
                  <a:pt x="7" y="32"/>
                </a:lnTo>
                <a:lnTo>
                  <a:pt x="9" y="28"/>
                </a:lnTo>
                <a:lnTo>
                  <a:pt x="10" y="25"/>
                </a:lnTo>
                <a:lnTo>
                  <a:pt x="11" y="21"/>
                </a:lnTo>
                <a:lnTo>
                  <a:pt x="12" y="18"/>
                </a:lnTo>
                <a:lnTo>
                  <a:pt x="13" y="15"/>
                </a:lnTo>
                <a:lnTo>
                  <a:pt x="14" y="11"/>
                </a:lnTo>
                <a:lnTo>
                  <a:pt x="15" y="8"/>
                </a:lnTo>
                <a:lnTo>
                  <a:pt x="17" y="5"/>
                </a:lnTo>
                <a:lnTo>
                  <a:pt x="12" y="7"/>
                </a:lnTo>
                <a:lnTo>
                  <a:pt x="12" y="0"/>
                </a:lnTo>
                <a:lnTo>
                  <a:pt x="9" y="0"/>
                </a:lnTo>
                <a:lnTo>
                  <a:pt x="9" y="2"/>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6" name="Line 1388"/>
          <p:cNvSpPr>
            <a:spLocks noChangeShapeType="1"/>
          </p:cNvSpPr>
          <p:nvPr/>
        </p:nvSpPr>
        <p:spPr bwMode="auto">
          <a:xfrm>
            <a:off x="5081588" y="3762375"/>
            <a:ext cx="20637"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7" name="Freeform 1389"/>
          <p:cNvSpPr>
            <a:spLocks/>
          </p:cNvSpPr>
          <p:nvPr/>
        </p:nvSpPr>
        <p:spPr bwMode="auto">
          <a:xfrm>
            <a:off x="5076825" y="3762375"/>
            <a:ext cx="25400" cy="1588"/>
          </a:xfrm>
          <a:custGeom>
            <a:avLst/>
            <a:gdLst/>
            <a:ahLst/>
            <a:cxnLst>
              <a:cxn ang="0">
                <a:pos x="0" y="0"/>
              </a:cxn>
              <a:cxn ang="0">
                <a:pos x="16" y="0"/>
              </a:cxn>
              <a:cxn ang="0">
                <a:pos x="0" y="0"/>
              </a:cxn>
              <a:cxn ang="0">
                <a:pos x="16" y="0"/>
              </a:cxn>
              <a:cxn ang="0">
                <a:pos x="0" y="0"/>
              </a:cxn>
            </a:cxnLst>
            <a:rect l="0" t="0" r="r" b="b"/>
            <a:pathLst>
              <a:path w="17" h="1">
                <a:moveTo>
                  <a:pt x="0" y="0"/>
                </a:moveTo>
                <a:lnTo>
                  <a:pt x="16" y="0"/>
                </a:lnTo>
                <a:lnTo>
                  <a:pt x="0" y="0"/>
                </a:lnTo>
                <a:lnTo>
                  <a:pt x="16" y="0"/>
                </a:lnTo>
                <a:lnTo>
                  <a:pt x="0"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8" name="Freeform 1390"/>
          <p:cNvSpPr>
            <a:spLocks/>
          </p:cNvSpPr>
          <p:nvPr/>
        </p:nvSpPr>
        <p:spPr bwMode="auto">
          <a:xfrm>
            <a:off x="5076825" y="3762375"/>
            <a:ext cx="25400" cy="1588"/>
          </a:xfrm>
          <a:custGeom>
            <a:avLst/>
            <a:gdLst/>
            <a:ahLst/>
            <a:cxnLst>
              <a:cxn ang="0">
                <a:pos x="16" y="0"/>
              </a:cxn>
              <a:cxn ang="0">
                <a:pos x="0" y="0"/>
              </a:cxn>
              <a:cxn ang="0">
                <a:pos x="16" y="0"/>
              </a:cxn>
              <a:cxn ang="0">
                <a:pos x="0" y="0"/>
              </a:cxn>
              <a:cxn ang="0">
                <a:pos x="16" y="0"/>
              </a:cxn>
            </a:cxnLst>
            <a:rect l="0" t="0" r="r" b="b"/>
            <a:pathLst>
              <a:path w="17" h="1">
                <a:moveTo>
                  <a:pt x="16" y="0"/>
                </a:moveTo>
                <a:lnTo>
                  <a:pt x="0" y="0"/>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79" name="Line 1391"/>
          <p:cNvSpPr>
            <a:spLocks noChangeShapeType="1"/>
          </p:cNvSpPr>
          <p:nvPr/>
        </p:nvSpPr>
        <p:spPr bwMode="auto">
          <a:xfrm>
            <a:off x="5113338" y="3762375"/>
            <a:ext cx="1587"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0" name="Freeform 1392"/>
          <p:cNvSpPr>
            <a:spLocks/>
          </p:cNvSpPr>
          <p:nvPr/>
        </p:nvSpPr>
        <p:spPr bwMode="auto">
          <a:xfrm>
            <a:off x="5113338" y="3754438"/>
            <a:ext cx="25400" cy="25400"/>
          </a:xfrm>
          <a:custGeom>
            <a:avLst/>
            <a:gdLst/>
            <a:ahLst/>
            <a:cxnLst>
              <a:cxn ang="0">
                <a:pos x="16" y="16"/>
              </a:cxn>
              <a:cxn ang="0">
                <a:pos x="16" y="0"/>
              </a:cxn>
              <a:cxn ang="0">
                <a:pos x="0" y="0"/>
              </a:cxn>
              <a:cxn ang="0">
                <a:pos x="0" y="16"/>
              </a:cxn>
              <a:cxn ang="0">
                <a:pos x="16" y="16"/>
              </a:cxn>
              <a:cxn ang="0">
                <a:pos x="16" y="0"/>
              </a:cxn>
              <a:cxn ang="0">
                <a:pos x="16" y="16"/>
              </a:cxn>
            </a:cxnLst>
            <a:rect l="0" t="0" r="r" b="b"/>
            <a:pathLst>
              <a:path w="17" h="17">
                <a:moveTo>
                  <a:pt x="16" y="16"/>
                </a:moveTo>
                <a:lnTo>
                  <a:pt x="16" y="0"/>
                </a:lnTo>
                <a:lnTo>
                  <a:pt x="0" y="0"/>
                </a:lnTo>
                <a:lnTo>
                  <a:pt x="0" y="16"/>
                </a:lnTo>
                <a:lnTo>
                  <a:pt x="16" y="16"/>
                </a:lnTo>
                <a:lnTo>
                  <a:pt x="16" y="0"/>
                </a:lnTo>
                <a:lnTo>
                  <a:pt x="16"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1" name="Freeform 1393"/>
          <p:cNvSpPr>
            <a:spLocks/>
          </p:cNvSpPr>
          <p:nvPr/>
        </p:nvSpPr>
        <p:spPr bwMode="auto">
          <a:xfrm>
            <a:off x="5113338" y="3754438"/>
            <a:ext cx="25400" cy="25400"/>
          </a:xfrm>
          <a:custGeom>
            <a:avLst/>
            <a:gdLst/>
            <a:ahLst/>
            <a:cxnLst>
              <a:cxn ang="0">
                <a:pos x="0" y="0"/>
              </a:cxn>
              <a:cxn ang="0">
                <a:pos x="0" y="16"/>
              </a:cxn>
              <a:cxn ang="0">
                <a:pos x="16" y="16"/>
              </a:cxn>
              <a:cxn ang="0">
                <a:pos x="16" y="0"/>
              </a:cxn>
              <a:cxn ang="0">
                <a:pos x="0" y="0"/>
              </a:cxn>
              <a:cxn ang="0">
                <a:pos x="0" y="16"/>
              </a:cxn>
              <a:cxn ang="0">
                <a:pos x="0" y="0"/>
              </a:cxn>
            </a:cxnLst>
            <a:rect l="0" t="0" r="r" b="b"/>
            <a:pathLst>
              <a:path w="17" h="17">
                <a:moveTo>
                  <a:pt x="0" y="0"/>
                </a:moveTo>
                <a:lnTo>
                  <a:pt x="0" y="16"/>
                </a:lnTo>
                <a:lnTo>
                  <a:pt x="16" y="16"/>
                </a:lnTo>
                <a:lnTo>
                  <a:pt x="16" y="0"/>
                </a:lnTo>
                <a:lnTo>
                  <a:pt x="0" y="0"/>
                </a:lnTo>
                <a:lnTo>
                  <a:pt x="0" y="16"/>
                </a:lnTo>
                <a:lnTo>
                  <a:pt x="0"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2" name="Line 1394"/>
          <p:cNvSpPr>
            <a:spLocks noChangeShapeType="1"/>
          </p:cNvSpPr>
          <p:nvPr/>
        </p:nvSpPr>
        <p:spPr bwMode="auto">
          <a:xfrm flipV="1">
            <a:off x="5105400" y="3678238"/>
            <a:ext cx="0" cy="1587"/>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3" name="Freeform 1395"/>
          <p:cNvSpPr>
            <a:spLocks/>
          </p:cNvSpPr>
          <p:nvPr/>
        </p:nvSpPr>
        <p:spPr bwMode="auto">
          <a:xfrm>
            <a:off x="5102225" y="3678238"/>
            <a:ext cx="25400" cy="25400"/>
          </a:xfrm>
          <a:custGeom>
            <a:avLst/>
            <a:gdLst/>
            <a:ahLst/>
            <a:cxnLst>
              <a:cxn ang="0">
                <a:pos x="16" y="0"/>
              </a:cxn>
              <a:cxn ang="0">
                <a:pos x="0" y="0"/>
              </a:cxn>
              <a:cxn ang="0">
                <a:pos x="0" y="16"/>
              </a:cxn>
              <a:cxn ang="0">
                <a:pos x="16" y="16"/>
              </a:cxn>
              <a:cxn ang="0">
                <a:pos x="16" y="0"/>
              </a:cxn>
              <a:cxn ang="0">
                <a:pos x="0" y="0"/>
              </a:cxn>
              <a:cxn ang="0">
                <a:pos x="16" y="0"/>
              </a:cxn>
            </a:cxnLst>
            <a:rect l="0" t="0" r="r" b="b"/>
            <a:pathLst>
              <a:path w="17" h="17">
                <a:moveTo>
                  <a:pt x="16" y="0"/>
                </a:moveTo>
                <a:lnTo>
                  <a:pt x="0" y="0"/>
                </a:lnTo>
                <a:lnTo>
                  <a:pt x="0" y="16"/>
                </a:lnTo>
                <a:lnTo>
                  <a:pt x="16" y="16"/>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4" name="Freeform 1396"/>
          <p:cNvSpPr>
            <a:spLocks/>
          </p:cNvSpPr>
          <p:nvPr/>
        </p:nvSpPr>
        <p:spPr bwMode="auto">
          <a:xfrm>
            <a:off x="5102225" y="3678238"/>
            <a:ext cx="25400"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5" name="Line 1397"/>
          <p:cNvSpPr>
            <a:spLocks noChangeShapeType="1"/>
          </p:cNvSpPr>
          <p:nvPr/>
        </p:nvSpPr>
        <p:spPr bwMode="auto">
          <a:xfrm>
            <a:off x="5062538" y="3762375"/>
            <a:ext cx="22225"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6" name="Freeform 1398"/>
          <p:cNvSpPr>
            <a:spLocks/>
          </p:cNvSpPr>
          <p:nvPr/>
        </p:nvSpPr>
        <p:spPr bwMode="auto">
          <a:xfrm>
            <a:off x="5054600" y="3762375"/>
            <a:ext cx="25400" cy="25400"/>
          </a:xfrm>
          <a:custGeom>
            <a:avLst/>
            <a:gdLst/>
            <a:ahLst/>
            <a:cxnLst>
              <a:cxn ang="0">
                <a:pos x="0" y="16"/>
              </a:cxn>
              <a:cxn ang="0">
                <a:pos x="16" y="16"/>
              </a:cxn>
              <a:cxn ang="0">
                <a:pos x="16" y="0"/>
              </a:cxn>
              <a:cxn ang="0">
                <a:pos x="0" y="0"/>
              </a:cxn>
              <a:cxn ang="0">
                <a:pos x="0" y="16"/>
              </a:cxn>
              <a:cxn ang="0">
                <a:pos x="16" y="16"/>
              </a:cxn>
              <a:cxn ang="0">
                <a:pos x="0" y="16"/>
              </a:cxn>
            </a:cxnLst>
            <a:rect l="0" t="0" r="r" b="b"/>
            <a:pathLst>
              <a:path w="17" h="17">
                <a:moveTo>
                  <a:pt x="0" y="16"/>
                </a:moveTo>
                <a:lnTo>
                  <a:pt x="16" y="16"/>
                </a:lnTo>
                <a:lnTo>
                  <a:pt x="16" y="0"/>
                </a:lnTo>
                <a:lnTo>
                  <a:pt x="0" y="0"/>
                </a:lnTo>
                <a:lnTo>
                  <a:pt x="0" y="16"/>
                </a:lnTo>
                <a:lnTo>
                  <a:pt x="16" y="16"/>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7" name="Freeform 1399"/>
          <p:cNvSpPr>
            <a:spLocks/>
          </p:cNvSpPr>
          <p:nvPr/>
        </p:nvSpPr>
        <p:spPr bwMode="auto">
          <a:xfrm>
            <a:off x="5054600" y="3762375"/>
            <a:ext cx="25400" cy="25400"/>
          </a:xfrm>
          <a:custGeom>
            <a:avLst/>
            <a:gdLst/>
            <a:ahLst/>
            <a:cxnLst>
              <a:cxn ang="0">
                <a:pos x="16" y="0"/>
              </a:cxn>
              <a:cxn ang="0">
                <a:pos x="0" y="0"/>
              </a:cxn>
              <a:cxn ang="0">
                <a:pos x="0" y="16"/>
              </a:cxn>
              <a:cxn ang="0">
                <a:pos x="16" y="16"/>
              </a:cxn>
              <a:cxn ang="0">
                <a:pos x="16" y="0"/>
              </a:cxn>
              <a:cxn ang="0">
                <a:pos x="0" y="0"/>
              </a:cxn>
              <a:cxn ang="0">
                <a:pos x="16" y="0"/>
              </a:cxn>
            </a:cxnLst>
            <a:rect l="0" t="0" r="r" b="b"/>
            <a:pathLst>
              <a:path w="17" h="17">
                <a:moveTo>
                  <a:pt x="16" y="0"/>
                </a:moveTo>
                <a:lnTo>
                  <a:pt x="0" y="0"/>
                </a:lnTo>
                <a:lnTo>
                  <a:pt x="0" y="16"/>
                </a:lnTo>
                <a:lnTo>
                  <a:pt x="16" y="16"/>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8" name="Line 1400"/>
          <p:cNvSpPr>
            <a:spLocks noChangeShapeType="1"/>
          </p:cNvSpPr>
          <p:nvPr/>
        </p:nvSpPr>
        <p:spPr bwMode="auto">
          <a:xfrm>
            <a:off x="5132388" y="3762375"/>
            <a:ext cx="23812"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89" name="Freeform 1401"/>
          <p:cNvSpPr>
            <a:spLocks/>
          </p:cNvSpPr>
          <p:nvPr/>
        </p:nvSpPr>
        <p:spPr bwMode="auto">
          <a:xfrm>
            <a:off x="5130800" y="3759200"/>
            <a:ext cx="25400" cy="25400"/>
          </a:xfrm>
          <a:custGeom>
            <a:avLst/>
            <a:gdLst/>
            <a:ahLst/>
            <a:cxnLst>
              <a:cxn ang="0">
                <a:pos x="1" y="16"/>
              </a:cxn>
              <a:cxn ang="0">
                <a:pos x="16" y="6"/>
              </a:cxn>
              <a:cxn ang="0">
                <a:pos x="16" y="0"/>
              </a:cxn>
              <a:cxn ang="0">
                <a:pos x="0" y="9"/>
              </a:cxn>
              <a:cxn ang="0">
                <a:pos x="1" y="16"/>
              </a:cxn>
              <a:cxn ang="0">
                <a:pos x="16" y="6"/>
              </a:cxn>
              <a:cxn ang="0">
                <a:pos x="1" y="16"/>
              </a:cxn>
            </a:cxnLst>
            <a:rect l="0" t="0" r="r" b="b"/>
            <a:pathLst>
              <a:path w="17" h="17">
                <a:moveTo>
                  <a:pt x="1" y="16"/>
                </a:moveTo>
                <a:lnTo>
                  <a:pt x="16" y="6"/>
                </a:lnTo>
                <a:lnTo>
                  <a:pt x="16" y="0"/>
                </a:lnTo>
                <a:lnTo>
                  <a:pt x="0" y="9"/>
                </a:lnTo>
                <a:lnTo>
                  <a:pt x="1" y="16"/>
                </a:lnTo>
                <a:lnTo>
                  <a:pt x="16" y="6"/>
                </a:lnTo>
                <a:lnTo>
                  <a:pt x="1"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0" name="Freeform 1402"/>
          <p:cNvSpPr>
            <a:spLocks/>
          </p:cNvSpPr>
          <p:nvPr/>
        </p:nvSpPr>
        <p:spPr bwMode="auto">
          <a:xfrm>
            <a:off x="5130800" y="3759200"/>
            <a:ext cx="25400" cy="25400"/>
          </a:xfrm>
          <a:custGeom>
            <a:avLst/>
            <a:gdLst/>
            <a:ahLst/>
            <a:cxnLst>
              <a:cxn ang="0">
                <a:pos x="16" y="0"/>
              </a:cxn>
              <a:cxn ang="0">
                <a:pos x="0" y="9"/>
              </a:cxn>
              <a:cxn ang="0">
                <a:pos x="1" y="16"/>
              </a:cxn>
              <a:cxn ang="0">
                <a:pos x="16" y="6"/>
              </a:cxn>
              <a:cxn ang="0">
                <a:pos x="16" y="0"/>
              </a:cxn>
              <a:cxn ang="0">
                <a:pos x="0" y="9"/>
              </a:cxn>
              <a:cxn ang="0">
                <a:pos x="16" y="0"/>
              </a:cxn>
            </a:cxnLst>
            <a:rect l="0" t="0" r="r" b="b"/>
            <a:pathLst>
              <a:path w="17" h="17">
                <a:moveTo>
                  <a:pt x="16" y="0"/>
                </a:moveTo>
                <a:lnTo>
                  <a:pt x="0" y="9"/>
                </a:lnTo>
                <a:lnTo>
                  <a:pt x="1" y="16"/>
                </a:lnTo>
                <a:lnTo>
                  <a:pt x="16" y="6"/>
                </a:lnTo>
                <a:lnTo>
                  <a:pt x="16" y="0"/>
                </a:lnTo>
                <a:lnTo>
                  <a:pt x="0" y="9"/>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1" name="Line 1403"/>
          <p:cNvSpPr>
            <a:spLocks noChangeShapeType="1"/>
          </p:cNvSpPr>
          <p:nvPr/>
        </p:nvSpPr>
        <p:spPr bwMode="auto">
          <a:xfrm>
            <a:off x="5043488" y="3762375"/>
            <a:ext cx="17462"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2" name="Freeform 1404"/>
          <p:cNvSpPr>
            <a:spLocks/>
          </p:cNvSpPr>
          <p:nvPr/>
        </p:nvSpPr>
        <p:spPr bwMode="auto">
          <a:xfrm>
            <a:off x="5037138" y="3762375"/>
            <a:ext cx="25400" cy="1588"/>
          </a:xfrm>
          <a:custGeom>
            <a:avLst/>
            <a:gdLst/>
            <a:ahLst/>
            <a:cxnLst>
              <a:cxn ang="0">
                <a:pos x="0" y="0"/>
              </a:cxn>
              <a:cxn ang="0">
                <a:pos x="16" y="0"/>
              </a:cxn>
              <a:cxn ang="0">
                <a:pos x="0" y="0"/>
              </a:cxn>
              <a:cxn ang="0">
                <a:pos x="16" y="0"/>
              </a:cxn>
              <a:cxn ang="0">
                <a:pos x="0" y="0"/>
              </a:cxn>
            </a:cxnLst>
            <a:rect l="0" t="0" r="r" b="b"/>
            <a:pathLst>
              <a:path w="17" h="1">
                <a:moveTo>
                  <a:pt x="0" y="0"/>
                </a:moveTo>
                <a:lnTo>
                  <a:pt x="16" y="0"/>
                </a:lnTo>
                <a:lnTo>
                  <a:pt x="0" y="0"/>
                </a:lnTo>
                <a:lnTo>
                  <a:pt x="16" y="0"/>
                </a:lnTo>
                <a:lnTo>
                  <a:pt x="0"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3" name="Freeform 1405"/>
          <p:cNvSpPr>
            <a:spLocks/>
          </p:cNvSpPr>
          <p:nvPr/>
        </p:nvSpPr>
        <p:spPr bwMode="auto">
          <a:xfrm>
            <a:off x="5037138" y="3762375"/>
            <a:ext cx="25400" cy="1588"/>
          </a:xfrm>
          <a:custGeom>
            <a:avLst/>
            <a:gdLst/>
            <a:ahLst/>
            <a:cxnLst>
              <a:cxn ang="0">
                <a:pos x="16" y="0"/>
              </a:cxn>
              <a:cxn ang="0">
                <a:pos x="0" y="0"/>
              </a:cxn>
              <a:cxn ang="0">
                <a:pos x="16" y="0"/>
              </a:cxn>
              <a:cxn ang="0">
                <a:pos x="0" y="0"/>
              </a:cxn>
              <a:cxn ang="0">
                <a:pos x="16" y="0"/>
              </a:cxn>
            </a:cxnLst>
            <a:rect l="0" t="0" r="r" b="b"/>
            <a:pathLst>
              <a:path w="17" h="1">
                <a:moveTo>
                  <a:pt x="16" y="0"/>
                </a:moveTo>
                <a:lnTo>
                  <a:pt x="0" y="0"/>
                </a:lnTo>
                <a:lnTo>
                  <a:pt x="16" y="0"/>
                </a:lnTo>
                <a:lnTo>
                  <a:pt x="0" y="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4" name="Line 1406"/>
          <p:cNvSpPr>
            <a:spLocks noChangeShapeType="1"/>
          </p:cNvSpPr>
          <p:nvPr/>
        </p:nvSpPr>
        <p:spPr bwMode="auto">
          <a:xfrm>
            <a:off x="5153025" y="3762375"/>
            <a:ext cx="17463" cy="0"/>
          </a:xfrm>
          <a:prstGeom prst="line">
            <a:avLst/>
          </a:prstGeom>
          <a:noFill/>
          <a:ln w="9525">
            <a:no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5" name="Freeform 1407"/>
          <p:cNvSpPr>
            <a:spLocks/>
          </p:cNvSpPr>
          <p:nvPr/>
        </p:nvSpPr>
        <p:spPr bwMode="auto">
          <a:xfrm>
            <a:off x="5153025" y="3754438"/>
            <a:ext cx="1588" cy="25400"/>
          </a:xfrm>
          <a:custGeom>
            <a:avLst/>
            <a:gdLst/>
            <a:ahLst/>
            <a:cxnLst>
              <a:cxn ang="0">
                <a:pos x="0" y="16"/>
              </a:cxn>
              <a:cxn ang="0">
                <a:pos x="0" y="0"/>
              </a:cxn>
              <a:cxn ang="0">
                <a:pos x="0" y="16"/>
              </a:cxn>
              <a:cxn ang="0">
                <a:pos x="0" y="0"/>
              </a:cxn>
              <a:cxn ang="0">
                <a:pos x="0" y="16"/>
              </a:cxn>
            </a:cxnLst>
            <a:rect l="0" t="0" r="r" b="b"/>
            <a:pathLst>
              <a:path w="1" h="17">
                <a:moveTo>
                  <a:pt x="0" y="16"/>
                </a:moveTo>
                <a:lnTo>
                  <a:pt x="0" y="0"/>
                </a:lnTo>
                <a:lnTo>
                  <a:pt x="0" y="16"/>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6" name="Freeform 1408"/>
          <p:cNvSpPr>
            <a:spLocks/>
          </p:cNvSpPr>
          <p:nvPr/>
        </p:nvSpPr>
        <p:spPr bwMode="auto">
          <a:xfrm>
            <a:off x="5153025" y="3754438"/>
            <a:ext cx="1588" cy="25400"/>
          </a:xfrm>
          <a:custGeom>
            <a:avLst/>
            <a:gdLst/>
            <a:ahLst/>
            <a:cxnLst>
              <a:cxn ang="0">
                <a:pos x="0" y="0"/>
              </a:cxn>
              <a:cxn ang="0">
                <a:pos x="0" y="16"/>
              </a:cxn>
              <a:cxn ang="0">
                <a:pos x="0" y="0"/>
              </a:cxn>
              <a:cxn ang="0">
                <a:pos x="0" y="16"/>
              </a:cxn>
              <a:cxn ang="0">
                <a:pos x="0" y="0"/>
              </a:cxn>
            </a:cxnLst>
            <a:rect l="0" t="0" r="r" b="b"/>
            <a:pathLst>
              <a:path w="1" h="17">
                <a:moveTo>
                  <a:pt x="0" y="0"/>
                </a:moveTo>
                <a:lnTo>
                  <a:pt x="0" y="16"/>
                </a:lnTo>
                <a:lnTo>
                  <a:pt x="0" y="0"/>
                </a:lnTo>
                <a:lnTo>
                  <a:pt x="0" y="16"/>
                </a:lnTo>
                <a:lnTo>
                  <a:pt x="0"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7" name="Freeform 1409"/>
          <p:cNvSpPr>
            <a:spLocks/>
          </p:cNvSpPr>
          <p:nvPr/>
        </p:nvSpPr>
        <p:spPr bwMode="auto">
          <a:xfrm>
            <a:off x="5459413" y="2314575"/>
            <a:ext cx="352425" cy="36513"/>
          </a:xfrm>
          <a:custGeom>
            <a:avLst/>
            <a:gdLst/>
            <a:ahLst/>
            <a:cxnLst>
              <a:cxn ang="0">
                <a:pos x="0" y="0"/>
              </a:cxn>
              <a:cxn ang="0">
                <a:pos x="235" y="0"/>
              </a:cxn>
              <a:cxn ang="0">
                <a:pos x="235" y="23"/>
              </a:cxn>
              <a:cxn ang="0">
                <a:pos x="0" y="23"/>
              </a:cxn>
              <a:cxn ang="0">
                <a:pos x="0" y="0"/>
              </a:cxn>
            </a:cxnLst>
            <a:rect l="0" t="0" r="r" b="b"/>
            <a:pathLst>
              <a:path w="236" h="24">
                <a:moveTo>
                  <a:pt x="0" y="0"/>
                </a:moveTo>
                <a:lnTo>
                  <a:pt x="235" y="0"/>
                </a:lnTo>
                <a:lnTo>
                  <a:pt x="235" y="23"/>
                </a:lnTo>
                <a:lnTo>
                  <a:pt x="0" y="23"/>
                </a:lnTo>
                <a:lnTo>
                  <a:pt x="0" y="0"/>
                </a:lnTo>
              </a:path>
            </a:pathLst>
          </a:custGeom>
          <a:solidFill>
            <a:srgbClr val="FF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8" name="Line 1410"/>
          <p:cNvSpPr>
            <a:spLocks noChangeShapeType="1"/>
          </p:cNvSpPr>
          <p:nvPr/>
        </p:nvSpPr>
        <p:spPr bwMode="auto">
          <a:xfrm>
            <a:off x="5459413"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899" name="Line 1411"/>
          <p:cNvSpPr>
            <a:spLocks noChangeShapeType="1"/>
          </p:cNvSpPr>
          <p:nvPr/>
        </p:nvSpPr>
        <p:spPr bwMode="auto">
          <a:xfrm>
            <a:off x="5468938" y="2314575"/>
            <a:ext cx="317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0" name="Line 1412"/>
          <p:cNvSpPr>
            <a:spLocks noChangeShapeType="1"/>
          </p:cNvSpPr>
          <p:nvPr/>
        </p:nvSpPr>
        <p:spPr bwMode="auto">
          <a:xfrm>
            <a:off x="5475288" y="2314575"/>
            <a:ext cx="952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1" name="Line 1413"/>
          <p:cNvSpPr>
            <a:spLocks noChangeShapeType="1"/>
          </p:cNvSpPr>
          <p:nvPr/>
        </p:nvSpPr>
        <p:spPr bwMode="auto">
          <a:xfrm>
            <a:off x="5487988" y="2314575"/>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2" name="Line 1414"/>
          <p:cNvSpPr>
            <a:spLocks noChangeShapeType="1"/>
          </p:cNvSpPr>
          <p:nvPr/>
        </p:nvSpPr>
        <p:spPr bwMode="auto">
          <a:xfrm>
            <a:off x="5495925" y="2314575"/>
            <a:ext cx="317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3" name="Line 1415"/>
          <p:cNvSpPr>
            <a:spLocks noChangeShapeType="1"/>
          </p:cNvSpPr>
          <p:nvPr/>
        </p:nvSpPr>
        <p:spPr bwMode="auto">
          <a:xfrm>
            <a:off x="5505450"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4" name="Line 1416"/>
          <p:cNvSpPr>
            <a:spLocks noChangeShapeType="1"/>
          </p:cNvSpPr>
          <p:nvPr/>
        </p:nvSpPr>
        <p:spPr bwMode="auto">
          <a:xfrm>
            <a:off x="5513388" y="2314575"/>
            <a:ext cx="7937"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5" name="Line 1417"/>
          <p:cNvSpPr>
            <a:spLocks noChangeShapeType="1"/>
          </p:cNvSpPr>
          <p:nvPr/>
        </p:nvSpPr>
        <p:spPr bwMode="auto">
          <a:xfrm>
            <a:off x="5522913"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6" name="Line 1418"/>
          <p:cNvSpPr>
            <a:spLocks noChangeShapeType="1"/>
          </p:cNvSpPr>
          <p:nvPr/>
        </p:nvSpPr>
        <p:spPr bwMode="auto">
          <a:xfrm>
            <a:off x="5534025" y="2314575"/>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7" name="Line 1419"/>
          <p:cNvSpPr>
            <a:spLocks noChangeShapeType="1"/>
          </p:cNvSpPr>
          <p:nvPr/>
        </p:nvSpPr>
        <p:spPr bwMode="auto">
          <a:xfrm>
            <a:off x="5541963" y="2314575"/>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8" name="Line 1420"/>
          <p:cNvSpPr>
            <a:spLocks noChangeShapeType="1"/>
          </p:cNvSpPr>
          <p:nvPr/>
        </p:nvSpPr>
        <p:spPr bwMode="auto">
          <a:xfrm>
            <a:off x="5549900"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09" name="Line 1421"/>
          <p:cNvSpPr>
            <a:spLocks noChangeShapeType="1"/>
          </p:cNvSpPr>
          <p:nvPr/>
        </p:nvSpPr>
        <p:spPr bwMode="auto">
          <a:xfrm>
            <a:off x="5559425"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0" name="Line 1422"/>
          <p:cNvSpPr>
            <a:spLocks noChangeShapeType="1"/>
          </p:cNvSpPr>
          <p:nvPr/>
        </p:nvSpPr>
        <p:spPr bwMode="auto">
          <a:xfrm>
            <a:off x="5568950"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1" name="Line 1423"/>
          <p:cNvSpPr>
            <a:spLocks noChangeShapeType="1"/>
          </p:cNvSpPr>
          <p:nvPr/>
        </p:nvSpPr>
        <p:spPr bwMode="auto">
          <a:xfrm>
            <a:off x="5578475"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2" name="Line 1424"/>
          <p:cNvSpPr>
            <a:spLocks noChangeShapeType="1"/>
          </p:cNvSpPr>
          <p:nvPr/>
        </p:nvSpPr>
        <p:spPr bwMode="auto">
          <a:xfrm>
            <a:off x="5588000"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3" name="Line 1425"/>
          <p:cNvSpPr>
            <a:spLocks noChangeShapeType="1"/>
          </p:cNvSpPr>
          <p:nvPr/>
        </p:nvSpPr>
        <p:spPr bwMode="auto">
          <a:xfrm>
            <a:off x="5594350" y="2314575"/>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4" name="Line 1426"/>
          <p:cNvSpPr>
            <a:spLocks noChangeShapeType="1"/>
          </p:cNvSpPr>
          <p:nvPr/>
        </p:nvSpPr>
        <p:spPr bwMode="auto">
          <a:xfrm>
            <a:off x="5603875" y="2314575"/>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5" name="Line 1427"/>
          <p:cNvSpPr>
            <a:spLocks noChangeShapeType="1"/>
          </p:cNvSpPr>
          <p:nvPr/>
        </p:nvSpPr>
        <p:spPr bwMode="auto">
          <a:xfrm>
            <a:off x="5614988" y="2314575"/>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6" name="Line 1428"/>
          <p:cNvSpPr>
            <a:spLocks noChangeShapeType="1"/>
          </p:cNvSpPr>
          <p:nvPr/>
        </p:nvSpPr>
        <p:spPr bwMode="auto">
          <a:xfrm>
            <a:off x="5622925"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7" name="Line 1429"/>
          <p:cNvSpPr>
            <a:spLocks noChangeShapeType="1"/>
          </p:cNvSpPr>
          <p:nvPr/>
        </p:nvSpPr>
        <p:spPr bwMode="auto">
          <a:xfrm>
            <a:off x="5634038" y="2314575"/>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8" name="Line 1430"/>
          <p:cNvSpPr>
            <a:spLocks noChangeShapeType="1"/>
          </p:cNvSpPr>
          <p:nvPr/>
        </p:nvSpPr>
        <p:spPr bwMode="auto">
          <a:xfrm>
            <a:off x="5641975" y="2314575"/>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19" name="Line 1431"/>
          <p:cNvSpPr>
            <a:spLocks noChangeShapeType="1"/>
          </p:cNvSpPr>
          <p:nvPr/>
        </p:nvSpPr>
        <p:spPr bwMode="auto">
          <a:xfrm>
            <a:off x="5648325" y="2314575"/>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0" name="Line 1432"/>
          <p:cNvSpPr>
            <a:spLocks noChangeShapeType="1"/>
          </p:cNvSpPr>
          <p:nvPr/>
        </p:nvSpPr>
        <p:spPr bwMode="auto">
          <a:xfrm>
            <a:off x="5661025" y="2314575"/>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1" name="Line 1433"/>
          <p:cNvSpPr>
            <a:spLocks noChangeShapeType="1"/>
          </p:cNvSpPr>
          <p:nvPr/>
        </p:nvSpPr>
        <p:spPr bwMode="auto">
          <a:xfrm>
            <a:off x="5670550" y="2314575"/>
            <a:ext cx="317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2" name="Line 1434"/>
          <p:cNvSpPr>
            <a:spLocks noChangeShapeType="1"/>
          </p:cNvSpPr>
          <p:nvPr/>
        </p:nvSpPr>
        <p:spPr bwMode="auto">
          <a:xfrm>
            <a:off x="5676900" y="2314575"/>
            <a:ext cx="952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3" name="Line 1435"/>
          <p:cNvSpPr>
            <a:spLocks noChangeShapeType="1"/>
          </p:cNvSpPr>
          <p:nvPr/>
        </p:nvSpPr>
        <p:spPr bwMode="auto">
          <a:xfrm>
            <a:off x="5689600" y="2314575"/>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4" name="Line 1436"/>
          <p:cNvSpPr>
            <a:spLocks noChangeShapeType="1"/>
          </p:cNvSpPr>
          <p:nvPr/>
        </p:nvSpPr>
        <p:spPr bwMode="auto">
          <a:xfrm>
            <a:off x="5697538" y="2314575"/>
            <a:ext cx="317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5" name="Line 1437"/>
          <p:cNvSpPr>
            <a:spLocks noChangeShapeType="1"/>
          </p:cNvSpPr>
          <p:nvPr/>
        </p:nvSpPr>
        <p:spPr bwMode="auto">
          <a:xfrm>
            <a:off x="5703888" y="2314575"/>
            <a:ext cx="952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6" name="Line 1438"/>
          <p:cNvSpPr>
            <a:spLocks noChangeShapeType="1"/>
          </p:cNvSpPr>
          <p:nvPr/>
        </p:nvSpPr>
        <p:spPr bwMode="auto">
          <a:xfrm>
            <a:off x="5715000" y="2314575"/>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7" name="Line 1439"/>
          <p:cNvSpPr>
            <a:spLocks noChangeShapeType="1"/>
          </p:cNvSpPr>
          <p:nvPr/>
        </p:nvSpPr>
        <p:spPr bwMode="auto">
          <a:xfrm>
            <a:off x="5724525" y="2314575"/>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8" name="Line 1440"/>
          <p:cNvSpPr>
            <a:spLocks noChangeShapeType="1"/>
          </p:cNvSpPr>
          <p:nvPr/>
        </p:nvSpPr>
        <p:spPr bwMode="auto">
          <a:xfrm>
            <a:off x="5732463" y="2314575"/>
            <a:ext cx="7937"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29" name="Line 1441"/>
          <p:cNvSpPr>
            <a:spLocks noChangeShapeType="1"/>
          </p:cNvSpPr>
          <p:nvPr/>
        </p:nvSpPr>
        <p:spPr bwMode="auto">
          <a:xfrm>
            <a:off x="5741988" y="2314575"/>
            <a:ext cx="7937"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0" name="Line 1442"/>
          <p:cNvSpPr>
            <a:spLocks noChangeShapeType="1"/>
          </p:cNvSpPr>
          <p:nvPr/>
        </p:nvSpPr>
        <p:spPr bwMode="auto">
          <a:xfrm>
            <a:off x="5751513" y="2314575"/>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1" name="Line 1443"/>
          <p:cNvSpPr>
            <a:spLocks noChangeShapeType="1"/>
          </p:cNvSpPr>
          <p:nvPr/>
        </p:nvSpPr>
        <p:spPr bwMode="auto">
          <a:xfrm>
            <a:off x="5761038" y="2314575"/>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2" name="Line 1444"/>
          <p:cNvSpPr>
            <a:spLocks noChangeShapeType="1"/>
          </p:cNvSpPr>
          <p:nvPr/>
        </p:nvSpPr>
        <p:spPr bwMode="auto">
          <a:xfrm>
            <a:off x="5768975" y="2314575"/>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3" name="Line 1445"/>
          <p:cNvSpPr>
            <a:spLocks noChangeShapeType="1"/>
          </p:cNvSpPr>
          <p:nvPr/>
        </p:nvSpPr>
        <p:spPr bwMode="auto">
          <a:xfrm>
            <a:off x="5780088" y="2314575"/>
            <a:ext cx="317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4" name="Line 1446"/>
          <p:cNvSpPr>
            <a:spLocks noChangeShapeType="1"/>
          </p:cNvSpPr>
          <p:nvPr/>
        </p:nvSpPr>
        <p:spPr bwMode="auto">
          <a:xfrm>
            <a:off x="5786438" y="2314575"/>
            <a:ext cx="7937"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5" name="Line 1447"/>
          <p:cNvSpPr>
            <a:spLocks noChangeShapeType="1"/>
          </p:cNvSpPr>
          <p:nvPr/>
        </p:nvSpPr>
        <p:spPr bwMode="auto">
          <a:xfrm>
            <a:off x="5799138" y="2314575"/>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6" name="Line 1448"/>
          <p:cNvSpPr>
            <a:spLocks noChangeShapeType="1"/>
          </p:cNvSpPr>
          <p:nvPr/>
        </p:nvSpPr>
        <p:spPr bwMode="auto">
          <a:xfrm>
            <a:off x="5807075" y="2314575"/>
            <a:ext cx="317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7" name="Line 1449"/>
          <p:cNvSpPr>
            <a:spLocks noChangeShapeType="1"/>
          </p:cNvSpPr>
          <p:nvPr/>
        </p:nvSpPr>
        <p:spPr bwMode="auto">
          <a:xfrm>
            <a:off x="5810250" y="2317750"/>
            <a:ext cx="0" cy="79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8" name="Line 1450"/>
          <p:cNvSpPr>
            <a:spLocks noChangeShapeType="1"/>
          </p:cNvSpPr>
          <p:nvPr/>
        </p:nvSpPr>
        <p:spPr bwMode="auto">
          <a:xfrm>
            <a:off x="5810250" y="2325688"/>
            <a:ext cx="0" cy="63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39" name="Line 1451"/>
          <p:cNvSpPr>
            <a:spLocks noChangeShapeType="1"/>
          </p:cNvSpPr>
          <p:nvPr/>
        </p:nvSpPr>
        <p:spPr bwMode="auto">
          <a:xfrm>
            <a:off x="5810250" y="2335213"/>
            <a:ext cx="0" cy="47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0" name="Freeform 1452"/>
          <p:cNvSpPr>
            <a:spLocks/>
          </p:cNvSpPr>
          <p:nvPr/>
        </p:nvSpPr>
        <p:spPr bwMode="auto">
          <a:xfrm>
            <a:off x="5808663" y="2343150"/>
            <a:ext cx="25400" cy="25400"/>
          </a:xfrm>
          <a:custGeom>
            <a:avLst/>
            <a:gdLst/>
            <a:ahLst/>
            <a:cxnLst>
              <a:cxn ang="0">
                <a:pos x="16" y="0"/>
              </a:cxn>
              <a:cxn ang="0">
                <a:pos x="16" y="16"/>
              </a:cxn>
              <a:cxn ang="0">
                <a:pos x="0" y="16"/>
              </a:cxn>
            </a:cxnLst>
            <a:rect l="0" t="0" r="r" b="b"/>
            <a:pathLst>
              <a:path w="17" h="17">
                <a:moveTo>
                  <a:pt x="16" y="0"/>
                </a:moveTo>
                <a:lnTo>
                  <a:pt x="16" y="16"/>
                </a:lnTo>
                <a:lnTo>
                  <a:pt x="0" y="16"/>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1" name="Line 1453"/>
          <p:cNvSpPr>
            <a:spLocks noChangeShapeType="1"/>
          </p:cNvSpPr>
          <p:nvPr/>
        </p:nvSpPr>
        <p:spPr bwMode="auto">
          <a:xfrm flipH="1">
            <a:off x="5802313" y="2349500"/>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2" name="Line 1454"/>
          <p:cNvSpPr>
            <a:spLocks noChangeShapeType="1"/>
          </p:cNvSpPr>
          <p:nvPr/>
        </p:nvSpPr>
        <p:spPr bwMode="auto">
          <a:xfrm flipH="1">
            <a:off x="5792788"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3" name="Line 1455"/>
          <p:cNvSpPr>
            <a:spLocks noChangeShapeType="1"/>
          </p:cNvSpPr>
          <p:nvPr/>
        </p:nvSpPr>
        <p:spPr bwMode="auto">
          <a:xfrm flipH="1">
            <a:off x="5783263"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4" name="Line 1456"/>
          <p:cNvSpPr>
            <a:spLocks noChangeShapeType="1"/>
          </p:cNvSpPr>
          <p:nvPr/>
        </p:nvSpPr>
        <p:spPr bwMode="auto">
          <a:xfrm flipH="1">
            <a:off x="5773738" y="2349500"/>
            <a:ext cx="7937"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5" name="Line 1457"/>
          <p:cNvSpPr>
            <a:spLocks noChangeShapeType="1"/>
          </p:cNvSpPr>
          <p:nvPr/>
        </p:nvSpPr>
        <p:spPr bwMode="auto">
          <a:xfrm flipH="1">
            <a:off x="5765800" y="2349500"/>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6" name="Line 1458"/>
          <p:cNvSpPr>
            <a:spLocks noChangeShapeType="1"/>
          </p:cNvSpPr>
          <p:nvPr/>
        </p:nvSpPr>
        <p:spPr bwMode="auto">
          <a:xfrm flipH="1">
            <a:off x="5754688"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7" name="Line 1459"/>
          <p:cNvSpPr>
            <a:spLocks noChangeShapeType="1"/>
          </p:cNvSpPr>
          <p:nvPr/>
        </p:nvSpPr>
        <p:spPr bwMode="auto">
          <a:xfrm flipH="1">
            <a:off x="5746750" y="2349500"/>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8" name="Line 1460"/>
          <p:cNvSpPr>
            <a:spLocks noChangeShapeType="1"/>
          </p:cNvSpPr>
          <p:nvPr/>
        </p:nvSpPr>
        <p:spPr bwMode="auto">
          <a:xfrm flipH="1">
            <a:off x="5738813"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49" name="Line 1461"/>
          <p:cNvSpPr>
            <a:spLocks noChangeShapeType="1"/>
          </p:cNvSpPr>
          <p:nvPr/>
        </p:nvSpPr>
        <p:spPr bwMode="auto">
          <a:xfrm flipH="1">
            <a:off x="5727700" y="2349500"/>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0" name="Line 1462"/>
          <p:cNvSpPr>
            <a:spLocks noChangeShapeType="1"/>
          </p:cNvSpPr>
          <p:nvPr/>
        </p:nvSpPr>
        <p:spPr bwMode="auto">
          <a:xfrm flipH="1">
            <a:off x="5719763" y="2349500"/>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1" name="Line 1463"/>
          <p:cNvSpPr>
            <a:spLocks noChangeShapeType="1"/>
          </p:cNvSpPr>
          <p:nvPr/>
        </p:nvSpPr>
        <p:spPr bwMode="auto">
          <a:xfrm flipH="1">
            <a:off x="5710238"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2" name="Line 1464"/>
          <p:cNvSpPr>
            <a:spLocks noChangeShapeType="1"/>
          </p:cNvSpPr>
          <p:nvPr/>
        </p:nvSpPr>
        <p:spPr bwMode="auto">
          <a:xfrm flipH="1">
            <a:off x="5699125" y="2349500"/>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3" name="Line 1465"/>
          <p:cNvSpPr>
            <a:spLocks noChangeShapeType="1"/>
          </p:cNvSpPr>
          <p:nvPr/>
        </p:nvSpPr>
        <p:spPr bwMode="auto">
          <a:xfrm flipH="1">
            <a:off x="5694363" y="2349500"/>
            <a:ext cx="317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4" name="Line 1466"/>
          <p:cNvSpPr>
            <a:spLocks noChangeShapeType="1"/>
          </p:cNvSpPr>
          <p:nvPr/>
        </p:nvSpPr>
        <p:spPr bwMode="auto">
          <a:xfrm flipH="1">
            <a:off x="5683250" y="2349500"/>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5" name="Line 1467"/>
          <p:cNvSpPr>
            <a:spLocks noChangeShapeType="1"/>
          </p:cNvSpPr>
          <p:nvPr/>
        </p:nvSpPr>
        <p:spPr bwMode="auto">
          <a:xfrm flipH="1">
            <a:off x="5672138"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6" name="Line 1468"/>
          <p:cNvSpPr>
            <a:spLocks noChangeShapeType="1"/>
          </p:cNvSpPr>
          <p:nvPr/>
        </p:nvSpPr>
        <p:spPr bwMode="auto">
          <a:xfrm flipH="1">
            <a:off x="5665788"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7" name="Line 1469"/>
          <p:cNvSpPr>
            <a:spLocks noChangeShapeType="1"/>
          </p:cNvSpPr>
          <p:nvPr/>
        </p:nvSpPr>
        <p:spPr bwMode="auto">
          <a:xfrm flipH="1">
            <a:off x="5654675"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8" name="Line 1470"/>
          <p:cNvSpPr>
            <a:spLocks noChangeShapeType="1"/>
          </p:cNvSpPr>
          <p:nvPr/>
        </p:nvSpPr>
        <p:spPr bwMode="auto">
          <a:xfrm flipH="1">
            <a:off x="5646738" y="2349500"/>
            <a:ext cx="317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59" name="Line 1471"/>
          <p:cNvSpPr>
            <a:spLocks noChangeShapeType="1"/>
          </p:cNvSpPr>
          <p:nvPr/>
        </p:nvSpPr>
        <p:spPr bwMode="auto">
          <a:xfrm flipH="1">
            <a:off x="5638800"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0" name="Line 1472"/>
          <p:cNvSpPr>
            <a:spLocks noChangeShapeType="1"/>
          </p:cNvSpPr>
          <p:nvPr/>
        </p:nvSpPr>
        <p:spPr bwMode="auto">
          <a:xfrm flipH="1">
            <a:off x="5627688"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1" name="Line 1473"/>
          <p:cNvSpPr>
            <a:spLocks noChangeShapeType="1"/>
          </p:cNvSpPr>
          <p:nvPr/>
        </p:nvSpPr>
        <p:spPr bwMode="auto">
          <a:xfrm flipH="1">
            <a:off x="5619750" y="2349500"/>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2" name="Line 1474"/>
          <p:cNvSpPr>
            <a:spLocks noChangeShapeType="1"/>
          </p:cNvSpPr>
          <p:nvPr/>
        </p:nvSpPr>
        <p:spPr bwMode="auto">
          <a:xfrm flipH="1">
            <a:off x="5608638" y="2349500"/>
            <a:ext cx="7937"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3" name="Line 1475"/>
          <p:cNvSpPr>
            <a:spLocks noChangeShapeType="1"/>
          </p:cNvSpPr>
          <p:nvPr/>
        </p:nvSpPr>
        <p:spPr bwMode="auto">
          <a:xfrm flipH="1">
            <a:off x="5600700" y="2349500"/>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4" name="Line 1476"/>
          <p:cNvSpPr>
            <a:spLocks noChangeShapeType="1"/>
          </p:cNvSpPr>
          <p:nvPr/>
        </p:nvSpPr>
        <p:spPr bwMode="auto">
          <a:xfrm flipH="1">
            <a:off x="5592763" y="2349500"/>
            <a:ext cx="3175"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5" name="Line 1477"/>
          <p:cNvSpPr>
            <a:spLocks noChangeShapeType="1"/>
          </p:cNvSpPr>
          <p:nvPr/>
        </p:nvSpPr>
        <p:spPr bwMode="auto">
          <a:xfrm flipH="1">
            <a:off x="5581650" y="2349500"/>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6" name="Line 1478"/>
          <p:cNvSpPr>
            <a:spLocks noChangeShapeType="1"/>
          </p:cNvSpPr>
          <p:nvPr/>
        </p:nvSpPr>
        <p:spPr bwMode="auto">
          <a:xfrm flipH="1">
            <a:off x="5573713"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7" name="Line 1479"/>
          <p:cNvSpPr>
            <a:spLocks noChangeShapeType="1"/>
          </p:cNvSpPr>
          <p:nvPr/>
        </p:nvSpPr>
        <p:spPr bwMode="auto">
          <a:xfrm flipH="1">
            <a:off x="5564188" y="2349500"/>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8" name="Line 1480"/>
          <p:cNvSpPr>
            <a:spLocks noChangeShapeType="1"/>
          </p:cNvSpPr>
          <p:nvPr/>
        </p:nvSpPr>
        <p:spPr bwMode="auto">
          <a:xfrm flipH="1">
            <a:off x="5554663"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69" name="Line 1481"/>
          <p:cNvSpPr>
            <a:spLocks noChangeShapeType="1"/>
          </p:cNvSpPr>
          <p:nvPr/>
        </p:nvSpPr>
        <p:spPr bwMode="auto">
          <a:xfrm flipH="1">
            <a:off x="5545138"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0" name="Line 1482"/>
          <p:cNvSpPr>
            <a:spLocks noChangeShapeType="1"/>
          </p:cNvSpPr>
          <p:nvPr/>
        </p:nvSpPr>
        <p:spPr bwMode="auto">
          <a:xfrm flipH="1">
            <a:off x="5537200"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1" name="Line 1483"/>
          <p:cNvSpPr>
            <a:spLocks noChangeShapeType="1"/>
          </p:cNvSpPr>
          <p:nvPr/>
        </p:nvSpPr>
        <p:spPr bwMode="auto">
          <a:xfrm flipH="1">
            <a:off x="5527675"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2" name="Line 1484"/>
          <p:cNvSpPr>
            <a:spLocks noChangeShapeType="1"/>
          </p:cNvSpPr>
          <p:nvPr/>
        </p:nvSpPr>
        <p:spPr bwMode="auto">
          <a:xfrm flipH="1">
            <a:off x="5518150" y="2349500"/>
            <a:ext cx="7938"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3" name="Line 1485"/>
          <p:cNvSpPr>
            <a:spLocks noChangeShapeType="1"/>
          </p:cNvSpPr>
          <p:nvPr/>
        </p:nvSpPr>
        <p:spPr bwMode="auto">
          <a:xfrm flipH="1">
            <a:off x="5510213" y="2349500"/>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4" name="Line 1486"/>
          <p:cNvSpPr>
            <a:spLocks noChangeShapeType="1"/>
          </p:cNvSpPr>
          <p:nvPr/>
        </p:nvSpPr>
        <p:spPr bwMode="auto">
          <a:xfrm flipH="1">
            <a:off x="5499100"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5" name="Line 1487"/>
          <p:cNvSpPr>
            <a:spLocks noChangeShapeType="1"/>
          </p:cNvSpPr>
          <p:nvPr/>
        </p:nvSpPr>
        <p:spPr bwMode="auto">
          <a:xfrm flipH="1">
            <a:off x="5491163" y="2349500"/>
            <a:ext cx="4762"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6" name="Line 1488"/>
          <p:cNvSpPr>
            <a:spLocks noChangeShapeType="1"/>
          </p:cNvSpPr>
          <p:nvPr/>
        </p:nvSpPr>
        <p:spPr bwMode="auto">
          <a:xfrm flipH="1">
            <a:off x="5481638" y="2349500"/>
            <a:ext cx="7937"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7" name="Line 1489"/>
          <p:cNvSpPr>
            <a:spLocks noChangeShapeType="1"/>
          </p:cNvSpPr>
          <p:nvPr/>
        </p:nvSpPr>
        <p:spPr bwMode="auto">
          <a:xfrm flipH="1">
            <a:off x="5472113" y="2349500"/>
            <a:ext cx="6350"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8" name="Line 1490"/>
          <p:cNvSpPr>
            <a:spLocks noChangeShapeType="1"/>
          </p:cNvSpPr>
          <p:nvPr/>
        </p:nvSpPr>
        <p:spPr bwMode="auto">
          <a:xfrm flipH="1">
            <a:off x="5464175" y="2349500"/>
            <a:ext cx="4763" cy="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79" name="Freeform 1491"/>
          <p:cNvSpPr>
            <a:spLocks/>
          </p:cNvSpPr>
          <p:nvPr/>
        </p:nvSpPr>
        <p:spPr bwMode="auto">
          <a:xfrm>
            <a:off x="5459413" y="2341563"/>
            <a:ext cx="25400" cy="25400"/>
          </a:xfrm>
          <a:custGeom>
            <a:avLst/>
            <a:gdLst/>
            <a:ahLst/>
            <a:cxnLst>
              <a:cxn ang="0">
                <a:pos x="16" y="16"/>
              </a:cxn>
              <a:cxn ang="0">
                <a:pos x="0" y="16"/>
              </a:cxn>
              <a:cxn ang="0">
                <a:pos x="0" y="0"/>
              </a:cxn>
            </a:cxnLst>
            <a:rect l="0" t="0" r="r" b="b"/>
            <a:pathLst>
              <a:path w="17" h="17">
                <a:moveTo>
                  <a:pt x="16" y="16"/>
                </a:moveTo>
                <a:lnTo>
                  <a:pt x="0" y="16"/>
                </a:lnTo>
                <a:lnTo>
                  <a:pt x="0"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0" name="Line 1492"/>
          <p:cNvSpPr>
            <a:spLocks noChangeShapeType="1"/>
          </p:cNvSpPr>
          <p:nvPr/>
        </p:nvSpPr>
        <p:spPr bwMode="auto">
          <a:xfrm flipV="1">
            <a:off x="5459413" y="2335213"/>
            <a:ext cx="0" cy="31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1" name="Line 1493"/>
          <p:cNvSpPr>
            <a:spLocks noChangeShapeType="1"/>
          </p:cNvSpPr>
          <p:nvPr/>
        </p:nvSpPr>
        <p:spPr bwMode="auto">
          <a:xfrm flipV="1">
            <a:off x="5459413" y="2325688"/>
            <a:ext cx="0" cy="63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2" name="Line 1494"/>
          <p:cNvSpPr>
            <a:spLocks noChangeShapeType="1"/>
          </p:cNvSpPr>
          <p:nvPr/>
        </p:nvSpPr>
        <p:spPr bwMode="auto">
          <a:xfrm flipV="1">
            <a:off x="5459413" y="2316163"/>
            <a:ext cx="0" cy="79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3" name="Freeform 1495"/>
          <p:cNvSpPr>
            <a:spLocks/>
          </p:cNvSpPr>
          <p:nvPr/>
        </p:nvSpPr>
        <p:spPr bwMode="auto">
          <a:xfrm>
            <a:off x="4800600" y="2840038"/>
            <a:ext cx="112713" cy="120650"/>
          </a:xfrm>
          <a:custGeom>
            <a:avLst/>
            <a:gdLst/>
            <a:ahLst/>
            <a:cxnLst>
              <a:cxn ang="0">
                <a:pos x="36" y="0"/>
              </a:cxn>
              <a:cxn ang="0">
                <a:pos x="74" y="80"/>
              </a:cxn>
              <a:cxn ang="0">
                <a:pos x="71" y="78"/>
              </a:cxn>
              <a:cxn ang="0">
                <a:pos x="69" y="78"/>
              </a:cxn>
              <a:cxn ang="0">
                <a:pos x="66" y="76"/>
              </a:cxn>
              <a:cxn ang="0">
                <a:pos x="65" y="76"/>
              </a:cxn>
              <a:cxn ang="0">
                <a:pos x="62" y="75"/>
              </a:cxn>
              <a:cxn ang="0">
                <a:pos x="60" y="74"/>
              </a:cxn>
              <a:cxn ang="0">
                <a:pos x="58" y="74"/>
              </a:cxn>
              <a:cxn ang="0">
                <a:pos x="55" y="73"/>
              </a:cxn>
              <a:cxn ang="0">
                <a:pos x="53" y="73"/>
              </a:cxn>
              <a:cxn ang="0">
                <a:pos x="51" y="72"/>
              </a:cxn>
              <a:cxn ang="0">
                <a:pos x="48" y="72"/>
              </a:cxn>
              <a:cxn ang="0">
                <a:pos x="46" y="72"/>
              </a:cxn>
              <a:cxn ang="0">
                <a:pos x="43" y="71"/>
              </a:cxn>
              <a:cxn ang="0">
                <a:pos x="41" y="71"/>
              </a:cxn>
              <a:cxn ang="0">
                <a:pos x="39" y="71"/>
              </a:cxn>
              <a:cxn ang="0">
                <a:pos x="36" y="71"/>
              </a:cxn>
              <a:cxn ang="0">
                <a:pos x="34" y="71"/>
              </a:cxn>
              <a:cxn ang="0">
                <a:pos x="32" y="71"/>
              </a:cxn>
              <a:cxn ang="0">
                <a:pos x="30" y="71"/>
              </a:cxn>
              <a:cxn ang="0">
                <a:pos x="27" y="72"/>
              </a:cxn>
              <a:cxn ang="0">
                <a:pos x="25" y="72"/>
              </a:cxn>
              <a:cxn ang="0">
                <a:pos x="22" y="72"/>
              </a:cxn>
              <a:cxn ang="0">
                <a:pos x="20" y="73"/>
              </a:cxn>
              <a:cxn ang="0">
                <a:pos x="18" y="73"/>
              </a:cxn>
              <a:cxn ang="0">
                <a:pos x="15" y="74"/>
              </a:cxn>
              <a:cxn ang="0">
                <a:pos x="13" y="74"/>
              </a:cxn>
              <a:cxn ang="0">
                <a:pos x="11" y="75"/>
              </a:cxn>
              <a:cxn ang="0">
                <a:pos x="8" y="76"/>
              </a:cxn>
              <a:cxn ang="0">
                <a:pos x="7" y="76"/>
              </a:cxn>
              <a:cxn ang="0">
                <a:pos x="4" y="78"/>
              </a:cxn>
              <a:cxn ang="0">
                <a:pos x="2" y="78"/>
              </a:cxn>
              <a:cxn ang="0">
                <a:pos x="0" y="80"/>
              </a:cxn>
              <a:cxn ang="0">
                <a:pos x="36" y="0"/>
              </a:cxn>
              <a:cxn ang="0">
                <a:pos x="36" y="0"/>
              </a:cxn>
            </a:cxnLst>
            <a:rect l="0" t="0" r="r" b="b"/>
            <a:pathLst>
              <a:path w="75" h="81">
                <a:moveTo>
                  <a:pt x="36" y="0"/>
                </a:moveTo>
                <a:lnTo>
                  <a:pt x="74" y="80"/>
                </a:lnTo>
                <a:lnTo>
                  <a:pt x="71" y="78"/>
                </a:lnTo>
                <a:lnTo>
                  <a:pt x="69" y="78"/>
                </a:lnTo>
                <a:lnTo>
                  <a:pt x="66" y="76"/>
                </a:lnTo>
                <a:lnTo>
                  <a:pt x="65" y="76"/>
                </a:lnTo>
                <a:lnTo>
                  <a:pt x="62" y="75"/>
                </a:lnTo>
                <a:lnTo>
                  <a:pt x="60" y="74"/>
                </a:lnTo>
                <a:lnTo>
                  <a:pt x="58" y="74"/>
                </a:lnTo>
                <a:lnTo>
                  <a:pt x="55" y="73"/>
                </a:lnTo>
                <a:lnTo>
                  <a:pt x="53" y="73"/>
                </a:lnTo>
                <a:lnTo>
                  <a:pt x="51" y="72"/>
                </a:lnTo>
                <a:lnTo>
                  <a:pt x="48" y="72"/>
                </a:lnTo>
                <a:lnTo>
                  <a:pt x="46" y="72"/>
                </a:lnTo>
                <a:lnTo>
                  <a:pt x="43" y="71"/>
                </a:lnTo>
                <a:lnTo>
                  <a:pt x="41" y="71"/>
                </a:lnTo>
                <a:lnTo>
                  <a:pt x="39" y="71"/>
                </a:lnTo>
                <a:lnTo>
                  <a:pt x="36" y="71"/>
                </a:lnTo>
                <a:lnTo>
                  <a:pt x="34" y="71"/>
                </a:lnTo>
                <a:lnTo>
                  <a:pt x="32" y="71"/>
                </a:lnTo>
                <a:lnTo>
                  <a:pt x="30" y="71"/>
                </a:lnTo>
                <a:lnTo>
                  <a:pt x="27" y="72"/>
                </a:lnTo>
                <a:lnTo>
                  <a:pt x="25" y="72"/>
                </a:lnTo>
                <a:lnTo>
                  <a:pt x="22" y="72"/>
                </a:lnTo>
                <a:lnTo>
                  <a:pt x="20" y="73"/>
                </a:lnTo>
                <a:lnTo>
                  <a:pt x="18" y="73"/>
                </a:lnTo>
                <a:lnTo>
                  <a:pt x="15" y="74"/>
                </a:lnTo>
                <a:lnTo>
                  <a:pt x="13" y="74"/>
                </a:lnTo>
                <a:lnTo>
                  <a:pt x="11" y="75"/>
                </a:lnTo>
                <a:lnTo>
                  <a:pt x="8" y="76"/>
                </a:lnTo>
                <a:lnTo>
                  <a:pt x="7" y="76"/>
                </a:lnTo>
                <a:lnTo>
                  <a:pt x="4" y="78"/>
                </a:lnTo>
                <a:lnTo>
                  <a:pt x="2" y="78"/>
                </a:lnTo>
                <a:lnTo>
                  <a:pt x="0" y="80"/>
                </a:lnTo>
                <a:lnTo>
                  <a:pt x="36" y="0"/>
                </a:lnTo>
                <a:lnTo>
                  <a:pt x="3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4" name="Freeform 1496"/>
          <p:cNvSpPr>
            <a:spLocks/>
          </p:cNvSpPr>
          <p:nvPr/>
        </p:nvSpPr>
        <p:spPr bwMode="auto">
          <a:xfrm>
            <a:off x="4848225" y="2900363"/>
            <a:ext cx="25400" cy="715962"/>
          </a:xfrm>
          <a:custGeom>
            <a:avLst/>
            <a:gdLst/>
            <a:ahLst/>
            <a:cxnLst>
              <a:cxn ang="0">
                <a:pos x="7" y="478"/>
              </a:cxn>
              <a:cxn ang="0">
                <a:pos x="16" y="478"/>
              </a:cxn>
              <a:cxn ang="0">
                <a:pos x="16" y="0"/>
              </a:cxn>
              <a:cxn ang="0">
                <a:pos x="0" y="0"/>
              </a:cxn>
              <a:cxn ang="0">
                <a:pos x="0" y="478"/>
              </a:cxn>
              <a:cxn ang="0">
                <a:pos x="7" y="478"/>
              </a:cxn>
            </a:cxnLst>
            <a:rect l="0" t="0" r="r" b="b"/>
            <a:pathLst>
              <a:path w="17" h="479">
                <a:moveTo>
                  <a:pt x="7" y="478"/>
                </a:moveTo>
                <a:lnTo>
                  <a:pt x="16" y="478"/>
                </a:lnTo>
                <a:lnTo>
                  <a:pt x="16" y="0"/>
                </a:lnTo>
                <a:lnTo>
                  <a:pt x="0" y="0"/>
                </a:lnTo>
                <a:lnTo>
                  <a:pt x="0" y="478"/>
                </a:lnTo>
                <a:lnTo>
                  <a:pt x="7" y="478"/>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5" name="Freeform 1497"/>
          <p:cNvSpPr>
            <a:spLocks/>
          </p:cNvSpPr>
          <p:nvPr/>
        </p:nvSpPr>
        <p:spPr bwMode="auto">
          <a:xfrm>
            <a:off x="4992688" y="2906713"/>
            <a:ext cx="111125" cy="122237"/>
          </a:xfrm>
          <a:custGeom>
            <a:avLst/>
            <a:gdLst/>
            <a:ahLst/>
            <a:cxnLst>
              <a:cxn ang="0">
                <a:pos x="37" y="0"/>
              </a:cxn>
              <a:cxn ang="0">
                <a:pos x="74" y="81"/>
              </a:cxn>
              <a:cxn ang="0">
                <a:pos x="71" y="80"/>
              </a:cxn>
              <a:cxn ang="0">
                <a:pos x="69" y="78"/>
              </a:cxn>
              <a:cxn ang="0">
                <a:pos x="67" y="78"/>
              </a:cxn>
              <a:cxn ang="0">
                <a:pos x="65" y="77"/>
              </a:cxn>
              <a:cxn ang="0">
                <a:pos x="62" y="76"/>
              </a:cxn>
              <a:cxn ang="0">
                <a:pos x="60" y="75"/>
              </a:cxn>
              <a:cxn ang="0">
                <a:pos x="58" y="75"/>
              </a:cxn>
              <a:cxn ang="0">
                <a:pos x="55" y="74"/>
              </a:cxn>
              <a:cxn ang="0">
                <a:pos x="53" y="74"/>
              </a:cxn>
              <a:cxn ang="0">
                <a:pos x="51" y="73"/>
              </a:cxn>
              <a:cxn ang="0">
                <a:pos x="48" y="73"/>
              </a:cxn>
              <a:cxn ang="0">
                <a:pos x="46" y="72"/>
              </a:cxn>
              <a:cxn ang="0">
                <a:pos x="43" y="72"/>
              </a:cxn>
              <a:cxn ang="0">
                <a:pos x="41" y="72"/>
              </a:cxn>
              <a:cxn ang="0">
                <a:pos x="39" y="72"/>
              </a:cxn>
              <a:cxn ang="0">
                <a:pos x="37" y="72"/>
              </a:cxn>
              <a:cxn ang="0">
                <a:pos x="34" y="72"/>
              </a:cxn>
              <a:cxn ang="0">
                <a:pos x="32" y="72"/>
              </a:cxn>
              <a:cxn ang="0">
                <a:pos x="30" y="72"/>
              </a:cxn>
              <a:cxn ang="0">
                <a:pos x="27" y="72"/>
              </a:cxn>
              <a:cxn ang="0">
                <a:pos x="25" y="73"/>
              </a:cxn>
              <a:cxn ang="0">
                <a:pos x="22" y="73"/>
              </a:cxn>
              <a:cxn ang="0">
                <a:pos x="20" y="74"/>
              </a:cxn>
              <a:cxn ang="0">
                <a:pos x="18" y="74"/>
              </a:cxn>
              <a:cxn ang="0">
                <a:pos x="15" y="75"/>
              </a:cxn>
              <a:cxn ang="0">
                <a:pos x="13" y="75"/>
              </a:cxn>
              <a:cxn ang="0">
                <a:pos x="11" y="76"/>
              </a:cxn>
              <a:cxn ang="0">
                <a:pos x="8" y="77"/>
              </a:cxn>
              <a:cxn ang="0">
                <a:pos x="7" y="78"/>
              </a:cxn>
              <a:cxn ang="0">
                <a:pos x="4" y="78"/>
              </a:cxn>
              <a:cxn ang="0">
                <a:pos x="2" y="80"/>
              </a:cxn>
              <a:cxn ang="0">
                <a:pos x="0" y="81"/>
              </a:cxn>
              <a:cxn ang="0">
                <a:pos x="37" y="0"/>
              </a:cxn>
              <a:cxn ang="0">
                <a:pos x="37" y="0"/>
              </a:cxn>
            </a:cxnLst>
            <a:rect l="0" t="0" r="r" b="b"/>
            <a:pathLst>
              <a:path w="75" h="82">
                <a:moveTo>
                  <a:pt x="37" y="0"/>
                </a:moveTo>
                <a:lnTo>
                  <a:pt x="74" y="81"/>
                </a:lnTo>
                <a:lnTo>
                  <a:pt x="71" y="80"/>
                </a:lnTo>
                <a:lnTo>
                  <a:pt x="69" y="78"/>
                </a:lnTo>
                <a:lnTo>
                  <a:pt x="67" y="78"/>
                </a:lnTo>
                <a:lnTo>
                  <a:pt x="65" y="77"/>
                </a:lnTo>
                <a:lnTo>
                  <a:pt x="62" y="76"/>
                </a:lnTo>
                <a:lnTo>
                  <a:pt x="60" y="75"/>
                </a:lnTo>
                <a:lnTo>
                  <a:pt x="58" y="75"/>
                </a:lnTo>
                <a:lnTo>
                  <a:pt x="55" y="74"/>
                </a:lnTo>
                <a:lnTo>
                  <a:pt x="53" y="74"/>
                </a:lnTo>
                <a:lnTo>
                  <a:pt x="51" y="73"/>
                </a:lnTo>
                <a:lnTo>
                  <a:pt x="48" y="73"/>
                </a:lnTo>
                <a:lnTo>
                  <a:pt x="46" y="72"/>
                </a:lnTo>
                <a:lnTo>
                  <a:pt x="43" y="72"/>
                </a:lnTo>
                <a:lnTo>
                  <a:pt x="41" y="72"/>
                </a:lnTo>
                <a:lnTo>
                  <a:pt x="39" y="72"/>
                </a:lnTo>
                <a:lnTo>
                  <a:pt x="37" y="72"/>
                </a:lnTo>
                <a:lnTo>
                  <a:pt x="34" y="72"/>
                </a:lnTo>
                <a:lnTo>
                  <a:pt x="32" y="72"/>
                </a:lnTo>
                <a:lnTo>
                  <a:pt x="30" y="72"/>
                </a:lnTo>
                <a:lnTo>
                  <a:pt x="27" y="72"/>
                </a:lnTo>
                <a:lnTo>
                  <a:pt x="25" y="73"/>
                </a:lnTo>
                <a:lnTo>
                  <a:pt x="22" y="73"/>
                </a:lnTo>
                <a:lnTo>
                  <a:pt x="20" y="74"/>
                </a:lnTo>
                <a:lnTo>
                  <a:pt x="18" y="74"/>
                </a:lnTo>
                <a:lnTo>
                  <a:pt x="15" y="75"/>
                </a:lnTo>
                <a:lnTo>
                  <a:pt x="13" y="75"/>
                </a:lnTo>
                <a:lnTo>
                  <a:pt x="11" y="76"/>
                </a:lnTo>
                <a:lnTo>
                  <a:pt x="8" y="77"/>
                </a:lnTo>
                <a:lnTo>
                  <a:pt x="7" y="78"/>
                </a:lnTo>
                <a:lnTo>
                  <a:pt x="4" y="78"/>
                </a:lnTo>
                <a:lnTo>
                  <a:pt x="2" y="80"/>
                </a:lnTo>
                <a:lnTo>
                  <a:pt x="0" y="81"/>
                </a:lnTo>
                <a:lnTo>
                  <a:pt x="37" y="0"/>
                </a:lnTo>
                <a:lnTo>
                  <a:pt x="3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6" name="Freeform 1498"/>
          <p:cNvSpPr>
            <a:spLocks/>
          </p:cNvSpPr>
          <p:nvPr/>
        </p:nvSpPr>
        <p:spPr bwMode="auto">
          <a:xfrm>
            <a:off x="5038725" y="2967038"/>
            <a:ext cx="25400" cy="649287"/>
          </a:xfrm>
          <a:custGeom>
            <a:avLst/>
            <a:gdLst/>
            <a:ahLst/>
            <a:cxnLst>
              <a:cxn ang="0">
                <a:pos x="8" y="433"/>
              </a:cxn>
              <a:cxn ang="0">
                <a:pos x="16" y="433"/>
              </a:cxn>
              <a:cxn ang="0">
                <a:pos x="16" y="0"/>
              </a:cxn>
              <a:cxn ang="0">
                <a:pos x="0" y="0"/>
              </a:cxn>
              <a:cxn ang="0">
                <a:pos x="0" y="433"/>
              </a:cxn>
              <a:cxn ang="0">
                <a:pos x="8" y="433"/>
              </a:cxn>
            </a:cxnLst>
            <a:rect l="0" t="0" r="r" b="b"/>
            <a:pathLst>
              <a:path w="17" h="434">
                <a:moveTo>
                  <a:pt x="8" y="433"/>
                </a:moveTo>
                <a:lnTo>
                  <a:pt x="16" y="433"/>
                </a:lnTo>
                <a:lnTo>
                  <a:pt x="16" y="0"/>
                </a:lnTo>
                <a:lnTo>
                  <a:pt x="0" y="0"/>
                </a:lnTo>
                <a:lnTo>
                  <a:pt x="0" y="433"/>
                </a:lnTo>
                <a:lnTo>
                  <a:pt x="8" y="43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7" name="Freeform 1499"/>
          <p:cNvSpPr>
            <a:spLocks/>
          </p:cNvSpPr>
          <p:nvPr/>
        </p:nvSpPr>
        <p:spPr bwMode="auto">
          <a:xfrm>
            <a:off x="5768975" y="2808288"/>
            <a:ext cx="111125" cy="120650"/>
          </a:xfrm>
          <a:custGeom>
            <a:avLst/>
            <a:gdLst/>
            <a:ahLst/>
            <a:cxnLst>
              <a:cxn ang="0">
                <a:pos x="37" y="0"/>
              </a:cxn>
              <a:cxn ang="0">
                <a:pos x="74" y="80"/>
              </a:cxn>
              <a:cxn ang="0">
                <a:pos x="71" y="79"/>
              </a:cxn>
              <a:cxn ang="0">
                <a:pos x="69" y="78"/>
              </a:cxn>
              <a:cxn ang="0">
                <a:pos x="66" y="77"/>
              </a:cxn>
              <a:cxn ang="0">
                <a:pos x="64" y="76"/>
              </a:cxn>
              <a:cxn ang="0">
                <a:pos x="62" y="76"/>
              </a:cxn>
              <a:cxn ang="0">
                <a:pos x="60" y="74"/>
              </a:cxn>
              <a:cxn ang="0">
                <a:pos x="57" y="74"/>
              </a:cxn>
              <a:cxn ang="0">
                <a:pos x="55" y="74"/>
              </a:cxn>
              <a:cxn ang="0">
                <a:pos x="53" y="73"/>
              </a:cxn>
              <a:cxn ang="0">
                <a:pos x="51" y="73"/>
              </a:cxn>
              <a:cxn ang="0">
                <a:pos x="48" y="72"/>
              </a:cxn>
              <a:cxn ang="0">
                <a:pos x="46" y="72"/>
              </a:cxn>
              <a:cxn ang="0">
                <a:pos x="44" y="72"/>
              </a:cxn>
              <a:cxn ang="0">
                <a:pos x="41" y="72"/>
              </a:cxn>
              <a:cxn ang="0">
                <a:pos x="39" y="72"/>
              </a:cxn>
              <a:cxn ang="0">
                <a:pos x="37" y="71"/>
              </a:cxn>
              <a:cxn ang="0">
                <a:pos x="34" y="72"/>
              </a:cxn>
              <a:cxn ang="0">
                <a:pos x="32" y="72"/>
              </a:cxn>
              <a:cxn ang="0">
                <a:pos x="29" y="72"/>
              </a:cxn>
              <a:cxn ang="0">
                <a:pos x="27" y="72"/>
              </a:cxn>
              <a:cxn ang="0">
                <a:pos x="25" y="72"/>
              </a:cxn>
              <a:cxn ang="0">
                <a:pos x="23" y="73"/>
              </a:cxn>
              <a:cxn ang="0">
                <a:pos x="21" y="73"/>
              </a:cxn>
              <a:cxn ang="0">
                <a:pos x="18" y="74"/>
              </a:cxn>
              <a:cxn ang="0">
                <a:pos x="16" y="74"/>
              </a:cxn>
              <a:cxn ang="0">
                <a:pos x="14" y="74"/>
              </a:cxn>
              <a:cxn ang="0">
                <a:pos x="11" y="76"/>
              </a:cxn>
              <a:cxn ang="0">
                <a:pos x="9" y="76"/>
              </a:cxn>
              <a:cxn ang="0">
                <a:pos x="7" y="77"/>
              </a:cxn>
              <a:cxn ang="0">
                <a:pos x="4" y="78"/>
              </a:cxn>
              <a:cxn ang="0">
                <a:pos x="2" y="79"/>
              </a:cxn>
              <a:cxn ang="0">
                <a:pos x="0" y="80"/>
              </a:cxn>
              <a:cxn ang="0">
                <a:pos x="37" y="0"/>
              </a:cxn>
              <a:cxn ang="0">
                <a:pos x="37" y="0"/>
              </a:cxn>
            </a:cxnLst>
            <a:rect l="0" t="0" r="r" b="b"/>
            <a:pathLst>
              <a:path w="75" h="81">
                <a:moveTo>
                  <a:pt x="37" y="0"/>
                </a:moveTo>
                <a:lnTo>
                  <a:pt x="74" y="80"/>
                </a:lnTo>
                <a:lnTo>
                  <a:pt x="71" y="79"/>
                </a:lnTo>
                <a:lnTo>
                  <a:pt x="69" y="78"/>
                </a:lnTo>
                <a:lnTo>
                  <a:pt x="66" y="77"/>
                </a:lnTo>
                <a:lnTo>
                  <a:pt x="64" y="76"/>
                </a:lnTo>
                <a:lnTo>
                  <a:pt x="62" y="76"/>
                </a:lnTo>
                <a:lnTo>
                  <a:pt x="60" y="74"/>
                </a:lnTo>
                <a:lnTo>
                  <a:pt x="57" y="74"/>
                </a:lnTo>
                <a:lnTo>
                  <a:pt x="55" y="74"/>
                </a:lnTo>
                <a:lnTo>
                  <a:pt x="53" y="73"/>
                </a:lnTo>
                <a:lnTo>
                  <a:pt x="51" y="73"/>
                </a:lnTo>
                <a:lnTo>
                  <a:pt x="48" y="72"/>
                </a:lnTo>
                <a:lnTo>
                  <a:pt x="46" y="72"/>
                </a:lnTo>
                <a:lnTo>
                  <a:pt x="44" y="72"/>
                </a:lnTo>
                <a:lnTo>
                  <a:pt x="41" y="72"/>
                </a:lnTo>
                <a:lnTo>
                  <a:pt x="39" y="72"/>
                </a:lnTo>
                <a:lnTo>
                  <a:pt x="37" y="71"/>
                </a:lnTo>
                <a:lnTo>
                  <a:pt x="34" y="72"/>
                </a:lnTo>
                <a:lnTo>
                  <a:pt x="32" y="72"/>
                </a:lnTo>
                <a:lnTo>
                  <a:pt x="29" y="72"/>
                </a:lnTo>
                <a:lnTo>
                  <a:pt x="27" y="72"/>
                </a:lnTo>
                <a:lnTo>
                  <a:pt x="25" y="72"/>
                </a:lnTo>
                <a:lnTo>
                  <a:pt x="23" y="73"/>
                </a:lnTo>
                <a:lnTo>
                  <a:pt x="21" y="73"/>
                </a:lnTo>
                <a:lnTo>
                  <a:pt x="18" y="74"/>
                </a:lnTo>
                <a:lnTo>
                  <a:pt x="16" y="74"/>
                </a:lnTo>
                <a:lnTo>
                  <a:pt x="14" y="74"/>
                </a:lnTo>
                <a:lnTo>
                  <a:pt x="11" y="76"/>
                </a:lnTo>
                <a:lnTo>
                  <a:pt x="9" y="76"/>
                </a:lnTo>
                <a:lnTo>
                  <a:pt x="7" y="77"/>
                </a:lnTo>
                <a:lnTo>
                  <a:pt x="4" y="78"/>
                </a:lnTo>
                <a:lnTo>
                  <a:pt x="2" y="79"/>
                </a:lnTo>
                <a:lnTo>
                  <a:pt x="0" y="80"/>
                </a:lnTo>
                <a:lnTo>
                  <a:pt x="37" y="0"/>
                </a:lnTo>
                <a:lnTo>
                  <a:pt x="3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8" name="Freeform 1500"/>
          <p:cNvSpPr>
            <a:spLocks/>
          </p:cNvSpPr>
          <p:nvPr/>
        </p:nvSpPr>
        <p:spPr bwMode="auto">
          <a:xfrm>
            <a:off x="5811838" y="2870200"/>
            <a:ext cx="26987" cy="817563"/>
          </a:xfrm>
          <a:custGeom>
            <a:avLst/>
            <a:gdLst/>
            <a:ahLst/>
            <a:cxnLst>
              <a:cxn ang="0">
                <a:pos x="7" y="546"/>
              </a:cxn>
              <a:cxn ang="0">
                <a:pos x="14" y="546"/>
              </a:cxn>
              <a:cxn ang="0">
                <a:pos x="17" y="0"/>
              </a:cxn>
              <a:cxn ang="0">
                <a:pos x="2" y="0"/>
              </a:cxn>
              <a:cxn ang="0">
                <a:pos x="0" y="546"/>
              </a:cxn>
              <a:cxn ang="0">
                <a:pos x="7" y="546"/>
              </a:cxn>
            </a:cxnLst>
            <a:rect l="0" t="0" r="r" b="b"/>
            <a:pathLst>
              <a:path w="18" h="547">
                <a:moveTo>
                  <a:pt x="7" y="546"/>
                </a:moveTo>
                <a:lnTo>
                  <a:pt x="14" y="546"/>
                </a:lnTo>
                <a:lnTo>
                  <a:pt x="17" y="0"/>
                </a:lnTo>
                <a:lnTo>
                  <a:pt x="2" y="0"/>
                </a:lnTo>
                <a:lnTo>
                  <a:pt x="0" y="546"/>
                </a:lnTo>
                <a:lnTo>
                  <a:pt x="7" y="54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89" name="Freeform 1501"/>
          <p:cNvSpPr>
            <a:spLocks/>
          </p:cNvSpPr>
          <p:nvPr/>
        </p:nvSpPr>
        <p:spPr bwMode="auto">
          <a:xfrm>
            <a:off x="5975350" y="2770188"/>
            <a:ext cx="109538" cy="120650"/>
          </a:xfrm>
          <a:custGeom>
            <a:avLst/>
            <a:gdLst/>
            <a:ahLst/>
            <a:cxnLst>
              <a:cxn ang="0">
                <a:pos x="36" y="0"/>
              </a:cxn>
              <a:cxn ang="0">
                <a:pos x="73" y="80"/>
              </a:cxn>
              <a:cxn ang="0">
                <a:pos x="70" y="78"/>
              </a:cxn>
              <a:cxn ang="0">
                <a:pos x="68" y="78"/>
              </a:cxn>
              <a:cxn ang="0">
                <a:pos x="66" y="76"/>
              </a:cxn>
              <a:cxn ang="0">
                <a:pos x="64" y="76"/>
              </a:cxn>
              <a:cxn ang="0">
                <a:pos x="61" y="75"/>
              </a:cxn>
              <a:cxn ang="0">
                <a:pos x="59" y="74"/>
              </a:cxn>
              <a:cxn ang="0">
                <a:pos x="57" y="74"/>
              </a:cxn>
              <a:cxn ang="0">
                <a:pos x="55" y="73"/>
              </a:cxn>
              <a:cxn ang="0">
                <a:pos x="52" y="72"/>
              </a:cxn>
              <a:cxn ang="0">
                <a:pos x="50" y="72"/>
              </a:cxn>
              <a:cxn ang="0">
                <a:pos x="48" y="72"/>
              </a:cxn>
              <a:cxn ang="0">
                <a:pos x="46" y="72"/>
              </a:cxn>
              <a:cxn ang="0">
                <a:pos x="43" y="71"/>
              </a:cxn>
              <a:cxn ang="0">
                <a:pos x="41" y="71"/>
              </a:cxn>
              <a:cxn ang="0">
                <a:pos x="38" y="71"/>
              </a:cxn>
              <a:cxn ang="0">
                <a:pos x="36" y="71"/>
              </a:cxn>
              <a:cxn ang="0">
                <a:pos x="34" y="71"/>
              </a:cxn>
              <a:cxn ang="0">
                <a:pos x="31" y="71"/>
              </a:cxn>
              <a:cxn ang="0">
                <a:pos x="29" y="71"/>
              </a:cxn>
              <a:cxn ang="0">
                <a:pos x="26" y="72"/>
              </a:cxn>
              <a:cxn ang="0">
                <a:pos x="25" y="72"/>
              </a:cxn>
              <a:cxn ang="0">
                <a:pos x="22" y="72"/>
              </a:cxn>
              <a:cxn ang="0">
                <a:pos x="20" y="72"/>
              </a:cxn>
              <a:cxn ang="0">
                <a:pos x="18" y="73"/>
              </a:cxn>
              <a:cxn ang="0">
                <a:pos x="15" y="74"/>
              </a:cxn>
              <a:cxn ang="0">
                <a:pos x="13" y="74"/>
              </a:cxn>
              <a:cxn ang="0">
                <a:pos x="11" y="75"/>
              </a:cxn>
              <a:cxn ang="0">
                <a:pos x="9" y="76"/>
              </a:cxn>
              <a:cxn ang="0">
                <a:pos x="7" y="76"/>
              </a:cxn>
              <a:cxn ang="0">
                <a:pos x="4" y="78"/>
              </a:cxn>
              <a:cxn ang="0">
                <a:pos x="2" y="78"/>
              </a:cxn>
              <a:cxn ang="0">
                <a:pos x="0" y="80"/>
              </a:cxn>
              <a:cxn ang="0">
                <a:pos x="36" y="0"/>
              </a:cxn>
              <a:cxn ang="0">
                <a:pos x="36" y="0"/>
              </a:cxn>
            </a:cxnLst>
            <a:rect l="0" t="0" r="r" b="b"/>
            <a:pathLst>
              <a:path w="74" h="81">
                <a:moveTo>
                  <a:pt x="36" y="0"/>
                </a:moveTo>
                <a:lnTo>
                  <a:pt x="73" y="80"/>
                </a:lnTo>
                <a:lnTo>
                  <a:pt x="70" y="78"/>
                </a:lnTo>
                <a:lnTo>
                  <a:pt x="68" y="78"/>
                </a:lnTo>
                <a:lnTo>
                  <a:pt x="66" y="76"/>
                </a:lnTo>
                <a:lnTo>
                  <a:pt x="64" y="76"/>
                </a:lnTo>
                <a:lnTo>
                  <a:pt x="61" y="75"/>
                </a:lnTo>
                <a:lnTo>
                  <a:pt x="59" y="74"/>
                </a:lnTo>
                <a:lnTo>
                  <a:pt x="57" y="74"/>
                </a:lnTo>
                <a:lnTo>
                  <a:pt x="55" y="73"/>
                </a:lnTo>
                <a:lnTo>
                  <a:pt x="52" y="72"/>
                </a:lnTo>
                <a:lnTo>
                  <a:pt x="50" y="72"/>
                </a:lnTo>
                <a:lnTo>
                  <a:pt x="48" y="72"/>
                </a:lnTo>
                <a:lnTo>
                  <a:pt x="46" y="72"/>
                </a:lnTo>
                <a:lnTo>
                  <a:pt x="43" y="71"/>
                </a:lnTo>
                <a:lnTo>
                  <a:pt x="41" y="71"/>
                </a:lnTo>
                <a:lnTo>
                  <a:pt x="38" y="71"/>
                </a:lnTo>
                <a:lnTo>
                  <a:pt x="36" y="71"/>
                </a:lnTo>
                <a:lnTo>
                  <a:pt x="34" y="71"/>
                </a:lnTo>
                <a:lnTo>
                  <a:pt x="31" y="71"/>
                </a:lnTo>
                <a:lnTo>
                  <a:pt x="29" y="71"/>
                </a:lnTo>
                <a:lnTo>
                  <a:pt x="26" y="72"/>
                </a:lnTo>
                <a:lnTo>
                  <a:pt x="25" y="72"/>
                </a:lnTo>
                <a:lnTo>
                  <a:pt x="22" y="72"/>
                </a:lnTo>
                <a:lnTo>
                  <a:pt x="20" y="72"/>
                </a:lnTo>
                <a:lnTo>
                  <a:pt x="18" y="73"/>
                </a:lnTo>
                <a:lnTo>
                  <a:pt x="15" y="74"/>
                </a:lnTo>
                <a:lnTo>
                  <a:pt x="13" y="74"/>
                </a:lnTo>
                <a:lnTo>
                  <a:pt x="11" y="75"/>
                </a:lnTo>
                <a:lnTo>
                  <a:pt x="9" y="76"/>
                </a:lnTo>
                <a:lnTo>
                  <a:pt x="7" y="76"/>
                </a:lnTo>
                <a:lnTo>
                  <a:pt x="4" y="78"/>
                </a:lnTo>
                <a:lnTo>
                  <a:pt x="2" y="78"/>
                </a:lnTo>
                <a:lnTo>
                  <a:pt x="0" y="80"/>
                </a:lnTo>
                <a:lnTo>
                  <a:pt x="36" y="0"/>
                </a:lnTo>
                <a:lnTo>
                  <a:pt x="3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0" name="Freeform 1502"/>
          <p:cNvSpPr>
            <a:spLocks/>
          </p:cNvSpPr>
          <p:nvPr/>
        </p:nvSpPr>
        <p:spPr bwMode="auto">
          <a:xfrm>
            <a:off x="6021388" y="2827338"/>
            <a:ext cx="25400" cy="782637"/>
          </a:xfrm>
          <a:custGeom>
            <a:avLst/>
            <a:gdLst/>
            <a:ahLst/>
            <a:cxnLst>
              <a:cxn ang="0">
                <a:pos x="8" y="522"/>
              </a:cxn>
              <a:cxn ang="0">
                <a:pos x="16" y="522"/>
              </a:cxn>
              <a:cxn ang="0">
                <a:pos x="16" y="0"/>
              </a:cxn>
              <a:cxn ang="0">
                <a:pos x="0" y="0"/>
              </a:cxn>
              <a:cxn ang="0">
                <a:pos x="0" y="522"/>
              </a:cxn>
              <a:cxn ang="0">
                <a:pos x="8" y="522"/>
              </a:cxn>
            </a:cxnLst>
            <a:rect l="0" t="0" r="r" b="b"/>
            <a:pathLst>
              <a:path w="17" h="523">
                <a:moveTo>
                  <a:pt x="8" y="522"/>
                </a:moveTo>
                <a:lnTo>
                  <a:pt x="16" y="522"/>
                </a:lnTo>
                <a:lnTo>
                  <a:pt x="16" y="0"/>
                </a:lnTo>
                <a:lnTo>
                  <a:pt x="0" y="0"/>
                </a:lnTo>
                <a:lnTo>
                  <a:pt x="0" y="522"/>
                </a:lnTo>
                <a:lnTo>
                  <a:pt x="8" y="52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1" name="Freeform 1503"/>
          <p:cNvSpPr>
            <a:spLocks/>
          </p:cNvSpPr>
          <p:nvPr/>
        </p:nvSpPr>
        <p:spPr bwMode="auto">
          <a:xfrm>
            <a:off x="6162675" y="3082925"/>
            <a:ext cx="111125" cy="123825"/>
          </a:xfrm>
          <a:custGeom>
            <a:avLst/>
            <a:gdLst/>
            <a:ahLst/>
            <a:cxnLst>
              <a:cxn ang="0">
                <a:pos x="36" y="0"/>
              </a:cxn>
              <a:cxn ang="0">
                <a:pos x="73" y="81"/>
              </a:cxn>
              <a:cxn ang="0">
                <a:pos x="70" y="79"/>
              </a:cxn>
              <a:cxn ang="0">
                <a:pos x="68" y="78"/>
              </a:cxn>
              <a:cxn ang="0">
                <a:pos x="65" y="77"/>
              </a:cxn>
              <a:cxn ang="0">
                <a:pos x="63" y="76"/>
              </a:cxn>
              <a:cxn ang="0">
                <a:pos x="61" y="76"/>
              </a:cxn>
              <a:cxn ang="0">
                <a:pos x="59" y="75"/>
              </a:cxn>
              <a:cxn ang="0">
                <a:pos x="57" y="74"/>
              </a:cxn>
              <a:cxn ang="0">
                <a:pos x="54" y="74"/>
              </a:cxn>
              <a:cxn ang="0">
                <a:pos x="52" y="74"/>
              </a:cxn>
              <a:cxn ang="0">
                <a:pos x="50" y="73"/>
              </a:cxn>
              <a:cxn ang="0">
                <a:pos x="47" y="73"/>
              </a:cxn>
              <a:cxn ang="0">
                <a:pos x="46" y="72"/>
              </a:cxn>
              <a:cxn ang="0">
                <a:pos x="43" y="72"/>
              </a:cxn>
              <a:cxn ang="0">
                <a:pos x="41" y="72"/>
              </a:cxn>
              <a:cxn ang="0">
                <a:pos x="38" y="72"/>
              </a:cxn>
              <a:cxn ang="0">
                <a:pos x="36" y="72"/>
              </a:cxn>
              <a:cxn ang="0">
                <a:pos x="34" y="72"/>
              </a:cxn>
              <a:cxn ang="0">
                <a:pos x="31" y="72"/>
              </a:cxn>
              <a:cxn ang="0">
                <a:pos x="29" y="72"/>
              </a:cxn>
              <a:cxn ang="0">
                <a:pos x="26" y="72"/>
              </a:cxn>
              <a:cxn ang="0">
                <a:pos x="24" y="73"/>
              </a:cxn>
              <a:cxn ang="0">
                <a:pos x="22" y="73"/>
              </a:cxn>
              <a:cxn ang="0">
                <a:pos x="20" y="74"/>
              </a:cxn>
              <a:cxn ang="0">
                <a:pos x="17" y="74"/>
              </a:cxn>
              <a:cxn ang="0">
                <a:pos x="15" y="74"/>
              </a:cxn>
              <a:cxn ang="0">
                <a:pos x="13" y="75"/>
              </a:cxn>
              <a:cxn ang="0">
                <a:pos x="11" y="76"/>
              </a:cxn>
              <a:cxn ang="0">
                <a:pos x="8" y="76"/>
              </a:cxn>
              <a:cxn ang="0">
                <a:pos x="6" y="77"/>
              </a:cxn>
              <a:cxn ang="0">
                <a:pos x="4" y="78"/>
              </a:cxn>
              <a:cxn ang="0">
                <a:pos x="2" y="79"/>
              </a:cxn>
              <a:cxn ang="0">
                <a:pos x="0" y="81"/>
              </a:cxn>
              <a:cxn ang="0">
                <a:pos x="36" y="0"/>
              </a:cxn>
              <a:cxn ang="0">
                <a:pos x="36" y="0"/>
              </a:cxn>
            </a:cxnLst>
            <a:rect l="0" t="0" r="r" b="b"/>
            <a:pathLst>
              <a:path w="74" h="82">
                <a:moveTo>
                  <a:pt x="36" y="0"/>
                </a:moveTo>
                <a:lnTo>
                  <a:pt x="73" y="81"/>
                </a:lnTo>
                <a:lnTo>
                  <a:pt x="70" y="79"/>
                </a:lnTo>
                <a:lnTo>
                  <a:pt x="68" y="78"/>
                </a:lnTo>
                <a:lnTo>
                  <a:pt x="65" y="77"/>
                </a:lnTo>
                <a:lnTo>
                  <a:pt x="63" y="76"/>
                </a:lnTo>
                <a:lnTo>
                  <a:pt x="61" y="76"/>
                </a:lnTo>
                <a:lnTo>
                  <a:pt x="59" y="75"/>
                </a:lnTo>
                <a:lnTo>
                  <a:pt x="57" y="74"/>
                </a:lnTo>
                <a:lnTo>
                  <a:pt x="54" y="74"/>
                </a:lnTo>
                <a:lnTo>
                  <a:pt x="52" y="74"/>
                </a:lnTo>
                <a:lnTo>
                  <a:pt x="50" y="73"/>
                </a:lnTo>
                <a:lnTo>
                  <a:pt x="47" y="73"/>
                </a:lnTo>
                <a:lnTo>
                  <a:pt x="46" y="72"/>
                </a:lnTo>
                <a:lnTo>
                  <a:pt x="43" y="72"/>
                </a:lnTo>
                <a:lnTo>
                  <a:pt x="41" y="72"/>
                </a:lnTo>
                <a:lnTo>
                  <a:pt x="38" y="72"/>
                </a:lnTo>
                <a:lnTo>
                  <a:pt x="36" y="72"/>
                </a:lnTo>
                <a:lnTo>
                  <a:pt x="34" y="72"/>
                </a:lnTo>
                <a:lnTo>
                  <a:pt x="31" y="72"/>
                </a:lnTo>
                <a:lnTo>
                  <a:pt x="29" y="72"/>
                </a:lnTo>
                <a:lnTo>
                  <a:pt x="26" y="72"/>
                </a:lnTo>
                <a:lnTo>
                  <a:pt x="24" y="73"/>
                </a:lnTo>
                <a:lnTo>
                  <a:pt x="22" y="73"/>
                </a:lnTo>
                <a:lnTo>
                  <a:pt x="20" y="74"/>
                </a:lnTo>
                <a:lnTo>
                  <a:pt x="17" y="74"/>
                </a:lnTo>
                <a:lnTo>
                  <a:pt x="15" y="74"/>
                </a:lnTo>
                <a:lnTo>
                  <a:pt x="13" y="75"/>
                </a:lnTo>
                <a:lnTo>
                  <a:pt x="11" y="76"/>
                </a:lnTo>
                <a:lnTo>
                  <a:pt x="8" y="76"/>
                </a:lnTo>
                <a:lnTo>
                  <a:pt x="6" y="77"/>
                </a:lnTo>
                <a:lnTo>
                  <a:pt x="4" y="78"/>
                </a:lnTo>
                <a:lnTo>
                  <a:pt x="2" y="79"/>
                </a:lnTo>
                <a:lnTo>
                  <a:pt x="0" y="81"/>
                </a:lnTo>
                <a:lnTo>
                  <a:pt x="36" y="0"/>
                </a:lnTo>
                <a:lnTo>
                  <a:pt x="3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2" name="Freeform 1504"/>
          <p:cNvSpPr>
            <a:spLocks/>
          </p:cNvSpPr>
          <p:nvPr/>
        </p:nvSpPr>
        <p:spPr bwMode="auto">
          <a:xfrm>
            <a:off x="6211888" y="3144838"/>
            <a:ext cx="25400" cy="468312"/>
          </a:xfrm>
          <a:custGeom>
            <a:avLst/>
            <a:gdLst/>
            <a:ahLst/>
            <a:cxnLst>
              <a:cxn ang="0">
                <a:pos x="7" y="312"/>
              </a:cxn>
              <a:cxn ang="0">
                <a:pos x="16" y="312"/>
              </a:cxn>
              <a:cxn ang="0">
                <a:pos x="16" y="0"/>
              </a:cxn>
              <a:cxn ang="0">
                <a:pos x="0" y="0"/>
              </a:cxn>
              <a:cxn ang="0">
                <a:pos x="0" y="312"/>
              </a:cxn>
              <a:cxn ang="0">
                <a:pos x="7" y="312"/>
              </a:cxn>
            </a:cxnLst>
            <a:rect l="0" t="0" r="r" b="b"/>
            <a:pathLst>
              <a:path w="17" h="313">
                <a:moveTo>
                  <a:pt x="7" y="312"/>
                </a:moveTo>
                <a:lnTo>
                  <a:pt x="16" y="312"/>
                </a:lnTo>
                <a:lnTo>
                  <a:pt x="16" y="0"/>
                </a:lnTo>
                <a:lnTo>
                  <a:pt x="0" y="0"/>
                </a:lnTo>
                <a:lnTo>
                  <a:pt x="0" y="312"/>
                </a:lnTo>
                <a:lnTo>
                  <a:pt x="7" y="31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3" name="Freeform 1505"/>
          <p:cNvSpPr>
            <a:spLocks/>
          </p:cNvSpPr>
          <p:nvPr/>
        </p:nvSpPr>
        <p:spPr bwMode="auto">
          <a:xfrm>
            <a:off x="5175250" y="2679700"/>
            <a:ext cx="109538" cy="119063"/>
          </a:xfrm>
          <a:custGeom>
            <a:avLst/>
            <a:gdLst/>
            <a:ahLst/>
            <a:cxnLst>
              <a:cxn ang="0">
                <a:pos x="36" y="0"/>
              </a:cxn>
              <a:cxn ang="0">
                <a:pos x="73" y="79"/>
              </a:cxn>
              <a:cxn ang="0">
                <a:pos x="70" y="78"/>
              </a:cxn>
              <a:cxn ang="0">
                <a:pos x="68" y="77"/>
              </a:cxn>
              <a:cxn ang="0">
                <a:pos x="66" y="76"/>
              </a:cxn>
              <a:cxn ang="0">
                <a:pos x="63" y="75"/>
              </a:cxn>
              <a:cxn ang="0">
                <a:pos x="61" y="74"/>
              </a:cxn>
              <a:cxn ang="0">
                <a:pos x="59" y="73"/>
              </a:cxn>
              <a:cxn ang="0">
                <a:pos x="56" y="73"/>
              </a:cxn>
              <a:cxn ang="0">
                <a:pos x="55" y="73"/>
              </a:cxn>
              <a:cxn ang="0">
                <a:pos x="52" y="72"/>
              </a:cxn>
              <a:cxn ang="0">
                <a:pos x="50" y="71"/>
              </a:cxn>
              <a:cxn ang="0">
                <a:pos x="48" y="71"/>
              </a:cxn>
              <a:cxn ang="0">
                <a:pos x="45" y="71"/>
              </a:cxn>
              <a:cxn ang="0">
                <a:pos x="43" y="71"/>
              </a:cxn>
              <a:cxn ang="0">
                <a:pos x="41" y="71"/>
              </a:cxn>
              <a:cxn ang="0">
                <a:pos x="38" y="71"/>
              </a:cxn>
              <a:cxn ang="0">
                <a:pos x="36" y="70"/>
              </a:cxn>
              <a:cxn ang="0">
                <a:pos x="34" y="71"/>
              </a:cxn>
              <a:cxn ang="0">
                <a:pos x="31" y="71"/>
              </a:cxn>
              <a:cxn ang="0">
                <a:pos x="29" y="71"/>
              </a:cxn>
              <a:cxn ang="0">
                <a:pos x="27" y="71"/>
              </a:cxn>
              <a:cxn ang="0">
                <a:pos x="25" y="71"/>
              </a:cxn>
              <a:cxn ang="0">
                <a:pos x="22" y="71"/>
              </a:cxn>
              <a:cxn ang="0">
                <a:pos x="20" y="72"/>
              </a:cxn>
              <a:cxn ang="0">
                <a:pos x="18" y="73"/>
              </a:cxn>
              <a:cxn ang="0">
                <a:pos x="15" y="73"/>
              </a:cxn>
              <a:cxn ang="0">
                <a:pos x="13" y="73"/>
              </a:cxn>
              <a:cxn ang="0">
                <a:pos x="11" y="74"/>
              </a:cxn>
              <a:cxn ang="0">
                <a:pos x="9" y="75"/>
              </a:cxn>
              <a:cxn ang="0">
                <a:pos x="7" y="76"/>
              </a:cxn>
              <a:cxn ang="0">
                <a:pos x="4" y="77"/>
              </a:cxn>
              <a:cxn ang="0">
                <a:pos x="2" y="78"/>
              </a:cxn>
              <a:cxn ang="0">
                <a:pos x="0" y="79"/>
              </a:cxn>
              <a:cxn ang="0">
                <a:pos x="36" y="0"/>
              </a:cxn>
              <a:cxn ang="0">
                <a:pos x="36" y="0"/>
              </a:cxn>
            </a:cxnLst>
            <a:rect l="0" t="0" r="r" b="b"/>
            <a:pathLst>
              <a:path w="74" h="80">
                <a:moveTo>
                  <a:pt x="36" y="0"/>
                </a:moveTo>
                <a:lnTo>
                  <a:pt x="73" y="79"/>
                </a:lnTo>
                <a:lnTo>
                  <a:pt x="70" y="78"/>
                </a:lnTo>
                <a:lnTo>
                  <a:pt x="68" y="77"/>
                </a:lnTo>
                <a:lnTo>
                  <a:pt x="66" y="76"/>
                </a:lnTo>
                <a:lnTo>
                  <a:pt x="63" y="75"/>
                </a:lnTo>
                <a:lnTo>
                  <a:pt x="61" y="74"/>
                </a:lnTo>
                <a:lnTo>
                  <a:pt x="59" y="73"/>
                </a:lnTo>
                <a:lnTo>
                  <a:pt x="56" y="73"/>
                </a:lnTo>
                <a:lnTo>
                  <a:pt x="55" y="73"/>
                </a:lnTo>
                <a:lnTo>
                  <a:pt x="52" y="72"/>
                </a:lnTo>
                <a:lnTo>
                  <a:pt x="50" y="71"/>
                </a:lnTo>
                <a:lnTo>
                  <a:pt x="48" y="71"/>
                </a:lnTo>
                <a:lnTo>
                  <a:pt x="45" y="71"/>
                </a:lnTo>
                <a:lnTo>
                  <a:pt x="43" y="71"/>
                </a:lnTo>
                <a:lnTo>
                  <a:pt x="41" y="71"/>
                </a:lnTo>
                <a:lnTo>
                  <a:pt x="38" y="71"/>
                </a:lnTo>
                <a:lnTo>
                  <a:pt x="36" y="70"/>
                </a:lnTo>
                <a:lnTo>
                  <a:pt x="34" y="71"/>
                </a:lnTo>
                <a:lnTo>
                  <a:pt x="31" y="71"/>
                </a:lnTo>
                <a:lnTo>
                  <a:pt x="29" y="71"/>
                </a:lnTo>
                <a:lnTo>
                  <a:pt x="27" y="71"/>
                </a:lnTo>
                <a:lnTo>
                  <a:pt x="25" y="71"/>
                </a:lnTo>
                <a:lnTo>
                  <a:pt x="22" y="71"/>
                </a:lnTo>
                <a:lnTo>
                  <a:pt x="20" y="72"/>
                </a:lnTo>
                <a:lnTo>
                  <a:pt x="18" y="73"/>
                </a:lnTo>
                <a:lnTo>
                  <a:pt x="15" y="73"/>
                </a:lnTo>
                <a:lnTo>
                  <a:pt x="13" y="73"/>
                </a:lnTo>
                <a:lnTo>
                  <a:pt x="11" y="74"/>
                </a:lnTo>
                <a:lnTo>
                  <a:pt x="9" y="75"/>
                </a:lnTo>
                <a:lnTo>
                  <a:pt x="7" y="76"/>
                </a:lnTo>
                <a:lnTo>
                  <a:pt x="4" y="77"/>
                </a:lnTo>
                <a:lnTo>
                  <a:pt x="2" y="78"/>
                </a:lnTo>
                <a:lnTo>
                  <a:pt x="0" y="79"/>
                </a:lnTo>
                <a:lnTo>
                  <a:pt x="36" y="0"/>
                </a:lnTo>
                <a:lnTo>
                  <a:pt x="3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4" name="Freeform 1506"/>
          <p:cNvSpPr>
            <a:spLocks/>
          </p:cNvSpPr>
          <p:nvPr/>
        </p:nvSpPr>
        <p:spPr bwMode="auto">
          <a:xfrm>
            <a:off x="5219700" y="2740025"/>
            <a:ext cx="25400" cy="874713"/>
          </a:xfrm>
          <a:custGeom>
            <a:avLst/>
            <a:gdLst/>
            <a:ahLst/>
            <a:cxnLst>
              <a:cxn ang="0">
                <a:pos x="8" y="584"/>
              </a:cxn>
              <a:cxn ang="0">
                <a:pos x="16" y="584"/>
              </a:cxn>
              <a:cxn ang="0">
                <a:pos x="13" y="0"/>
              </a:cxn>
              <a:cxn ang="0">
                <a:pos x="0" y="0"/>
              </a:cxn>
              <a:cxn ang="0">
                <a:pos x="1" y="584"/>
              </a:cxn>
              <a:cxn ang="0">
                <a:pos x="8" y="584"/>
              </a:cxn>
            </a:cxnLst>
            <a:rect l="0" t="0" r="r" b="b"/>
            <a:pathLst>
              <a:path w="17" h="585">
                <a:moveTo>
                  <a:pt x="8" y="584"/>
                </a:moveTo>
                <a:lnTo>
                  <a:pt x="16" y="584"/>
                </a:lnTo>
                <a:lnTo>
                  <a:pt x="13" y="0"/>
                </a:lnTo>
                <a:lnTo>
                  <a:pt x="0" y="0"/>
                </a:lnTo>
                <a:lnTo>
                  <a:pt x="1" y="584"/>
                </a:lnTo>
                <a:lnTo>
                  <a:pt x="8" y="584"/>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5" name="Freeform 1507"/>
          <p:cNvSpPr>
            <a:spLocks/>
          </p:cNvSpPr>
          <p:nvPr/>
        </p:nvSpPr>
        <p:spPr bwMode="auto">
          <a:xfrm>
            <a:off x="5338763" y="2832100"/>
            <a:ext cx="114300" cy="120650"/>
          </a:xfrm>
          <a:custGeom>
            <a:avLst/>
            <a:gdLst/>
            <a:ahLst/>
            <a:cxnLst>
              <a:cxn ang="0">
                <a:pos x="36" y="0"/>
              </a:cxn>
              <a:cxn ang="0">
                <a:pos x="75" y="80"/>
              </a:cxn>
              <a:cxn ang="0">
                <a:pos x="72" y="79"/>
              </a:cxn>
              <a:cxn ang="0">
                <a:pos x="69" y="78"/>
              </a:cxn>
              <a:cxn ang="0">
                <a:pos x="67" y="77"/>
              </a:cxn>
              <a:cxn ang="0">
                <a:pos x="64" y="76"/>
              </a:cxn>
              <a:cxn ang="0">
                <a:pos x="62" y="76"/>
              </a:cxn>
              <a:cxn ang="0">
                <a:pos x="60" y="74"/>
              </a:cxn>
              <a:cxn ang="0">
                <a:pos x="58" y="74"/>
              </a:cxn>
              <a:cxn ang="0">
                <a:pos x="56" y="74"/>
              </a:cxn>
              <a:cxn ang="0">
                <a:pos x="53" y="73"/>
              </a:cxn>
              <a:cxn ang="0">
                <a:pos x="51" y="73"/>
              </a:cxn>
              <a:cxn ang="0">
                <a:pos x="49" y="72"/>
              </a:cxn>
              <a:cxn ang="0">
                <a:pos x="46" y="72"/>
              </a:cxn>
              <a:cxn ang="0">
                <a:pos x="44" y="72"/>
              </a:cxn>
              <a:cxn ang="0">
                <a:pos x="41" y="72"/>
              </a:cxn>
              <a:cxn ang="0">
                <a:pos x="39" y="72"/>
              </a:cxn>
              <a:cxn ang="0">
                <a:pos x="37" y="71"/>
              </a:cxn>
              <a:cxn ang="0">
                <a:pos x="34" y="72"/>
              </a:cxn>
              <a:cxn ang="0">
                <a:pos x="32" y="72"/>
              </a:cxn>
              <a:cxn ang="0">
                <a:pos x="30" y="72"/>
              </a:cxn>
              <a:cxn ang="0">
                <a:pos x="28" y="72"/>
              </a:cxn>
              <a:cxn ang="0">
                <a:pos x="25" y="72"/>
              </a:cxn>
              <a:cxn ang="0">
                <a:pos x="23" y="73"/>
              </a:cxn>
              <a:cxn ang="0">
                <a:pos x="20" y="73"/>
              </a:cxn>
              <a:cxn ang="0">
                <a:pos x="18" y="74"/>
              </a:cxn>
              <a:cxn ang="0">
                <a:pos x="16" y="74"/>
              </a:cxn>
              <a:cxn ang="0">
                <a:pos x="13" y="74"/>
              </a:cxn>
              <a:cxn ang="0">
                <a:pos x="11" y="76"/>
              </a:cxn>
              <a:cxn ang="0">
                <a:pos x="9" y="76"/>
              </a:cxn>
              <a:cxn ang="0">
                <a:pos x="7" y="77"/>
              </a:cxn>
              <a:cxn ang="0">
                <a:pos x="4" y="78"/>
              </a:cxn>
              <a:cxn ang="0">
                <a:pos x="2" y="79"/>
              </a:cxn>
              <a:cxn ang="0">
                <a:pos x="0" y="80"/>
              </a:cxn>
              <a:cxn ang="0">
                <a:pos x="36" y="0"/>
              </a:cxn>
              <a:cxn ang="0">
                <a:pos x="36" y="0"/>
              </a:cxn>
            </a:cxnLst>
            <a:rect l="0" t="0" r="r" b="b"/>
            <a:pathLst>
              <a:path w="76" h="81">
                <a:moveTo>
                  <a:pt x="36" y="0"/>
                </a:moveTo>
                <a:lnTo>
                  <a:pt x="75" y="80"/>
                </a:lnTo>
                <a:lnTo>
                  <a:pt x="72" y="79"/>
                </a:lnTo>
                <a:lnTo>
                  <a:pt x="69" y="78"/>
                </a:lnTo>
                <a:lnTo>
                  <a:pt x="67" y="77"/>
                </a:lnTo>
                <a:lnTo>
                  <a:pt x="64" y="76"/>
                </a:lnTo>
                <a:lnTo>
                  <a:pt x="62" y="76"/>
                </a:lnTo>
                <a:lnTo>
                  <a:pt x="60" y="74"/>
                </a:lnTo>
                <a:lnTo>
                  <a:pt x="58" y="74"/>
                </a:lnTo>
                <a:lnTo>
                  <a:pt x="56" y="74"/>
                </a:lnTo>
                <a:lnTo>
                  <a:pt x="53" y="73"/>
                </a:lnTo>
                <a:lnTo>
                  <a:pt x="51" y="73"/>
                </a:lnTo>
                <a:lnTo>
                  <a:pt x="49" y="72"/>
                </a:lnTo>
                <a:lnTo>
                  <a:pt x="46" y="72"/>
                </a:lnTo>
                <a:lnTo>
                  <a:pt x="44" y="72"/>
                </a:lnTo>
                <a:lnTo>
                  <a:pt x="41" y="72"/>
                </a:lnTo>
                <a:lnTo>
                  <a:pt x="39" y="72"/>
                </a:lnTo>
                <a:lnTo>
                  <a:pt x="37" y="71"/>
                </a:lnTo>
                <a:lnTo>
                  <a:pt x="34" y="72"/>
                </a:lnTo>
                <a:lnTo>
                  <a:pt x="32" y="72"/>
                </a:lnTo>
                <a:lnTo>
                  <a:pt x="30" y="72"/>
                </a:lnTo>
                <a:lnTo>
                  <a:pt x="28" y="72"/>
                </a:lnTo>
                <a:lnTo>
                  <a:pt x="25" y="72"/>
                </a:lnTo>
                <a:lnTo>
                  <a:pt x="23" y="73"/>
                </a:lnTo>
                <a:lnTo>
                  <a:pt x="20" y="73"/>
                </a:lnTo>
                <a:lnTo>
                  <a:pt x="18" y="74"/>
                </a:lnTo>
                <a:lnTo>
                  <a:pt x="16" y="74"/>
                </a:lnTo>
                <a:lnTo>
                  <a:pt x="13" y="74"/>
                </a:lnTo>
                <a:lnTo>
                  <a:pt x="11" y="76"/>
                </a:lnTo>
                <a:lnTo>
                  <a:pt x="9" y="76"/>
                </a:lnTo>
                <a:lnTo>
                  <a:pt x="7" y="77"/>
                </a:lnTo>
                <a:lnTo>
                  <a:pt x="4" y="78"/>
                </a:lnTo>
                <a:lnTo>
                  <a:pt x="2" y="79"/>
                </a:lnTo>
                <a:lnTo>
                  <a:pt x="0" y="80"/>
                </a:lnTo>
                <a:lnTo>
                  <a:pt x="36" y="0"/>
                </a:lnTo>
                <a:lnTo>
                  <a:pt x="3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6" name="Freeform 1508"/>
          <p:cNvSpPr>
            <a:spLocks/>
          </p:cNvSpPr>
          <p:nvPr/>
        </p:nvSpPr>
        <p:spPr bwMode="auto">
          <a:xfrm>
            <a:off x="5387975" y="2892425"/>
            <a:ext cx="25400" cy="792163"/>
          </a:xfrm>
          <a:custGeom>
            <a:avLst/>
            <a:gdLst/>
            <a:ahLst/>
            <a:cxnLst>
              <a:cxn ang="0">
                <a:pos x="8" y="529"/>
              </a:cxn>
              <a:cxn ang="0">
                <a:pos x="16" y="529"/>
              </a:cxn>
              <a:cxn ang="0">
                <a:pos x="13" y="0"/>
              </a:cxn>
              <a:cxn ang="0">
                <a:pos x="0" y="0"/>
              </a:cxn>
              <a:cxn ang="0">
                <a:pos x="2" y="529"/>
              </a:cxn>
              <a:cxn ang="0">
                <a:pos x="8" y="529"/>
              </a:cxn>
            </a:cxnLst>
            <a:rect l="0" t="0" r="r" b="b"/>
            <a:pathLst>
              <a:path w="17" h="530">
                <a:moveTo>
                  <a:pt x="8" y="529"/>
                </a:moveTo>
                <a:lnTo>
                  <a:pt x="16" y="529"/>
                </a:lnTo>
                <a:lnTo>
                  <a:pt x="13" y="0"/>
                </a:lnTo>
                <a:lnTo>
                  <a:pt x="0" y="0"/>
                </a:lnTo>
                <a:lnTo>
                  <a:pt x="2" y="529"/>
                </a:lnTo>
                <a:lnTo>
                  <a:pt x="8" y="529"/>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7" name="Freeform 1509"/>
          <p:cNvSpPr>
            <a:spLocks/>
          </p:cNvSpPr>
          <p:nvPr/>
        </p:nvSpPr>
        <p:spPr bwMode="auto">
          <a:xfrm>
            <a:off x="5565775" y="2759075"/>
            <a:ext cx="111125" cy="122238"/>
          </a:xfrm>
          <a:custGeom>
            <a:avLst/>
            <a:gdLst/>
            <a:ahLst/>
            <a:cxnLst>
              <a:cxn ang="0">
                <a:pos x="37" y="0"/>
              </a:cxn>
              <a:cxn ang="0">
                <a:pos x="74" y="81"/>
              </a:cxn>
              <a:cxn ang="0">
                <a:pos x="71" y="79"/>
              </a:cxn>
              <a:cxn ang="0">
                <a:pos x="69" y="78"/>
              </a:cxn>
              <a:cxn ang="0">
                <a:pos x="66" y="77"/>
              </a:cxn>
              <a:cxn ang="0">
                <a:pos x="64" y="76"/>
              </a:cxn>
              <a:cxn ang="0">
                <a:pos x="62" y="76"/>
              </a:cxn>
              <a:cxn ang="0">
                <a:pos x="59" y="75"/>
              </a:cxn>
              <a:cxn ang="0">
                <a:pos x="57" y="74"/>
              </a:cxn>
              <a:cxn ang="0">
                <a:pos x="55" y="74"/>
              </a:cxn>
              <a:cxn ang="0">
                <a:pos x="52" y="74"/>
              </a:cxn>
              <a:cxn ang="0">
                <a:pos x="50" y="73"/>
              </a:cxn>
              <a:cxn ang="0">
                <a:pos x="48" y="73"/>
              </a:cxn>
              <a:cxn ang="0">
                <a:pos x="46" y="72"/>
              </a:cxn>
              <a:cxn ang="0">
                <a:pos x="44" y="72"/>
              </a:cxn>
              <a:cxn ang="0">
                <a:pos x="41" y="72"/>
              </a:cxn>
              <a:cxn ang="0">
                <a:pos x="39" y="72"/>
              </a:cxn>
              <a:cxn ang="0">
                <a:pos x="37" y="72"/>
              </a:cxn>
              <a:cxn ang="0">
                <a:pos x="34" y="72"/>
              </a:cxn>
              <a:cxn ang="0">
                <a:pos x="32" y="72"/>
              </a:cxn>
              <a:cxn ang="0">
                <a:pos x="29" y="72"/>
              </a:cxn>
              <a:cxn ang="0">
                <a:pos x="27" y="72"/>
              </a:cxn>
              <a:cxn ang="0">
                <a:pos x="25" y="73"/>
              </a:cxn>
              <a:cxn ang="0">
                <a:pos x="22" y="73"/>
              </a:cxn>
              <a:cxn ang="0">
                <a:pos x="21" y="74"/>
              </a:cxn>
              <a:cxn ang="0">
                <a:pos x="18" y="74"/>
              </a:cxn>
              <a:cxn ang="0">
                <a:pos x="16" y="74"/>
              </a:cxn>
              <a:cxn ang="0">
                <a:pos x="14" y="75"/>
              </a:cxn>
              <a:cxn ang="0">
                <a:pos x="11" y="76"/>
              </a:cxn>
              <a:cxn ang="0">
                <a:pos x="9" y="76"/>
              </a:cxn>
              <a:cxn ang="0">
                <a:pos x="7" y="77"/>
              </a:cxn>
              <a:cxn ang="0">
                <a:pos x="4" y="78"/>
              </a:cxn>
              <a:cxn ang="0">
                <a:pos x="2" y="79"/>
              </a:cxn>
              <a:cxn ang="0">
                <a:pos x="0" y="81"/>
              </a:cxn>
              <a:cxn ang="0">
                <a:pos x="37" y="0"/>
              </a:cxn>
              <a:cxn ang="0">
                <a:pos x="37" y="0"/>
              </a:cxn>
            </a:cxnLst>
            <a:rect l="0" t="0" r="r" b="b"/>
            <a:pathLst>
              <a:path w="75" h="82">
                <a:moveTo>
                  <a:pt x="37" y="0"/>
                </a:moveTo>
                <a:lnTo>
                  <a:pt x="74" y="81"/>
                </a:lnTo>
                <a:lnTo>
                  <a:pt x="71" y="79"/>
                </a:lnTo>
                <a:lnTo>
                  <a:pt x="69" y="78"/>
                </a:lnTo>
                <a:lnTo>
                  <a:pt x="66" y="77"/>
                </a:lnTo>
                <a:lnTo>
                  <a:pt x="64" y="76"/>
                </a:lnTo>
                <a:lnTo>
                  <a:pt x="62" y="76"/>
                </a:lnTo>
                <a:lnTo>
                  <a:pt x="59" y="75"/>
                </a:lnTo>
                <a:lnTo>
                  <a:pt x="57" y="74"/>
                </a:lnTo>
                <a:lnTo>
                  <a:pt x="55" y="74"/>
                </a:lnTo>
                <a:lnTo>
                  <a:pt x="52" y="74"/>
                </a:lnTo>
                <a:lnTo>
                  <a:pt x="50" y="73"/>
                </a:lnTo>
                <a:lnTo>
                  <a:pt x="48" y="73"/>
                </a:lnTo>
                <a:lnTo>
                  <a:pt x="46" y="72"/>
                </a:lnTo>
                <a:lnTo>
                  <a:pt x="44" y="72"/>
                </a:lnTo>
                <a:lnTo>
                  <a:pt x="41" y="72"/>
                </a:lnTo>
                <a:lnTo>
                  <a:pt x="39" y="72"/>
                </a:lnTo>
                <a:lnTo>
                  <a:pt x="37" y="72"/>
                </a:lnTo>
                <a:lnTo>
                  <a:pt x="34" y="72"/>
                </a:lnTo>
                <a:lnTo>
                  <a:pt x="32" y="72"/>
                </a:lnTo>
                <a:lnTo>
                  <a:pt x="29" y="72"/>
                </a:lnTo>
                <a:lnTo>
                  <a:pt x="27" y="72"/>
                </a:lnTo>
                <a:lnTo>
                  <a:pt x="25" y="73"/>
                </a:lnTo>
                <a:lnTo>
                  <a:pt x="22" y="73"/>
                </a:lnTo>
                <a:lnTo>
                  <a:pt x="21" y="74"/>
                </a:lnTo>
                <a:lnTo>
                  <a:pt x="18" y="74"/>
                </a:lnTo>
                <a:lnTo>
                  <a:pt x="16" y="74"/>
                </a:lnTo>
                <a:lnTo>
                  <a:pt x="14" y="75"/>
                </a:lnTo>
                <a:lnTo>
                  <a:pt x="11" y="76"/>
                </a:lnTo>
                <a:lnTo>
                  <a:pt x="9" y="76"/>
                </a:lnTo>
                <a:lnTo>
                  <a:pt x="7" y="77"/>
                </a:lnTo>
                <a:lnTo>
                  <a:pt x="4" y="78"/>
                </a:lnTo>
                <a:lnTo>
                  <a:pt x="2" y="79"/>
                </a:lnTo>
                <a:lnTo>
                  <a:pt x="0" y="81"/>
                </a:lnTo>
                <a:lnTo>
                  <a:pt x="37" y="0"/>
                </a:lnTo>
                <a:lnTo>
                  <a:pt x="3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8" name="Freeform 1510"/>
          <p:cNvSpPr>
            <a:spLocks/>
          </p:cNvSpPr>
          <p:nvPr/>
        </p:nvSpPr>
        <p:spPr bwMode="auto">
          <a:xfrm>
            <a:off x="5611813" y="2820988"/>
            <a:ext cx="25400" cy="792162"/>
          </a:xfrm>
          <a:custGeom>
            <a:avLst/>
            <a:gdLst/>
            <a:ahLst/>
            <a:cxnLst>
              <a:cxn ang="0">
                <a:pos x="8" y="529"/>
              </a:cxn>
              <a:cxn ang="0">
                <a:pos x="16" y="529"/>
              </a:cxn>
              <a:cxn ang="0">
                <a:pos x="16" y="0"/>
              </a:cxn>
              <a:cxn ang="0">
                <a:pos x="0" y="0"/>
              </a:cxn>
              <a:cxn ang="0">
                <a:pos x="0" y="529"/>
              </a:cxn>
              <a:cxn ang="0">
                <a:pos x="8" y="529"/>
              </a:cxn>
            </a:cxnLst>
            <a:rect l="0" t="0" r="r" b="b"/>
            <a:pathLst>
              <a:path w="17" h="530">
                <a:moveTo>
                  <a:pt x="8" y="529"/>
                </a:moveTo>
                <a:lnTo>
                  <a:pt x="16" y="529"/>
                </a:lnTo>
                <a:lnTo>
                  <a:pt x="16" y="0"/>
                </a:lnTo>
                <a:lnTo>
                  <a:pt x="0" y="0"/>
                </a:lnTo>
                <a:lnTo>
                  <a:pt x="0" y="529"/>
                </a:lnTo>
                <a:lnTo>
                  <a:pt x="8" y="529"/>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8999" name="Freeform 1511"/>
          <p:cNvSpPr>
            <a:spLocks/>
          </p:cNvSpPr>
          <p:nvPr/>
        </p:nvSpPr>
        <p:spPr bwMode="auto">
          <a:xfrm>
            <a:off x="6324600" y="2894013"/>
            <a:ext cx="111125" cy="119062"/>
          </a:xfrm>
          <a:custGeom>
            <a:avLst/>
            <a:gdLst/>
            <a:ahLst/>
            <a:cxnLst>
              <a:cxn ang="0">
                <a:pos x="36" y="0"/>
              </a:cxn>
              <a:cxn ang="0">
                <a:pos x="73" y="79"/>
              </a:cxn>
              <a:cxn ang="0">
                <a:pos x="70" y="78"/>
              </a:cxn>
              <a:cxn ang="0">
                <a:pos x="68" y="77"/>
              </a:cxn>
              <a:cxn ang="0">
                <a:pos x="65" y="76"/>
              </a:cxn>
              <a:cxn ang="0">
                <a:pos x="63" y="75"/>
              </a:cxn>
              <a:cxn ang="0">
                <a:pos x="61" y="75"/>
              </a:cxn>
              <a:cxn ang="0">
                <a:pos x="58" y="73"/>
              </a:cxn>
              <a:cxn ang="0">
                <a:pos x="57" y="73"/>
              </a:cxn>
              <a:cxn ang="0">
                <a:pos x="54" y="73"/>
              </a:cxn>
              <a:cxn ang="0">
                <a:pos x="52" y="72"/>
              </a:cxn>
              <a:cxn ang="0">
                <a:pos x="50" y="71"/>
              </a:cxn>
              <a:cxn ang="0">
                <a:pos x="47" y="71"/>
              </a:cxn>
              <a:cxn ang="0">
                <a:pos x="45" y="71"/>
              </a:cxn>
              <a:cxn ang="0">
                <a:pos x="43" y="71"/>
              </a:cxn>
              <a:cxn ang="0">
                <a:pos x="41" y="71"/>
              </a:cxn>
              <a:cxn ang="0">
                <a:pos x="38" y="71"/>
              </a:cxn>
              <a:cxn ang="0">
                <a:pos x="36" y="71"/>
              </a:cxn>
              <a:cxn ang="0">
                <a:pos x="34" y="71"/>
              </a:cxn>
              <a:cxn ang="0">
                <a:pos x="31" y="71"/>
              </a:cxn>
              <a:cxn ang="0">
                <a:pos x="29" y="71"/>
              </a:cxn>
              <a:cxn ang="0">
                <a:pos x="26" y="71"/>
              </a:cxn>
              <a:cxn ang="0">
                <a:pos x="24" y="71"/>
              </a:cxn>
              <a:cxn ang="0">
                <a:pos x="22" y="71"/>
              </a:cxn>
              <a:cxn ang="0">
                <a:pos x="20" y="72"/>
              </a:cxn>
              <a:cxn ang="0">
                <a:pos x="17" y="73"/>
              </a:cxn>
              <a:cxn ang="0">
                <a:pos x="15" y="73"/>
              </a:cxn>
              <a:cxn ang="0">
                <a:pos x="13" y="73"/>
              </a:cxn>
              <a:cxn ang="0">
                <a:pos x="11" y="75"/>
              </a:cxn>
              <a:cxn ang="0">
                <a:pos x="8" y="75"/>
              </a:cxn>
              <a:cxn ang="0">
                <a:pos x="6" y="76"/>
              </a:cxn>
              <a:cxn ang="0">
                <a:pos x="4" y="77"/>
              </a:cxn>
              <a:cxn ang="0">
                <a:pos x="2" y="78"/>
              </a:cxn>
              <a:cxn ang="0">
                <a:pos x="0" y="79"/>
              </a:cxn>
              <a:cxn ang="0">
                <a:pos x="36" y="0"/>
              </a:cxn>
              <a:cxn ang="0">
                <a:pos x="36" y="0"/>
              </a:cxn>
            </a:cxnLst>
            <a:rect l="0" t="0" r="r" b="b"/>
            <a:pathLst>
              <a:path w="74" h="80">
                <a:moveTo>
                  <a:pt x="36" y="0"/>
                </a:moveTo>
                <a:lnTo>
                  <a:pt x="73" y="79"/>
                </a:lnTo>
                <a:lnTo>
                  <a:pt x="70" y="78"/>
                </a:lnTo>
                <a:lnTo>
                  <a:pt x="68" y="77"/>
                </a:lnTo>
                <a:lnTo>
                  <a:pt x="65" y="76"/>
                </a:lnTo>
                <a:lnTo>
                  <a:pt x="63" y="75"/>
                </a:lnTo>
                <a:lnTo>
                  <a:pt x="61" y="75"/>
                </a:lnTo>
                <a:lnTo>
                  <a:pt x="58" y="73"/>
                </a:lnTo>
                <a:lnTo>
                  <a:pt x="57" y="73"/>
                </a:lnTo>
                <a:lnTo>
                  <a:pt x="54" y="73"/>
                </a:lnTo>
                <a:lnTo>
                  <a:pt x="52" y="72"/>
                </a:lnTo>
                <a:lnTo>
                  <a:pt x="50" y="71"/>
                </a:lnTo>
                <a:lnTo>
                  <a:pt x="47" y="71"/>
                </a:lnTo>
                <a:lnTo>
                  <a:pt x="45" y="71"/>
                </a:lnTo>
                <a:lnTo>
                  <a:pt x="43" y="71"/>
                </a:lnTo>
                <a:lnTo>
                  <a:pt x="41" y="71"/>
                </a:lnTo>
                <a:lnTo>
                  <a:pt x="38" y="71"/>
                </a:lnTo>
                <a:lnTo>
                  <a:pt x="36" y="71"/>
                </a:lnTo>
                <a:lnTo>
                  <a:pt x="34" y="71"/>
                </a:lnTo>
                <a:lnTo>
                  <a:pt x="31" y="71"/>
                </a:lnTo>
                <a:lnTo>
                  <a:pt x="29" y="71"/>
                </a:lnTo>
                <a:lnTo>
                  <a:pt x="26" y="71"/>
                </a:lnTo>
                <a:lnTo>
                  <a:pt x="24" y="71"/>
                </a:lnTo>
                <a:lnTo>
                  <a:pt x="22" y="71"/>
                </a:lnTo>
                <a:lnTo>
                  <a:pt x="20" y="72"/>
                </a:lnTo>
                <a:lnTo>
                  <a:pt x="17" y="73"/>
                </a:lnTo>
                <a:lnTo>
                  <a:pt x="15" y="73"/>
                </a:lnTo>
                <a:lnTo>
                  <a:pt x="13" y="73"/>
                </a:lnTo>
                <a:lnTo>
                  <a:pt x="11" y="75"/>
                </a:lnTo>
                <a:lnTo>
                  <a:pt x="8" y="75"/>
                </a:lnTo>
                <a:lnTo>
                  <a:pt x="6" y="76"/>
                </a:lnTo>
                <a:lnTo>
                  <a:pt x="4" y="77"/>
                </a:lnTo>
                <a:lnTo>
                  <a:pt x="2" y="78"/>
                </a:lnTo>
                <a:lnTo>
                  <a:pt x="0" y="79"/>
                </a:lnTo>
                <a:lnTo>
                  <a:pt x="36" y="0"/>
                </a:lnTo>
                <a:lnTo>
                  <a:pt x="3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0" name="Freeform 1512"/>
          <p:cNvSpPr>
            <a:spLocks/>
          </p:cNvSpPr>
          <p:nvPr/>
        </p:nvSpPr>
        <p:spPr bwMode="auto">
          <a:xfrm>
            <a:off x="6370638" y="2952750"/>
            <a:ext cx="25400" cy="666750"/>
          </a:xfrm>
          <a:custGeom>
            <a:avLst/>
            <a:gdLst/>
            <a:ahLst/>
            <a:cxnLst>
              <a:cxn ang="0">
                <a:pos x="7" y="446"/>
              </a:cxn>
              <a:cxn ang="0">
                <a:pos x="16" y="446"/>
              </a:cxn>
              <a:cxn ang="0">
                <a:pos x="16" y="0"/>
              </a:cxn>
              <a:cxn ang="0">
                <a:pos x="0" y="0"/>
              </a:cxn>
              <a:cxn ang="0">
                <a:pos x="0" y="446"/>
              </a:cxn>
              <a:cxn ang="0">
                <a:pos x="7" y="446"/>
              </a:cxn>
            </a:cxnLst>
            <a:rect l="0" t="0" r="r" b="b"/>
            <a:pathLst>
              <a:path w="17" h="447">
                <a:moveTo>
                  <a:pt x="7" y="446"/>
                </a:moveTo>
                <a:lnTo>
                  <a:pt x="16" y="446"/>
                </a:lnTo>
                <a:lnTo>
                  <a:pt x="16" y="0"/>
                </a:lnTo>
                <a:lnTo>
                  <a:pt x="0" y="0"/>
                </a:lnTo>
                <a:lnTo>
                  <a:pt x="0" y="446"/>
                </a:lnTo>
                <a:lnTo>
                  <a:pt x="7" y="44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1" name="Freeform 1513"/>
          <p:cNvSpPr>
            <a:spLocks/>
          </p:cNvSpPr>
          <p:nvPr/>
        </p:nvSpPr>
        <p:spPr bwMode="auto">
          <a:xfrm>
            <a:off x="5029200" y="3852863"/>
            <a:ext cx="528638" cy="277812"/>
          </a:xfrm>
          <a:custGeom>
            <a:avLst/>
            <a:gdLst/>
            <a:ahLst/>
            <a:cxnLst>
              <a:cxn ang="0">
                <a:pos x="0" y="4"/>
              </a:cxn>
              <a:cxn ang="0">
                <a:pos x="0" y="12"/>
              </a:cxn>
              <a:cxn ang="0">
                <a:pos x="0" y="18"/>
              </a:cxn>
              <a:cxn ang="0">
                <a:pos x="3" y="22"/>
              </a:cxn>
              <a:cxn ang="0">
                <a:pos x="2" y="28"/>
              </a:cxn>
              <a:cxn ang="0">
                <a:pos x="4" y="36"/>
              </a:cxn>
              <a:cxn ang="0">
                <a:pos x="7" y="37"/>
              </a:cxn>
              <a:cxn ang="0">
                <a:pos x="8" y="39"/>
              </a:cxn>
              <a:cxn ang="0">
                <a:pos x="11" y="42"/>
              </a:cxn>
              <a:cxn ang="0">
                <a:pos x="10" y="44"/>
              </a:cxn>
              <a:cxn ang="0">
                <a:pos x="15" y="53"/>
              </a:cxn>
              <a:cxn ang="0">
                <a:pos x="19" y="57"/>
              </a:cxn>
              <a:cxn ang="0">
                <a:pos x="21" y="61"/>
              </a:cxn>
              <a:cxn ang="0">
                <a:pos x="24" y="65"/>
              </a:cxn>
              <a:cxn ang="0">
                <a:pos x="27" y="68"/>
              </a:cxn>
              <a:cxn ang="0">
                <a:pos x="29" y="74"/>
              </a:cxn>
              <a:cxn ang="0">
                <a:pos x="33" y="74"/>
              </a:cxn>
              <a:cxn ang="0">
                <a:pos x="38" y="78"/>
              </a:cxn>
              <a:cxn ang="0">
                <a:pos x="43" y="80"/>
              </a:cxn>
              <a:cxn ang="0">
                <a:pos x="45" y="84"/>
              </a:cxn>
              <a:cxn ang="0">
                <a:pos x="47" y="82"/>
              </a:cxn>
              <a:cxn ang="0">
                <a:pos x="52" y="86"/>
              </a:cxn>
              <a:cxn ang="0">
                <a:pos x="61" y="88"/>
              </a:cxn>
              <a:cxn ang="0">
                <a:pos x="67" y="92"/>
              </a:cxn>
              <a:cxn ang="0">
                <a:pos x="76" y="94"/>
              </a:cxn>
              <a:cxn ang="0">
                <a:pos x="88" y="94"/>
              </a:cxn>
              <a:cxn ang="0">
                <a:pos x="94" y="95"/>
              </a:cxn>
              <a:cxn ang="0">
                <a:pos x="105" y="97"/>
              </a:cxn>
              <a:cxn ang="0">
                <a:pos x="116" y="97"/>
              </a:cxn>
              <a:cxn ang="0">
                <a:pos x="126" y="99"/>
              </a:cxn>
              <a:cxn ang="0">
                <a:pos x="134" y="101"/>
              </a:cxn>
              <a:cxn ang="0">
                <a:pos x="148" y="102"/>
              </a:cxn>
              <a:cxn ang="0">
                <a:pos x="159" y="104"/>
              </a:cxn>
              <a:cxn ang="0">
                <a:pos x="180" y="106"/>
              </a:cxn>
              <a:cxn ang="0">
                <a:pos x="203" y="107"/>
              </a:cxn>
              <a:cxn ang="0">
                <a:pos x="226" y="107"/>
              </a:cxn>
              <a:cxn ang="0">
                <a:pos x="248" y="108"/>
              </a:cxn>
              <a:cxn ang="0">
                <a:pos x="268" y="111"/>
              </a:cxn>
              <a:cxn ang="0">
                <a:pos x="288" y="115"/>
              </a:cxn>
              <a:cxn ang="0">
                <a:pos x="310" y="120"/>
              </a:cxn>
              <a:cxn ang="0">
                <a:pos x="322" y="122"/>
              </a:cxn>
              <a:cxn ang="0">
                <a:pos x="328" y="129"/>
              </a:cxn>
              <a:cxn ang="0">
                <a:pos x="336" y="134"/>
              </a:cxn>
              <a:cxn ang="0">
                <a:pos x="339" y="140"/>
              </a:cxn>
              <a:cxn ang="0">
                <a:pos x="344" y="154"/>
              </a:cxn>
              <a:cxn ang="0">
                <a:pos x="349" y="164"/>
              </a:cxn>
            </a:cxnLst>
            <a:rect l="0" t="0" r="r" b="b"/>
            <a:pathLst>
              <a:path w="353" h="185">
                <a:moveTo>
                  <a:pt x="0" y="0"/>
                </a:moveTo>
                <a:lnTo>
                  <a:pt x="0" y="1"/>
                </a:lnTo>
                <a:lnTo>
                  <a:pt x="0" y="4"/>
                </a:lnTo>
                <a:lnTo>
                  <a:pt x="0" y="6"/>
                </a:lnTo>
                <a:lnTo>
                  <a:pt x="0" y="9"/>
                </a:lnTo>
                <a:lnTo>
                  <a:pt x="0" y="12"/>
                </a:lnTo>
                <a:lnTo>
                  <a:pt x="0" y="14"/>
                </a:lnTo>
                <a:lnTo>
                  <a:pt x="0" y="17"/>
                </a:lnTo>
                <a:lnTo>
                  <a:pt x="0" y="18"/>
                </a:lnTo>
                <a:lnTo>
                  <a:pt x="2" y="18"/>
                </a:lnTo>
                <a:lnTo>
                  <a:pt x="3" y="20"/>
                </a:lnTo>
                <a:lnTo>
                  <a:pt x="3" y="22"/>
                </a:lnTo>
                <a:lnTo>
                  <a:pt x="2" y="24"/>
                </a:lnTo>
                <a:lnTo>
                  <a:pt x="2" y="26"/>
                </a:lnTo>
                <a:lnTo>
                  <a:pt x="2" y="28"/>
                </a:lnTo>
                <a:lnTo>
                  <a:pt x="2" y="30"/>
                </a:lnTo>
                <a:lnTo>
                  <a:pt x="4" y="30"/>
                </a:lnTo>
                <a:lnTo>
                  <a:pt x="4" y="36"/>
                </a:lnTo>
                <a:lnTo>
                  <a:pt x="7" y="36"/>
                </a:lnTo>
                <a:lnTo>
                  <a:pt x="6" y="36"/>
                </a:lnTo>
                <a:lnTo>
                  <a:pt x="7" y="37"/>
                </a:lnTo>
                <a:lnTo>
                  <a:pt x="7" y="39"/>
                </a:lnTo>
                <a:lnTo>
                  <a:pt x="9" y="39"/>
                </a:lnTo>
                <a:lnTo>
                  <a:pt x="8" y="39"/>
                </a:lnTo>
                <a:lnTo>
                  <a:pt x="8" y="40"/>
                </a:lnTo>
                <a:lnTo>
                  <a:pt x="9" y="42"/>
                </a:lnTo>
                <a:lnTo>
                  <a:pt x="11" y="42"/>
                </a:lnTo>
                <a:lnTo>
                  <a:pt x="10" y="42"/>
                </a:lnTo>
                <a:lnTo>
                  <a:pt x="10" y="43"/>
                </a:lnTo>
                <a:lnTo>
                  <a:pt x="10" y="44"/>
                </a:lnTo>
                <a:lnTo>
                  <a:pt x="11" y="46"/>
                </a:lnTo>
                <a:lnTo>
                  <a:pt x="13" y="46"/>
                </a:lnTo>
                <a:lnTo>
                  <a:pt x="15" y="53"/>
                </a:lnTo>
                <a:lnTo>
                  <a:pt x="16" y="54"/>
                </a:lnTo>
                <a:lnTo>
                  <a:pt x="18" y="55"/>
                </a:lnTo>
                <a:lnTo>
                  <a:pt x="19" y="57"/>
                </a:lnTo>
                <a:lnTo>
                  <a:pt x="19" y="60"/>
                </a:lnTo>
                <a:lnTo>
                  <a:pt x="21" y="60"/>
                </a:lnTo>
                <a:lnTo>
                  <a:pt x="21" y="61"/>
                </a:lnTo>
                <a:lnTo>
                  <a:pt x="23" y="61"/>
                </a:lnTo>
                <a:lnTo>
                  <a:pt x="24" y="63"/>
                </a:lnTo>
                <a:lnTo>
                  <a:pt x="24" y="65"/>
                </a:lnTo>
                <a:lnTo>
                  <a:pt x="26" y="66"/>
                </a:lnTo>
                <a:lnTo>
                  <a:pt x="27" y="66"/>
                </a:lnTo>
                <a:lnTo>
                  <a:pt x="27" y="68"/>
                </a:lnTo>
                <a:lnTo>
                  <a:pt x="28" y="70"/>
                </a:lnTo>
                <a:lnTo>
                  <a:pt x="28" y="72"/>
                </a:lnTo>
                <a:lnTo>
                  <a:pt x="29" y="74"/>
                </a:lnTo>
                <a:lnTo>
                  <a:pt x="28" y="71"/>
                </a:lnTo>
                <a:lnTo>
                  <a:pt x="31" y="72"/>
                </a:lnTo>
                <a:lnTo>
                  <a:pt x="33" y="74"/>
                </a:lnTo>
                <a:lnTo>
                  <a:pt x="35" y="75"/>
                </a:lnTo>
                <a:lnTo>
                  <a:pt x="37" y="76"/>
                </a:lnTo>
                <a:lnTo>
                  <a:pt x="38" y="78"/>
                </a:lnTo>
                <a:lnTo>
                  <a:pt x="40" y="80"/>
                </a:lnTo>
                <a:lnTo>
                  <a:pt x="42" y="80"/>
                </a:lnTo>
                <a:lnTo>
                  <a:pt x="43" y="80"/>
                </a:lnTo>
                <a:lnTo>
                  <a:pt x="43" y="82"/>
                </a:lnTo>
                <a:lnTo>
                  <a:pt x="45" y="82"/>
                </a:lnTo>
                <a:lnTo>
                  <a:pt x="45" y="84"/>
                </a:lnTo>
                <a:lnTo>
                  <a:pt x="45" y="83"/>
                </a:lnTo>
                <a:lnTo>
                  <a:pt x="45" y="82"/>
                </a:lnTo>
                <a:lnTo>
                  <a:pt x="47" y="82"/>
                </a:lnTo>
                <a:lnTo>
                  <a:pt x="49" y="84"/>
                </a:lnTo>
                <a:lnTo>
                  <a:pt x="50" y="84"/>
                </a:lnTo>
                <a:lnTo>
                  <a:pt x="52" y="86"/>
                </a:lnTo>
                <a:lnTo>
                  <a:pt x="55" y="87"/>
                </a:lnTo>
                <a:lnTo>
                  <a:pt x="58" y="88"/>
                </a:lnTo>
                <a:lnTo>
                  <a:pt x="61" y="88"/>
                </a:lnTo>
                <a:lnTo>
                  <a:pt x="64" y="89"/>
                </a:lnTo>
                <a:lnTo>
                  <a:pt x="67" y="90"/>
                </a:lnTo>
                <a:lnTo>
                  <a:pt x="67" y="92"/>
                </a:lnTo>
                <a:lnTo>
                  <a:pt x="69" y="93"/>
                </a:lnTo>
                <a:lnTo>
                  <a:pt x="72" y="93"/>
                </a:lnTo>
                <a:lnTo>
                  <a:pt x="76" y="94"/>
                </a:lnTo>
                <a:lnTo>
                  <a:pt x="80" y="94"/>
                </a:lnTo>
                <a:lnTo>
                  <a:pt x="84" y="94"/>
                </a:lnTo>
                <a:lnTo>
                  <a:pt x="88" y="94"/>
                </a:lnTo>
                <a:lnTo>
                  <a:pt x="91" y="94"/>
                </a:lnTo>
                <a:lnTo>
                  <a:pt x="94" y="94"/>
                </a:lnTo>
                <a:lnTo>
                  <a:pt x="94" y="95"/>
                </a:lnTo>
                <a:lnTo>
                  <a:pt x="97" y="96"/>
                </a:lnTo>
                <a:lnTo>
                  <a:pt x="101" y="96"/>
                </a:lnTo>
                <a:lnTo>
                  <a:pt x="105" y="97"/>
                </a:lnTo>
                <a:lnTo>
                  <a:pt x="110" y="97"/>
                </a:lnTo>
                <a:lnTo>
                  <a:pt x="113" y="97"/>
                </a:lnTo>
                <a:lnTo>
                  <a:pt x="116" y="97"/>
                </a:lnTo>
                <a:lnTo>
                  <a:pt x="118" y="97"/>
                </a:lnTo>
                <a:lnTo>
                  <a:pt x="118" y="99"/>
                </a:lnTo>
                <a:lnTo>
                  <a:pt x="126" y="99"/>
                </a:lnTo>
                <a:lnTo>
                  <a:pt x="127" y="100"/>
                </a:lnTo>
                <a:lnTo>
                  <a:pt x="130" y="100"/>
                </a:lnTo>
                <a:lnTo>
                  <a:pt x="134" y="101"/>
                </a:lnTo>
                <a:lnTo>
                  <a:pt x="139" y="101"/>
                </a:lnTo>
                <a:lnTo>
                  <a:pt x="143" y="102"/>
                </a:lnTo>
                <a:lnTo>
                  <a:pt x="148" y="102"/>
                </a:lnTo>
                <a:lnTo>
                  <a:pt x="151" y="102"/>
                </a:lnTo>
                <a:lnTo>
                  <a:pt x="152" y="102"/>
                </a:lnTo>
                <a:lnTo>
                  <a:pt x="159" y="104"/>
                </a:lnTo>
                <a:lnTo>
                  <a:pt x="166" y="105"/>
                </a:lnTo>
                <a:lnTo>
                  <a:pt x="173" y="106"/>
                </a:lnTo>
                <a:lnTo>
                  <a:pt x="180" y="106"/>
                </a:lnTo>
                <a:lnTo>
                  <a:pt x="188" y="106"/>
                </a:lnTo>
                <a:lnTo>
                  <a:pt x="195" y="107"/>
                </a:lnTo>
                <a:lnTo>
                  <a:pt x="203" y="107"/>
                </a:lnTo>
                <a:lnTo>
                  <a:pt x="211" y="107"/>
                </a:lnTo>
                <a:lnTo>
                  <a:pt x="218" y="107"/>
                </a:lnTo>
                <a:lnTo>
                  <a:pt x="226" y="107"/>
                </a:lnTo>
                <a:lnTo>
                  <a:pt x="233" y="108"/>
                </a:lnTo>
                <a:lnTo>
                  <a:pt x="241" y="108"/>
                </a:lnTo>
                <a:lnTo>
                  <a:pt x="248" y="108"/>
                </a:lnTo>
                <a:lnTo>
                  <a:pt x="255" y="109"/>
                </a:lnTo>
                <a:lnTo>
                  <a:pt x="262" y="110"/>
                </a:lnTo>
                <a:lnTo>
                  <a:pt x="268" y="111"/>
                </a:lnTo>
                <a:lnTo>
                  <a:pt x="274" y="112"/>
                </a:lnTo>
                <a:lnTo>
                  <a:pt x="281" y="113"/>
                </a:lnTo>
                <a:lnTo>
                  <a:pt x="288" y="115"/>
                </a:lnTo>
                <a:lnTo>
                  <a:pt x="296" y="116"/>
                </a:lnTo>
                <a:lnTo>
                  <a:pt x="303" y="118"/>
                </a:lnTo>
                <a:lnTo>
                  <a:pt x="310" y="120"/>
                </a:lnTo>
                <a:lnTo>
                  <a:pt x="316" y="121"/>
                </a:lnTo>
                <a:lnTo>
                  <a:pt x="321" y="121"/>
                </a:lnTo>
                <a:lnTo>
                  <a:pt x="322" y="122"/>
                </a:lnTo>
                <a:lnTo>
                  <a:pt x="324" y="124"/>
                </a:lnTo>
                <a:lnTo>
                  <a:pt x="325" y="126"/>
                </a:lnTo>
                <a:lnTo>
                  <a:pt x="328" y="129"/>
                </a:lnTo>
                <a:lnTo>
                  <a:pt x="331" y="131"/>
                </a:lnTo>
                <a:lnTo>
                  <a:pt x="334" y="133"/>
                </a:lnTo>
                <a:lnTo>
                  <a:pt x="336" y="134"/>
                </a:lnTo>
                <a:lnTo>
                  <a:pt x="337" y="135"/>
                </a:lnTo>
                <a:lnTo>
                  <a:pt x="338" y="137"/>
                </a:lnTo>
                <a:lnTo>
                  <a:pt x="339" y="140"/>
                </a:lnTo>
                <a:lnTo>
                  <a:pt x="341" y="145"/>
                </a:lnTo>
                <a:lnTo>
                  <a:pt x="343" y="150"/>
                </a:lnTo>
                <a:lnTo>
                  <a:pt x="344" y="154"/>
                </a:lnTo>
                <a:lnTo>
                  <a:pt x="347" y="158"/>
                </a:lnTo>
                <a:lnTo>
                  <a:pt x="349" y="162"/>
                </a:lnTo>
                <a:lnTo>
                  <a:pt x="349" y="164"/>
                </a:lnTo>
                <a:lnTo>
                  <a:pt x="352" y="164"/>
                </a:lnTo>
                <a:lnTo>
                  <a:pt x="347" y="184"/>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2" name="Freeform 1514"/>
          <p:cNvSpPr>
            <a:spLocks/>
          </p:cNvSpPr>
          <p:nvPr/>
        </p:nvSpPr>
        <p:spPr bwMode="auto">
          <a:xfrm>
            <a:off x="5703888" y="2159000"/>
            <a:ext cx="533400" cy="401638"/>
          </a:xfrm>
          <a:custGeom>
            <a:avLst/>
            <a:gdLst/>
            <a:ahLst/>
            <a:cxnLst>
              <a:cxn ang="0">
                <a:pos x="355" y="259"/>
              </a:cxn>
              <a:cxn ang="0">
                <a:pos x="355" y="242"/>
              </a:cxn>
              <a:cxn ang="0">
                <a:pos x="355" y="223"/>
              </a:cxn>
              <a:cxn ang="0">
                <a:pos x="355" y="203"/>
              </a:cxn>
              <a:cxn ang="0">
                <a:pos x="354" y="187"/>
              </a:cxn>
              <a:cxn ang="0">
                <a:pos x="351" y="178"/>
              </a:cxn>
              <a:cxn ang="0">
                <a:pos x="351" y="174"/>
              </a:cxn>
              <a:cxn ang="0">
                <a:pos x="352" y="167"/>
              </a:cxn>
              <a:cxn ang="0">
                <a:pos x="349" y="165"/>
              </a:cxn>
              <a:cxn ang="0">
                <a:pos x="348" y="159"/>
              </a:cxn>
              <a:cxn ang="0">
                <a:pos x="345" y="155"/>
              </a:cxn>
              <a:cxn ang="0">
                <a:pos x="345" y="151"/>
              </a:cxn>
              <a:cxn ang="0">
                <a:pos x="343" y="149"/>
              </a:cxn>
              <a:cxn ang="0">
                <a:pos x="339" y="139"/>
              </a:cxn>
              <a:cxn ang="0">
                <a:pos x="335" y="135"/>
              </a:cxn>
              <a:cxn ang="0">
                <a:pos x="332" y="131"/>
              </a:cxn>
              <a:cxn ang="0">
                <a:pos x="330" y="127"/>
              </a:cxn>
              <a:cxn ang="0">
                <a:pos x="326" y="123"/>
              </a:cxn>
              <a:cxn ang="0">
                <a:pos x="325" y="117"/>
              </a:cxn>
              <a:cxn ang="0">
                <a:pos x="320" y="117"/>
              </a:cxn>
              <a:cxn ang="0">
                <a:pos x="315" y="111"/>
              </a:cxn>
              <a:cxn ang="0">
                <a:pos x="310" y="109"/>
              </a:cxn>
              <a:cxn ang="0">
                <a:pos x="308" y="107"/>
              </a:cxn>
              <a:cxn ang="0">
                <a:pos x="308" y="107"/>
              </a:cxn>
              <a:cxn ang="0">
                <a:pos x="303" y="103"/>
              </a:cxn>
              <a:cxn ang="0">
                <a:pos x="295" y="101"/>
              </a:cxn>
              <a:cxn ang="0">
                <a:pos x="287" y="98"/>
              </a:cxn>
              <a:cxn ang="0">
                <a:pos x="283" y="95"/>
              </a:cxn>
              <a:cxn ang="0">
                <a:pos x="273" y="94"/>
              </a:cxn>
              <a:cxn ang="0">
                <a:pos x="262" y="93"/>
              </a:cxn>
              <a:cxn ang="0">
                <a:pos x="256" y="91"/>
              </a:cxn>
              <a:cxn ang="0">
                <a:pos x="244" y="90"/>
              </a:cxn>
              <a:cxn ang="0">
                <a:pos x="235" y="90"/>
              </a:cxn>
              <a:cxn ang="0">
                <a:pos x="226" y="87"/>
              </a:cxn>
              <a:cxn ang="0">
                <a:pos x="214" y="85"/>
              </a:cxn>
              <a:cxn ang="0">
                <a:pos x="202" y="84"/>
              </a:cxn>
              <a:cxn ang="0">
                <a:pos x="187" y="81"/>
              </a:cxn>
              <a:cxn ang="0">
                <a:pos x="165" y="79"/>
              </a:cxn>
              <a:cxn ang="0">
                <a:pos x="142" y="79"/>
              </a:cxn>
              <a:cxn ang="0">
                <a:pos x="119" y="78"/>
              </a:cxn>
              <a:cxn ang="0">
                <a:pos x="97" y="77"/>
              </a:cxn>
              <a:cxn ang="0">
                <a:pos x="78" y="73"/>
              </a:cxn>
              <a:cxn ang="0">
                <a:pos x="56" y="68"/>
              </a:cxn>
              <a:cxn ang="0">
                <a:pos x="36" y="63"/>
              </a:cxn>
              <a:cxn ang="0">
                <a:pos x="28" y="60"/>
              </a:cxn>
              <a:cxn ang="0">
                <a:pos x="20" y="52"/>
              </a:cxn>
              <a:cxn ang="0">
                <a:pos x="14" y="47"/>
              </a:cxn>
              <a:cxn ang="0">
                <a:pos x="11" y="37"/>
              </a:cxn>
              <a:cxn ang="0">
                <a:pos x="4" y="21"/>
              </a:cxn>
              <a:cxn ang="0">
                <a:pos x="0" y="15"/>
              </a:cxn>
            </a:cxnLst>
            <a:rect l="0" t="0" r="r" b="b"/>
            <a:pathLst>
              <a:path w="356" h="268">
                <a:moveTo>
                  <a:pt x="355" y="267"/>
                </a:moveTo>
                <a:lnTo>
                  <a:pt x="355" y="263"/>
                </a:lnTo>
                <a:lnTo>
                  <a:pt x="355" y="259"/>
                </a:lnTo>
                <a:lnTo>
                  <a:pt x="355" y="254"/>
                </a:lnTo>
                <a:lnTo>
                  <a:pt x="355" y="249"/>
                </a:lnTo>
                <a:lnTo>
                  <a:pt x="355" y="242"/>
                </a:lnTo>
                <a:lnTo>
                  <a:pt x="355" y="236"/>
                </a:lnTo>
                <a:lnTo>
                  <a:pt x="355" y="229"/>
                </a:lnTo>
                <a:lnTo>
                  <a:pt x="355" y="223"/>
                </a:lnTo>
                <a:lnTo>
                  <a:pt x="355" y="216"/>
                </a:lnTo>
                <a:lnTo>
                  <a:pt x="355" y="209"/>
                </a:lnTo>
                <a:lnTo>
                  <a:pt x="355" y="203"/>
                </a:lnTo>
                <a:lnTo>
                  <a:pt x="355" y="197"/>
                </a:lnTo>
                <a:lnTo>
                  <a:pt x="354" y="191"/>
                </a:lnTo>
                <a:lnTo>
                  <a:pt x="354" y="187"/>
                </a:lnTo>
                <a:lnTo>
                  <a:pt x="354" y="182"/>
                </a:lnTo>
                <a:lnTo>
                  <a:pt x="353" y="178"/>
                </a:lnTo>
                <a:lnTo>
                  <a:pt x="351" y="178"/>
                </a:lnTo>
                <a:lnTo>
                  <a:pt x="351" y="177"/>
                </a:lnTo>
                <a:lnTo>
                  <a:pt x="351" y="175"/>
                </a:lnTo>
                <a:lnTo>
                  <a:pt x="351" y="174"/>
                </a:lnTo>
                <a:lnTo>
                  <a:pt x="351" y="171"/>
                </a:lnTo>
                <a:lnTo>
                  <a:pt x="352" y="169"/>
                </a:lnTo>
                <a:lnTo>
                  <a:pt x="352" y="167"/>
                </a:lnTo>
                <a:lnTo>
                  <a:pt x="352" y="166"/>
                </a:lnTo>
                <a:lnTo>
                  <a:pt x="351" y="165"/>
                </a:lnTo>
                <a:lnTo>
                  <a:pt x="349" y="165"/>
                </a:lnTo>
                <a:lnTo>
                  <a:pt x="349" y="159"/>
                </a:lnTo>
                <a:lnTo>
                  <a:pt x="347" y="159"/>
                </a:lnTo>
                <a:lnTo>
                  <a:pt x="348" y="159"/>
                </a:lnTo>
                <a:lnTo>
                  <a:pt x="347" y="157"/>
                </a:lnTo>
                <a:lnTo>
                  <a:pt x="347" y="155"/>
                </a:lnTo>
                <a:lnTo>
                  <a:pt x="345" y="155"/>
                </a:lnTo>
                <a:lnTo>
                  <a:pt x="346" y="155"/>
                </a:lnTo>
                <a:lnTo>
                  <a:pt x="345" y="153"/>
                </a:lnTo>
                <a:lnTo>
                  <a:pt x="345" y="151"/>
                </a:lnTo>
                <a:lnTo>
                  <a:pt x="343" y="151"/>
                </a:lnTo>
                <a:lnTo>
                  <a:pt x="344" y="151"/>
                </a:lnTo>
                <a:lnTo>
                  <a:pt x="343" y="149"/>
                </a:lnTo>
                <a:lnTo>
                  <a:pt x="343" y="147"/>
                </a:lnTo>
                <a:lnTo>
                  <a:pt x="341" y="147"/>
                </a:lnTo>
                <a:lnTo>
                  <a:pt x="339" y="139"/>
                </a:lnTo>
                <a:lnTo>
                  <a:pt x="337" y="139"/>
                </a:lnTo>
                <a:lnTo>
                  <a:pt x="336" y="137"/>
                </a:lnTo>
                <a:lnTo>
                  <a:pt x="335" y="135"/>
                </a:lnTo>
                <a:lnTo>
                  <a:pt x="335" y="132"/>
                </a:lnTo>
                <a:lnTo>
                  <a:pt x="333" y="131"/>
                </a:lnTo>
                <a:lnTo>
                  <a:pt x="332" y="131"/>
                </a:lnTo>
                <a:lnTo>
                  <a:pt x="330" y="130"/>
                </a:lnTo>
                <a:lnTo>
                  <a:pt x="330" y="129"/>
                </a:lnTo>
                <a:lnTo>
                  <a:pt x="330" y="127"/>
                </a:lnTo>
                <a:lnTo>
                  <a:pt x="328" y="125"/>
                </a:lnTo>
                <a:lnTo>
                  <a:pt x="327" y="124"/>
                </a:lnTo>
                <a:lnTo>
                  <a:pt x="326" y="123"/>
                </a:lnTo>
                <a:lnTo>
                  <a:pt x="325" y="121"/>
                </a:lnTo>
                <a:lnTo>
                  <a:pt x="325" y="119"/>
                </a:lnTo>
                <a:lnTo>
                  <a:pt x="325" y="117"/>
                </a:lnTo>
                <a:lnTo>
                  <a:pt x="325" y="119"/>
                </a:lnTo>
                <a:lnTo>
                  <a:pt x="322" y="118"/>
                </a:lnTo>
                <a:lnTo>
                  <a:pt x="320" y="117"/>
                </a:lnTo>
                <a:lnTo>
                  <a:pt x="318" y="115"/>
                </a:lnTo>
                <a:lnTo>
                  <a:pt x="316" y="113"/>
                </a:lnTo>
                <a:lnTo>
                  <a:pt x="315" y="111"/>
                </a:lnTo>
                <a:lnTo>
                  <a:pt x="314" y="109"/>
                </a:lnTo>
                <a:lnTo>
                  <a:pt x="312" y="109"/>
                </a:lnTo>
                <a:lnTo>
                  <a:pt x="310" y="109"/>
                </a:lnTo>
                <a:lnTo>
                  <a:pt x="310" y="107"/>
                </a:lnTo>
                <a:lnTo>
                  <a:pt x="309" y="107"/>
                </a:lnTo>
                <a:lnTo>
                  <a:pt x="308" y="107"/>
                </a:lnTo>
                <a:lnTo>
                  <a:pt x="308" y="105"/>
                </a:lnTo>
                <a:lnTo>
                  <a:pt x="309" y="105"/>
                </a:lnTo>
                <a:lnTo>
                  <a:pt x="308" y="107"/>
                </a:lnTo>
                <a:lnTo>
                  <a:pt x="306" y="107"/>
                </a:lnTo>
                <a:lnTo>
                  <a:pt x="304" y="105"/>
                </a:lnTo>
                <a:lnTo>
                  <a:pt x="303" y="103"/>
                </a:lnTo>
                <a:lnTo>
                  <a:pt x="302" y="103"/>
                </a:lnTo>
                <a:lnTo>
                  <a:pt x="299" y="101"/>
                </a:lnTo>
                <a:lnTo>
                  <a:pt x="295" y="101"/>
                </a:lnTo>
                <a:lnTo>
                  <a:pt x="292" y="100"/>
                </a:lnTo>
                <a:lnTo>
                  <a:pt x="289" y="99"/>
                </a:lnTo>
                <a:lnTo>
                  <a:pt x="287" y="98"/>
                </a:lnTo>
                <a:lnTo>
                  <a:pt x="285" y="97"/>
                </a:lnTo>
                <a:lnTo>
                  <a:pt x="285" y="95"/>
                </a:lnTo>
                <a:lnTo>
                  <a:pt x="283" y="95"/>
                </a:lnTo>
                <a:lnTo>
                  <a:pt x="281" y="95"/>
                </a:lnTo>
                <a:lnTo>
                  <a:pt x="277" y="94"/>
                </a:lnTo>
                <a:lnTo>
                  <a:pt x="273" y="94"/>
                </a:lnTo>
                <a:lnTo>
                  <a:pt x="269" y="93"/>
                </a:lnTo>
                <a:lnTo>
                  <a:pt x="266" y="93"/>
                </a:lnTo>
                <a:lnTo>
                  <a:pt x="262" y="93"/>
                </a:lnTo>
                <a:lnTo>
                  <a:pt x="259" y="93"/>
                </a:lnTo>
                <a:lnTo>
                  <a:pt x="258" y="93"/>
                </a:lnTo>
                <a:lnTo>
                  <a:pt x="256" y="91"/>
                </a:lnTo>
                <a:lnTo>
                  <a:pt x="252" y="91"/>
                </a:lnTo>
                <a:lnTo>
                  <a:pt x="248" y="90"/>
                </a:lnTo>
                <a:lnTo>
                  <a:pt x="244" y="90"/>
                </a:lnTo>
                <a:lnTo>
                  <a:pt x="239" y="90"/>
                </a:lnTo>
                <a:lnTo>
                  <a:pt x="236" y="90"/>
                </a:lnTo>
                <a:lnTo>
                  <a:pt x="235" y="90"/>
                </a:lnTo>
                <a:lnTo>
                  <a:pt x="235" y="88"/>
                </a:lnTo>
                <a:lnTo>
                  <a:pt x="226" y="88"/>
                </a:lnTo>
                <a:lnTo>
                  <a:pt x="226" y="87"/>
                </a:lnTo>
                <a:lnTo>
                  <a:pt x="223" y="86"/>
                </a:lnTo>
                <a:lnTo>
                  <a:pt x="219" y="86"/>
                </a:lnTo>
                <a:lnTo>
                  <a:pt x="214" y="85"/>
                </a:lnTo>
                <a:lnTo>
                  <a:pt x="209" y="85"/>
                </a:lnTo>
                <a:lnTo>
                  <a:pt x="205" y="85"/>
                </a:lnTo>
                <a:lnTo>
                  <a:pt x="202" y="84"/>
                </a:lnTo>
                <a:lnTo>
                  <a:pt x="200" y="84"/>
                </a:lnTo>
                <a:lnTo>
                  <a:pt x="194" y="83"/>
                </a:lnTo>
                <a:lnTo>
                  <a:pt x="187" y="81"/>
                </a:lnTo>
                <a:lnTo>
                  <a:pt x="179" y="80"/>
                </a:lnTo>
                <a:lnTo>
                  <a:pt x="172" y="79"/>
                </a:lnTo>
                <a:lnTo>
                  <a:pt x="165" y="79"/>
                </a:lnTo>
                <a:lnTo>
                  <a:pt x="157" y="79"/>
                </a:lnTo>
                <a:lnTo>
                  <a:pt x="150" y="79"/>
                </a:lnTo>
                <a:lnTo>
                  <a:pt x="142" y="79"/>
                </a:lnTo>
                <a:lnTo>
                  <a:pt x="134" y="78"/>
                </a:lnTo>
                <a:lnTo>
                  <a:pt x="126" y="78"/>
                </a:lnTo>
                <a:lnTo>
                  <a:pt x="119" y="78"/>
                </a:lnTo>
                <a:lnTo>
                  <a:pt x="111" y="78"/>
                </a:lnTo>
                <a:lnTo>
                  <a:pt x="104" y="77"/>
                </a:lnTo>
                <a:lnTo>
                  <a:pt x="97" y="77"/>
                </a:lnTo>
                <a:lnTo>
                  <a:pt x="90" y="75"/>
                </a:lnTo>
                <a:lnTo>
                  <a:pt x="83" y="75"/>
                </a:lnTo>
                <a:lnTo>
                  <a:pt x="78" y="73"/>
                </a:lnTo>
                <a:lnTo>
                  <a:pt x="71" y="72"/>
                </a:lnTo>
                <a:lnTo>
                  <a:pt x="64" y="70"/>
                </a:lnTo>
                <a:lnTo>
                  <a:pt x="56" y="68"/>
                </a:lnTo>
                <a:lnTo>
                  <a:pt x="49" y="66"/>
                </a:lnTo>
                <a:lnTo>
                  <a:pt x="41" y="65"/>
                </a:lnTo>
                <a:lnTo>
                  <a:pt x="36" y="63"/>
                </a:lnTo>
                <a:lnTo>
                  <a:pt x="30" y="63"/>
                </a:lnTo>
                <a:lnTo>
                  <a:pt x="29" y="62"/>
                </a:lnTo>
                <a:lnTo>
                  <a:pt x="28" y="60"/>
                </a:lnTo>
                <a:lnTo>
                  <a:pt x="26" y="57"/>
                </a:lnTo>
                <a:lnTo>
                  <a:pt x="23" y="55"/>
                </a:lnTo>
                <a:lnTo>
                  <a:pt x="20" y="52"/>
                </a:lnTo>
                <a:lnTo>
                  <a:pt x="17" y="50"/>
                </a:lnTo>
                <a:lnTo>
                  <a:pt x="15" y="49"/>
                </a:lnTo>
                <a:lnTo>
                  <a:pt x="14" y="47"/>
                </a:lnTo>
                <a:lnTo>
                  <a:pt x="14" y="45"/>
                </a:lnTo>
                <a:lnTo>
                  <a:pt x="12" y="41"/>
                </a:lnTo>
                <a:lnTo>
                  <a:pt x="11" y="37"/>
                </a:lnTo>
                <a:lnTo>
                  <a:pt x="9" y="31"/>
                </a:lnTo>
                <a:lnTo>
                  <a:pt x="7" y="26"/>
                </a:lnTo>
                <a:lnTo>
                  <a:pt x="4" y="21"/>
                </a:lnTo>
                <a:lnTo>
                  <a:pt x="3" y="17"/>
                </a:lnTo>
                <a:lnTo>
                  <a:pt x="2" y="15"/>
                </a:lnTo>
                <a:lnTo>
                  <a:pt x="0" y="15"/>
                </a:lnTo>
                <a:lnTo>
                  <a:pt x="0"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3" name="Freeform 1515"/>
          <p:cNvSpPr>
            <a:spLocks/>
          </p:cNvSpPr>
          <p:nvPr/>
        </p:nvSpPr>
        <p:spPr bwMode="auto">
          <a:xfrm>
            <a:off x="5008563" y="2187575"/>
            <a:ext cx="527050" cy="396875"/>
          </a:xfrm>
          <a:custGeom>
            <a:avLst/>
            <a:gdLst/>
            <a:ahLst/>
            <a:cxnLst>
              <a:cxn ang="0">
                <a:pos x="0" y="255"/>
              </a:cxn>
              <a:cxn ang="0">
                <a:pos x="0" y="235"/>
              </a:cxn>
              <a:cxn ang="0">
                <a:pos x="0" y="213"/>
              </a:cxn>
              <a:cxn ang="0">
                <a:pos x="0" y="191"/>
              </a:cxn>
              <a:cxn ang="0">
                <a:pos x="0" y="171"/>
              </a:cxn>
              <a:cxn ang="0">
                <a:pos x="3" y="162"/>
              </a:cxn>
              <a:cxn ang="0">
                <a:pos x="3" y="157"/>
              </a:cxn>
              <a:cxn ang="0">
                <a:pos x="2" y="151"/>
              </a:cxn>
              <a:cxn ang="0">
                <a:pos x="5" y="149"/>
              </a:cxn>
              <a:cxn ang="0">
                <a:pos x="6" y="143"/>
              </a:cxn>
              <a:cxn ang="0">
                <a:pos x="9" y="139"/>
              </a:cxn>
              <a:cxn ang="0">
                <a:pos x="9" y="135"/>
              </a:cxn>
              <a:cxn ang="0">
                <a:pos x="11" y="133"/>
              </a:cxn>
              <a:cxn ang="0">
                <a:pos x="15" y="123"/>
              </a:cxn>
              <a:cxn ang="0">
                <a:pos x="19" y="118"/>
              </a:cxn>
              <a:cxn ang="0">
                <a:pos x="21" y="114"/>
              </a:cxn>
              <a:cxn ang="0">
                <a:pos x="24" y="110"/>
              </a:cxn>
              <a:cxn ang="0">
                <a:pos x="28" y="106"/>
              </a:cxn>
              <a:cxn ang="0">
                <a:pos x="29" y="100"/>
              </a:cxn>
              <a:cxn ang="0">
                <a:pos x="34" y="100"/>
              </a:cxn>
              <a:cxn ang="0">
                <a:pos x="39" y="94"/>
              </a:cxn>
              <a:cxn ang="0">
                <a:pos x="43" y="92"/>
              </a:cxn>
              <a:cxn ang="0">
                <a:pos x="46" y="90"/>
              </a:cxn>
              <a:cxn ang="0">
                <a:pos x="46" y="90"/>
              </a:cxn>
              <a:cxn ang="0">
                <a:pos x="51" y="87"/>
              </a:cxn>
              <a:cxn ang="0">
                <a:pos x="58" y="84"/>
              </a:cxn>
              <a:cxn ang="0">
                <a:pos x="67" y="82"/>
              </a:cxn>
              <a:cxn ang="0">
                <a:pos x="70" y="78"/>
              </a:cxn>
              <a:cxn ang="0">
                <a:pos x="80" y="78"/>
              </a:cxn>
              <a:cxn ang="0">
                <a:pos x="92" y="77"/>
              </a:cxn>
              <a:cxn ang="0">
                <a:pos x="98" y="75"/>
              </a:cxn>
              <a:cxn ang="0">
                <a:pos x="110" y="74"/>
              </a:cxn>
              <a:cxn ang="0">
                <a:pos x="119" y="73"/>
              </a:cxn>
              <a:cxn ang="0">
                <a:pos x="128" y="70"/>
              </a:cxn>
              <a:cxn ang="0">
                <a:pos x="139" y="68"/>
              </a:cxn>
              <a:cxn ang="0">
                <a:pos x="152" y="68"/>
              </a:cxn>
              <a:cxn ang="0">
                <a:pos x="167" y="65"/>
              </a:cxn>
              <a:cxn ang="0">
                <a:pos x="189" y="63"/>
              </a:cxn>
              <a:cxn ang="0">
                <a:pos x="212" y="62"/>
              </a:cxn>
              <a:cxn ang="0">
                <a:pos x="234" y="61"/>
              </a:cxn>
              <a:cxn ang="0">
                <a:pos x="256" y="60"/>
              </a:cxn>
              <a:cxn ang="0">
                <a:pos x="275" y="57"/>
              </a:cxn>
              <a:cxn ang="0">
                <a:pos x="297" y="51"/>
              </a:cxn>
              <a:cxn ang="0">
                <a:pos x="317" y="47"/>
              </a:cxn>
              <a:cxn ang="0">
                <a:pos x="325" y="43"/>
              </a:cxn>
              <a:cxn ang="0">
                <a:pos x="333" y="35"/>
              </a:cxn>
              <a:cxn ang="0">
                <a:pos x="339" y="31"/>
              </a:cxn>
              <a:cxn ang="0">
                <a:pos x="346" y="9"/>
              </a:cxn>
              <a:cxn ang="0">
                <a:pos x="348" y="4"/>
              </a:cxn>
            </a:cxnLst>
            <a:rect l="0" t="0" r="r" b="b"/>
            <a:pathLst>
              <a:path w="352" h="265">
                <a:moveTo>
                  <a:pt x="0" y="264"/>
                </a:moveTo>
                <a:lnTo>
                  <a:pt x="0" y="260"/>
                </a:lnTo>
                <a:lnTo>
                  <a:pt x="0" y="255"/>
                </a:lnTo>
                <a:lnTo>
                  <a:pt x="0" y="249"/>
                </a:lnTo>
                <a:lnTo>
                  <a:pt x="0" y="243"/>
                </a:lnTo>
                <a:lnTo>
                  <a:pt x="0" y="235"/>
                </a:lnTo>
                <a:lnTo>
                  <a:pt x="0" y="229"/>
                </a:lnTo>
                <a:lnTo>
                  <a:pt x="0" y="221"/>
                </a:lnTo>
                <a:lnTo>
                  <a:pt x="0" y="213"/>
                </a:lnTo>
                <a:lnTo>
                  <a:pt x="0" y="205"/>
                </a:lnTo>
                <a:lnTo>
                  <a:pt x="0" y="198"/>
                </a:lnTo>
                <a:lnTo>
                  <a:pt x="0" y="191"/>
                </a:lnTo>
                <a:lnTo>
                  <a:pt x="0" y="183"/>
                </a:lnTo>
                <a:lnTo>
                  <a:pt x="0" y="177"/>
                </a:lnTo>
                <a:lnTo>
                  <a:pt x="0" y="171"/>
                </a:lnTo>
                <a:lnTo>
                  <a:pt x="0" y="166"/>
                </a:lnTo>
                <a:lnTo>
                  <a:pt x="1" y="162"/>
                </a:lnTo>
                <a:lnTo>
                  <a:pt x="3" y="162"/>
                </a:lnTo>
                <a:lnTo>
                  <a:pt x="3" y="161"/>
                </a:lnTo>
                <a:lnTo>
                  <a:pt x="3" y="159"/>
                </a:lnTo>
                <a:lnTo>
                  <a:pt x="3" y="157"/>
                </a:lnTo>
                <a:lnTo>
                  <a:pt x="3" y="155"/>
                </a:lnTo>
                <a:lnTo>
                  <a:pt x="2" y="153"/>
                </a:lnTo>
                <a:lnTo>
                  <a:pt x="2" y="151"/>
                </a:lnTo>
                <a:lnTo>
                  <a:pt x="2" y="150"/>
                </a:lnTo>
                <a:lnTo>
                  <a:pt x="3" y="149"/>
                </a:lnTo>
                <a:lnTo>
                  <a:pt x="5" y="149"/>
                </a:lnTo>
                <a:lnTo>
                  <a:pt x="5" y="143"/>
                </a:lnTo>
                <a:lnTo>
                  <a:pt x="7" y="143"/>
                </a:lnTo>
                <a:lnTo>
                  <a:pt x="6" y="143"/>
                </a:lnTo>
                <a:lnTo>
                  <a:pt x="7" y="141"/>
                </a:lnTo>
                <a:lnTo>
                  <a:pt x="7" y="139"/>
                </a:lnTo>
                <a:lnTo>
                  <a:pt x="9" y="139"/>
                </a:lnTo>
                <a:lnTo>
                  <a:pt x="8" y="139"/>
                </a:lnTo>
                <a:lnTo>
                  <a:pt x="9" y="137"/>
                </a:lnTo>
                <a:lnTo>
                  <a:pt x="9" y="135"/>
                </a:lnTo>
                <a:lnTo>
                  <a:pt x="11" y="135"/>
                </a:lnTo>
                <a:lnTo>
                  <a:pt x="10" y="135"/>
                </a:lnTo>
                <a:lnTo>
                  <a:pt x="11" y="133"/>
                </a:lnTo>
                <a:lnTo>
                  <a:pt x="11" y="130"/>
                </a:lnTo>
                <a:lnTo>
                  <a:pt x="13" y="130"/>
                </a:lnTo>
                <a:lnTo>
                  <a:pt x="15" y="123"/>
                </a:lnTo>
                <a:lnTo>
                  <a:pt x="17" y="122"/>
                </a:lnTo>
                <a:lnTo>
                  <a:pt x="18" y="121"/>
                </a:lnTo>
                <a:lnTo>
                  <a:pt x="19" y="118"/>
                </a:lnTo>
                <a:lnTo>
                  <a:pt x="19" y="115"/>
                </a:lnTo>
                <a:lnTo>
                  <a:pt x="21" y="115"/>
                </a:lnTo>
                <a:lnTo>
                  <a:pt x="21" y="114"/>
                </a:lnTo>
                <a:lnTo>
                  <a:pt x="24" y="114"/>
                </a:lnTo>
                <a:lnTo>
                  <a:pt x="24" y="112"/>
                </a:lnTo>
                <a:lnTo>
                  <a:pt x="24" y="110"/>
                </a:lnTo>
                <a:lnTo>
                  <a:pt x="26" y="108"/>
                </a:lnTo>
                <a:lnTo>
                  <a:pt x="27" y="108"/>
                </a:lnTo>
                <a:lnTo>
                  <a:pt x="28" y="106"/>
                </a:lnTo>
                <a:lnTo>
                  <a:pt x="29" y="104"/>
                </a:lnTo>
                <a:lnTo>
                  <a:pt x="29" y="102"/>
                </a:lnTo>
                <a:lnTo>
                  <a:pt x="29" y="100"/>
                </a:lnTo>
                <a:lnTo>
                  <a:pt x="29" y="103"/>
                </a:lnTo>
                <a:lnTo>
                  <a:pt x="31" y="102"/>
                </a:lnTo>
                <a:lnTo>
                  <a:pt x="34" y="100"/>
                </a:lnTo>
                <a:lnTo>
                  <a:pt x="36" y="98"/>
                </a:lnTo>
                <a:lnTo>
                  <a:pt x="38" y="96"/>
                </a:lnTo>
                <a:lnTo>
                  <a:pt x="39" y="94"/>
                </a:lnTo>
                <a:lnTo>
                  <a:pt x="40" y="93"/>
                </a:lnTo>
                <a:lnTo>
                  <a:pt x="42" y="92"/>
                </a:lnTo>
                <a:lnTo>
                  <a:pt x="43" y="92"/>
                </a:lnTo>
                <a:lnTo>
                  <a:pt x="44" y="91"/>
                </a:lnTo>
                <a:lnTo>
                  <a:pt x="45" y="90"/>
                </a:lnTo>
                <a:lnTo>
                  <a:pt x="46" y="90"/>
                </a:lnTo>
                <a:lnTo>
                  <a:pt x="46" y="88"/>
                </a:lnTo>
                <a:lnTo>
                  <a:pt x="45" y="89"/>
                </a:lnTo>
                <a:lnTo>
                  <a:pt x="46" y="90"/>
                </a:lnTo>
                <a:lnTo>
                  <a:pt x="47" y="90"/>
                </a:lnTo>
                <a:lnTo>
                  <a:pt x="50" y="88"/>
                </a:lnTo>
                <a:lnTo>
                  <a:pt x="51" y="87"/>
                </a:lnTo>
                <a:lnTo>
                  <a:pt x="52" y="86"/>
                </a:lnTo>
                <a:lnTo>
                  <a:pt x="55" y="85"/>
                </a:lnTo>
                <a:lnTo>
                  <a:pt x="58" y="84"/>
                </a:lnTo>
                <a:lnTo>
                  <a:pt x="62" y="83"/>
                </a:lnTo>
                <a:lnTo>
                  <a:pt x="65" y="82"/>
                </a:lnTo>
                <a:lnTo>
                  <a:pt x="67" y="82"/>
                </a:lnTo>
                <a:lnTo>
                  <a:pt x="68" y="81"/>
                </a:lnTo>
                <a:lnTo>
                  <a:pt x="68" y="79"/>
                </a:lnTo>
                <a:lnTo>
                  <a:pt x="70" y="78"/>
                </a:lnTo>
                <a:lnTo>
                  <a:pt x="73" y="78"/>
                </a:lnTo>
                <a:lnTo>
                  <a:pt x="77" y="78"/>
                </a:lnTo>
                <a:lnTo>
                  <a:pt x="80" y="78"/>
                </a:lnTo>
                <a:lnTo>
                  <a:pt x="85" y="77"/>
                </a:lnTo>
                <a:lnTo>
                  <a:pt x="88" y="77"/>
                </a:lnTo>
                <a:lnTo>
                  <a:pt x="92" y="77"/>
                </a:lnTo>
                <a:lnTo>
                  <a:pt x="95" y="77"/>
                </a:lnTo>
                <a:lnTo>
                  <a:pt x="95" y="76"/>
                </a:lnTo>
                <a:lnTo>
                  <a:pt x="98" y="75"/>
                </a:lnTo>
                <a:lnTo>
                  <a:pt x="102" y="74"/>
                </a:lnTo>
                <a:lnTo>
                  <a:pt x="106" y="74"/>
                </a:lnTo>
                <a:lnTo>
                  <a:pt x="110" y="74"/>
                </a:lnTo>
                <a:lnTo>
                  <a:pt x="114" y="73"/>
                </a:lnTo>
                <a:lnTo>
                  <a:pt x="117" y="73"/>
                </a:lnTo>
                <a:lnTo>
                  <a:pt x="119" y="73"/>
                </a:lnTo>
                <a:lnTo>
                  <a:pt x="119" y="71"/>
                </a:lnTo>
                <a:lnTo>
                  <a:pt x="127" y="71"/>
                </a:lnTo>
                <a:lnTo>
                  <a:pt x="128" y="70"/>
                </a:lnTo>
                <a:lnTo>
                  <a:pt x="131" y="70"/>
                </a:lnTo>
                <a:lnTo>
                  <a:pt x="135" y="69"/>
                </a:lnTo>
                <a:lnTo>
                  <a:pt x="139" y="68"/>
                </a:lnTo>
                <a:lnTo>
                  <a:pt x="144" y="68"/>
                </a:lnTo>
                <a:lnTo>
                  <a:pt x="149" y="68"/>
                </a:lnTo>
                <a:lnTo>
                  <a:pt x="152" y="68"/>
                </a:lnTo>
                <a:lnTo>
                  <a:pt x="153" y="68"/>
                </a:lnTo>
                <a:lnTo>
                  <a:pt x="160" y="66"/>
                </a:lnTo>
                <a:lnTo>
                  <a:pt x="167" y="65"/>
                </a:lnTo>
                <a:lnTo>
                  <a:pt x="174" y="64"/>
                </a:lnTo>
                <a:lnTo>
                  <a:pt x="182" y="63"/>
                </a:lnTo>
                <a:lnTo>
                  <a:pt x="189" y="63"/>
                </a:lnTo>
                <a:lnTo>
                  <a:pt x="196" y="62"/>
                </a:lnTo>
                <a:lnTo>
                  <a:pt x="204" y="62"/>
                </a:lnTo>
                <a:lnTo>
                  <a:pt x="212" y="62"/>
                </a:lnTo>
                <a:lnTo>
                  <a:pt x="219" y="62"/>
                </a:lnTo>
                <a:lnTo>
                  <a:pt x="226" y="62"/>
                </a:lnTo>
                <a:lnTo>
                  <a:pt x="234" y="61"/>
                </a:lnTo>
                <a:lnTo>
                  <a:pt x="242" y="61"/>
                </a:lnTo>
                <a:lnTo>
                  <a:pt x="249" y="60"/>
                </a:lnTo>
                <a:lnTo>
                  <a:pt x="256" y="60"/>
                </a:lnTo>
                <a:lnTo>
                  <a:pt x="263" y="59"/>
                </a:lnTo>
                <a:lnTo>
                  <a:pt x="270" y="58"/>
                </a:lnTo>
                <a:lnTo>
                  <a:pt x="275" y="57"/>
                </a:lnTo>
                <a:lnTo>
                  <a:pt x="282" y="55"/>
                </a:lnTo>
                <a:lnTo>
                  <a:pt x="289" y="53"/>
                </a:lnTo>
                <a:lnTo>
                  <a:pt x="297" y="51"/>
                </a:lnTo>
                <a:lnTo>
                  <a:pt x="304" y="50"/>
                </a:lnTo>
                <a:lnTo>
                  <a:pt x="311" y="48"/>
                </a:lnTo>
                <a:lnTo>
                  <a:pt x="317" y="47"/>
                </a:lnTo>
                <a:lnTo>
                  <a:pt x="323" y="46"/>
                </a:lnTo>
                <a:lnTo>
                  <a:pt x="324" y="45"/>
                </a:lnTo>
                <a:lnTo>
                  <a:pt x="325" y="43"/>
                </a:lnTo>
                <a:lnTo>
                  <a:pt x="327" y="40"/>
                </a:lnTo>
                <a:lnTo>
                  <a:pt x="330" y="38"/>
                </a:lnTo>
                <a:lnTo>
                  <a:pt x="333" y="35"/>
                </a:lnTo>
                <a:lnTo>
                  <a:pt x="336" y="33"/>
                </a:lnTo>
                <a:lnTo>
                  <a:pt x="338" y="32"/>
                </a:lnTo>
                <a:lnTo>
                  <a:pt x="339" y="31"/>
                </a:lnTo>
                <a:lnTo>
                  <a:pt x="340" y="24"/>
                </a:lnTo>
                <a:lnTo>
                  <a:pt x="343" y="16"/>
                </a:lnTo>
                <a:lnTo>
                  <a:pt x="346" y="9"/>
                </a:lnTo>
                <a:lnTo>
                  <a:pt x="348" y="4"/>
                </a:lnTo>
                <a:lnTo>
                  <a:pt x="351" y="0"/>
                </a:lnTo>
                <a:lnTo>
                  <a:pt x="348" y="4"/>
                </a:lnTo>
                <a:lnTo>
                  <a:pt x="341" y="14"/>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4" name="Freeform 1516"/>
          <p:cNvSpPr>
            <a:spLocks/>
          </p:cNvSpPr>
          <p:nvPr/>
        </p:nvSpPr>
        <p:spPr bwMode="auto">
          <a:xfrm>
            <a:off x="5665788" y="3843338"/>
            <a:ext cx="536575" cy="285750"/>
          </a:xfrm>
          <a:custGeom>
            <a:avLst/>
            <a:gdLst/>
            <a:ahLst/>
            <a:cxnLst>
              <a:cxn ang="0">
                <a:pos x="358" y="3"/>
              </a:cxn>
              <a:cxn ang="0">
                <a:pos x="358" y="11"/>
              </a:cxn>
              <a:cxn ang="0">
                <a:pos x="357" y="18"/>
              </a:cxn>
              <a:cxn ang="0">
                <a:pos x="354" y="21"/>
              </a:cxn>
              <a:cxn ang="0">
                <a:pos x="355" y="26"/>
              </a:cxn>
              <a:cxn ang="0">
                <a:pos x="355" y="30"/>
              </a:cxn>
              <a:cxn ang="0">
                <a:pos x="350" y="35"/>
              </a:cxn>
              <a:cxn ang="0">
                <a:pos x="350" y="39"/>
              </a:cxn>
              <a:cxn ang="0">
                <a:pos x="349" y="40"/>
              </a:cxn>
              <a:cxn ang="0">
                <a:pos x="348" y="42"/>
              </a:cxn>
              <a:cxn ang="0">
                <a:pos x="347" y="45"/>
              </a:cxn>
              <a:cxn ang="0">
                <a:pos x="341" y="53"/>
              </a:cxn>
              <a:cxn ang="0">
                <a:pos x="338" y="59"/>
              </a:cxn>
              <a:cxn ang="0">
                <a:pos x="336" y="61"/>
              </a:cxn>
              <a:cxn ang="0">
                <a:pos x="333" y="64"/>
              </a:cxn>
              <a:cxn ang="0">
                <a:pos x="330" y="67"/>
              </a:cxn>
              <a:cxn ang="0">
                <a:pos x="328" y="73"/>
              </a:cxn>
              <a:cxn ang="0">
                <a:pos x="326" y="71"/>
              </a:cxn>
              <a:cxn ang="0">
                <a:pos x="320" y="76"/>
              </a:cxn>
              <a:cxn ang="0">
                <a:pos x="316" y="80"/>
              </a:cxn>
              <a:cxn ang="0">
                <a:pos x="313" y="81"/>
              </a:cxn>
              <a:cxn ang="0">
                <a:pos x="313" y="83"/>
              </a:cxn>
              <a:cxn ang="0">
                <a:pos x="308" y="83"/>
              </a:cxn>
              <a:cxn ang="0">
                <a:pos x="302" y="86"/>
              </a:cxn>
              <a:cxn ang="0">
                <a:pos x="293" y="89"/>
              </a:cxn>
              <a:cxn ang="0">
                <a:pos x="289" y="91"/>
              </a:cxn>
              <a:cxn ang="0">
                <a:pos x="281" y="93"/>
              </a:cxn>
              <a:cxn ang="0">
                <a:pos x="270" y="93"/>
              </a:cxn>
              <a:cxn ang="0">
                <a:pos x="263" y="95"/>
              </a:cxn>
              <a:cxn ang="0">
                <a:pos x="252" y="96"/>
              </a:cxn>
              <a:cxn ang="0">
                <a:pos x="241" y="96"/>
              </a:cxn>
              <a:cxn ang="0">
                <a:pos x="231" y="98"/>
              </a:cxn>
              <a:cxn ang="0">
                <a:pos x="223" y="100"/>
              </a:cxn>
              <a:cxn ang="0">
                <a:pos x="209" y="101"/>
              </a:cxn>
              <a:cxn ang="0">
                <a:pos x="198" y="103"/>
              </a:cxn>
              <a:cxn ang="0">
                <a:pos x="177" y="106"/>
              </a:cxn>
              <a:cxn ang="0">
                <a:pos x="154" y="106"/>
              </a:cxn>
              <a:cxn ang="0">
                <a:pos x="131" y="106"/>
              </a:cxn>
              <a:cxn ang="0">
                <a:pos x="109" y="108"/>
              </a:cxn>
              <a:cxn ang="0">
                <a:pos x="88" y="110"/>
              </a:cxn>
              <a:cxn ang="0">
                <a:pos x="68" y="114"/>
              </a:cxn>
              <a:cxn ang="0">
                <a:pos x="46" y="119"/>
              </a:cxn>
              <a:cxn ang="0">
                <a:pos x="34" y="122"/>
              </a:cxn>
              <a:cxn ang="0">
                <a:pos x="28" y="128"/>
              </a:cxn>
              <a:cxn ang="0">
                <a:pos x="20" y="134"/>
              </a:cxn>
              <a:cxn ang="0">
                <a:pos x="17" y="140"/>
              </a:cxn>
              <a:cxn ang="0">
                <a:pos x="12" y="154"/>
              </a:cxn>
              <a:cxn ang="0">
                <a:pos x="7" y="164"/>
              </a:cxn>
            </a:cxnLst>
            <a:rect l="0" t="0" r="r" b="b"/>
            <a:pathLst>
              <a:path w="359" h="191">
                <a:moveTo>
                  <a:pt x="357" y="0"/>
                </a:moveTo>
                <a:lnTo>
                  <a:pt x="357" y="1"/>
                </a:lnTo>
                <a:lnTo>
                  <a:pt x="358" y="3"/>
                </a:lnTo>
                <a:lnTo>
                  <a:pt x="358" y="6"/>
                </a:lnTo>
                <a:lnTo>
                  <a:pt x="358" y="9"/>
                </a:lnTo>
                <a:lnTo>
                  <a:pt x="358" y="11"/>
                </a:lnTo>
                <a:lnTo>
                  <a:pt x="358" y="14"/>
                </a:lnTo>
                <a:lnTo>
                  <a:pt x="358" y="17"/>
                </a:lnTo>
                <a:lnTo>
                  <a:pt x="357" y="18"/>
                </a:lnTo>
                <a:lnTo>
                  <a:pt x="355" y="18"/>
                </a:lnTo>
                <a:lnTo>
                  <a:pt x="354" y="19"/>
                </a:lnTo>
                <a:lnTo>
                  <a:pt x="354" y="21"/>
                </a:lnTo>
                <a:lnTo>
                  <a:pt x="354" y="22"/>
                </a:lnTo>
                <a:lnTo>
                  <a:pt x="355" y="24"/>
                </a:lnTo>
                <a:lnTo>
                  <a:pt x="355" y="26"/>
                </a:lnTo>
                <a:lnTo>
                  <a:pt x="355" y="27"/>
                </a:lnTo>
                <a:lnTo>
                  <a:pt x="355" y="29"/>
                </a:lnTo>
                <a:lnTo>
                  <a:pt x="355" y="30"/>
                </a:lnTo>
                <a:lnTo>
                  <a:pt x="353" y="30"/>
                </a:lnTo>
                <a:lnTo>
                  <a:pt x="353" y="35"/>
                </a:lnTo>
                <a:lnTo>
                  <a:pt x="350" y="35"/>
                </a:lnTo>
                <a:lnTo>
                  <a:pt x="351" y="35"/>
                </a:lnTo>
                <a:lnTo>
                  <a:pt x="351" y="37"/>
                </a:lnTo>
                <a:lnTo>
                  <a:pt x="350" y="39"/>
                </a:lnTo>
                <a:lnTo>
                  <a:pt x="348" y="39"/>
                </a:lnTo>
                <a:lnTo>
                  <a:pt x="350" y="39"/>
                </a:lnTo>
                <a:lnTo>
                  <a:pt x="349" y="40"/>
                </a:lnTo>
                <a:lnTo>
                  <a:pt x="348" y="42"/>
                </a:lnTo>
                <a:lnTo>
                  <a:pt x="347" y="42"/>
                </a:lnTo>
                <a:lnTo>
                  <a:pt x="348" y="42"/>
                </a:lnTo>
                <a:lnTo>
                  <a:pt x="348" y="43"/>
                </a:lnTo>
                <a:lnTo>
                  <a:pt x="347" y="44"/>
                </a:lnTo>
                <a:lnTo>
                  <a:pt x="347" y="45"/>
                </a:lnTo>
                <a:lnTo>
                  <a:pt x="345" y="45"/>
                </a:lnTo>
                <a:lnTo>
                  <a:pt x="343" y="52"/>
                </a:lnTo>
                <a:lnTo>
                  <a:pt x="341" y="53"/>
                </a:lnTo>
                <a:lnTo>
                  <a:pt x="340" y="55"/>
                </a:lnTo>
                <a:lnTo>
                  <a:pt x="339" y="57"/>
                </a:lnTo>
                <a:lnTo>
                  <a:pt x="338" y="59"/>
                </a:lnTo>
                <a:lnTo>
                  <a:pt x="337" y="59"/>
                </a:lnTo>
                <a:lnTo>
                  <a:pt x="336" y="60"/>
                </a:lnTo>
                <a:lnTo>
                  <a:pt x="336" y="61"/>
                </a:lnTo>
                <a:lnTo>
                  <a:pt x="334" y="61"/>
                </a:lnTo>
                <a:lnTo>
                  <a:pt x="334" y="63"/>
                </a:lnTo>
                <a:lnTo>
                  <a:pt x="333" y="64"/>
                </a:lnTo>
                <a:lnTo>
                  <a:pt x="332" y="65"/>
                </a:lnTo>
                <a:lnTo>
                  <a:pt x="331" y="66"/>
                </a:lnTo>
                <a:lnTo>
                  <a:pt x="330" y="67"/>
                </a:lnTo>
                <a:lnTo>
                  <a:pt x="329" y="69"/>
                </a:lnTo>
                <a:lnTo>
                  <a:pt x="328" y="71"/>
                </a:lnTo>
                <a:lnTo>
                  <a:pt x="328" y="73"/>
                </a:lnTo>
                <a:lnTo>
                  <a:pt x="329" y="71"/>
                </a:lnTo>
                <a:lnTo>
                  <a:pt x="328" y="70"/>
                </a:lnTo>
                <a:lnTo>
                  <a:pt x="326" y="71"/>
                </a:lnTo>
                <a:lnTo>
                  <a:pt x="324" y="73"/>
                </a:lnTo>
                <a:lnTo>
                  <a:pt x="322" y="75"/>
                </a:lnTo>
                <a:lnTo>
                  <a:pt x="320" y="76"/>
                </a:lnTo>
                <a:lnTo>
                  <a:pt x="319" y="78"/>
                </a:lnTo>
                <a:lnTo>
                  <a:pt x="318" y="79"/>
                </a:lnTo>
                <a:lnTo>
                  <a:pt x="316" y="80"/>
                </a:lnTo>
                <a:lnTo>
                  <a:pt x="314" y="80"/>
                </a:lnTo>
                <a:lnTo>
                  <a:pt x="314" y="81"/>
                </a:lnTo>
                <a:lnTo>
                  <a:pt x="313" y="81"/>
                </a:lnTo>
                <a:lnTo>
                  <a:pt x="312" y="82"/>
                </a:lnTo>
                <a:lnTo>
                  <a:pt x="312" y="83"/>
                </a:lnTo>
                <a:lnTo>
                  <a:pt x="313" y="83"/>
                </a:lnTo>
                <a:lnTo>
                  <a:pt x="312" y="82"/>
                </a:lnTo>
                <a:lnTo>
                  <a:pt x="310" y="82"/>
                </a:lnTo>
                <a:lnTo>
                  <a:pt x="308" y="83"/>
                </a:lnTo>
                <a:lnTo>
                  <a:pt x="307" y="85"/>
                </a:lnTo>
                <a:lnTo>
                  <a:pt x="305" y="85"/>
                </a:lnTo>
                <a:lnTo>
                  <a:pt x="302" y="86"/>
                </a:lnTo>
                <a:lnTo>
                  <a:pt x="299" y="87"/>
                </a:lnTo>
                <a:lnTo>
                  <a:pt x="296" y="88"/>
                </a:lnTo>
                <a:lnTo>
                  <a:pt x="293" y="89"/>
                </a:lnTo>
                <a:lnTo>
                  <a:pt x="291" y="89"/>
                </a:lnTo>
                <a:lnTo>
                  <a:pt x="289" y="90"/>
                </a:lnTo>
                <a:lnTo>
                  <a:pt x="289" y="91"/>
                </a:lnTo>
                <a:lnTo>
                  <a:pt x="287" y="92"/>
                </a:lnTo>
                <a:lnTo>
                  <a:pt x="284" y="93"/>
                </a:lnTo>
                <a:lnTo>
                  <a:pt x="281" y="93"/>
                </a:lnTo>
                <a:lnTo>
                  <a:pt x="277" y="93"/>
                </a:lnTo>
                <a:lnTo>
                  <a:pt x="273" y="93"/>
                </a:lnTo>
                <a:lnTo>
                  <a:pt x="270" y="93"/>
                </a:lnTo>
                <a:lnTo>
                  <a:pt x="266" y="93"/>
                </a:lnTo>
                <a:lnTo>
                  <a:pt x="263" y="93"/>
                </a:lnTo>
                <a:lnTo>
                  <a:pt x="263" y="95"/>
                </a:lnTo>
                <a:lnTo>
                  <a:pt x="260" y="95"/>
                </a:lnTo>
                <a:lnTo>
                  <a:pt x="256" y="96"/>
                </a:lnTo>
                <a:lnTo>
                  <a:pt x="252" y="96"/>
                </a:lnTo>
                <a:lnTo>
                  <a:pt x="248" y="96"/>
                </a:lnTo>
                <a:lnTo>
                  <a:pt x="243" y="96"/>
                </a:lnTo>
                <a:lnTo>
                  <a:pt x="241" y="96"/>
                </a:lnTo>
                <a:lnTo>
                  <a:pt x="239" y="96"/>
                </a:lnTo>
                <a:lnTo>
                  <a:pt x="239" y="98"/>
                </a:lnTo>
                <a:lnTo>
                  <a:pt x="231" y="98"/>
                </a:lnTo>
                <a:lnTo>
                  <a:pt x="230" y="99"/>
                </a:lnTo>
                <a:lnTo>
                  <a:pt x="227" y="100"/>
                </a:lnTo>
                <a:lnTo>
                  <a:pt x="223" y="100"/>
                </a:lnTo>
                <a:lnTo>
                  <a:pt x="218" y="100"/>
                </a:lnTo>
                <a:lnTo>
                  <a:pt x="214" y="101"/>
                </a:lnTo>
                <a:lnTo>
                  <a:pt x="209" y="101"/>
                </a:lnTo>
                <a:lnTo>
                  <a:pt x="206" y="102"/>
                </a:lnTo>
                <a:lnTo>
                  <a:pt x="204" y="102"/>
                </a:lnTo>
                <a:lnTo>
                  <a:pt x="198" y="103"/>
                </a:lnTo>
                <a:lnTo>
                  <a:pt x="191" y="104"/>
                </a:lnTo>
                <a:lnTo>
                  <a:pt x="184" y="105"/>
                </a:lnTo>
                <a:lnTo>
                  <a:pt x="177" y="106"/>
                </a:lnTo>
                <a:lnTo>
                  <a:pt x="169" y="106"/>
                </a:lnTo>
                <a:lnTo>
                  <a:pt x="162" y="106"/>
                </a:lnTo>
                <a:lnTo>
                  <a:pt x="154" y="106"/>
                </a:lnTo>
                <a:lnTo>
                  <a:pt x="146" y="106"/>
                </a:lnTo>
                <a:lnTo>
                  <a:pt x="138" y="106"/>
                </a:lnTo>
                <a:lnTo>
                  <a:pt x="131" y="106"/>
                </a:lnTo>
                <a:lnTo>
                  <a:pt x="124" y="106"/>
                </a:lnTo>
                <a:lnTo>
                  <a:pt x="116" y="107"/>
                </a:lnTo>
                <a:lnTo>
                  <a:pt x="109" y="108"/>
                </a:lnTo>
                <a:lnTo>
                  <a:pt x="102" y="108"/>
                </a:lnTo>
                <a:lnTo>
                  <a:pt x="94" y="109"/>
                </a:lnTo>
                <a:lnTo>
                  <a:pt x="88" y="110"/>
                </a:lnTo>
                <a:lnTo>
                  <a:pt x="82" y="111"/>
                </a:lnTo>
                <a:lnTo>
                  <a:pt x="75" y="112"/>
                </a:lnTo>
                <a:lnTo>
                  <a:pt x="68" y="114"/>
                </a:lnTo>
                <a:lnTo>
                  <a:pt x="61" y="116"/>
                </a:lnTo>
                <a:lnTo>
                  <a:pt x="53" y="118"/>
                </a:lnTo>
                <a:lnTo>
                  <a:pt x="46" y="119"/>
                </a:lnTo>
                <a:lnTo>
                  <a:pt x="41" y="120"/>
                </a:lnTo>
                <a:lnTo>
                  <a:pt x="35" y="120"/>
                </a:lnTo>
                <a:lnTo>
                  <a:pt x="34" y="122"/>
                </a:lnTo>
                <a:lnTo>
                  <a:pt x="33" y="123"/>
                </a:lnTo>
                <a:lnTo>
                  <a:pt x="31" y="126"/>
                </a:lnTo>
                <a:lnTo>
                  <a:pt x="28" y="128"/>
                </a:lnTo>
                <a:lnTo>
                  <a:pt x="25" y="130"/>
                </a:lnTo>
                <a:lnTo>
                  <a:pt x="22" y="132"/>
                </a:lnTo>
                <a:lnTo>
                  <a:pt x="20" y="134"/>
                </a:lnTo>
                <a:lnTo>
                  <a:pt x="19" y="134"/>
                </a:lnTo>
                <a:lnTo>
                  <a:pt x="19" y="136"/>
                </a:lnTo>
                <a:lnTo>
                  <a:pt x="17" y="140"/>
                </a:lnTo>
                <a:lnTo>
                  <a:pt x="16" y="144"/>
                </a:lnTo>
                <a:lnTo>
                  <a:pt x="14" y="149"/>
                </a:lnTo>
                <a:lnTo>
                  <a:pt x="12" y="154"/>
                </a:lnTo>
                <a:lnTo>
                  <a:pt x="9" y="158"/>
                </a:lnTo>
                <a:lnTo>
                  <a:pt x="8" y="162"/>
                </a:lnTo>
                <a:lnTo>
                  <a:pt x="7" y="164"/>
                </a:lnTo>
                <a:lnTo>
                  <a:pt x="4" y="164"/>
                </a:lnTo>
                <a:lnTo>
                  <a:pt x="0" y="19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5" name="Freeform 1517"/>
          <p:cNvSpPr>
            <a:spLocks/>
          </p:cNvSpPr>
          <p:nvPr/>
        </p:nvSpPr>
        <p:spPr bwMode="auto">
          <a:xfrm>
            <a:off x="4835525" y="3851275"/>
            <a:ext cx="647700" cy="271463"/>
          </a:xfrm>
          <a:custGeom>
            <a:avLst/>
            <a:gdLst/>
            <a:ahLst/>
            <a:cxnLst>
              <a:cxn ang="0">
                <a:pos x="0" y="6"/>
              </a:cxn>
              <a:cxn ang="0">
                <a:pos x="0" y="19"/>
              </a:cxn>
              <a:cxn ang="0">
                <a:pos x="1" y="28"/>
              </a:cxn>
              <a:cxn ang="0">
                <a:pos x="4" y="34"/>
              </a:cxn>
              <a:cxn ang="0">
                <a:pos x="7" y="38"/>
              </a:cxn>
              <a:cxn ang="0">
                <a:pos x="9" y="47"/>
              </a:cxn>
              <a:cxn ang="0">
                <a:pos x="14" y="52"/>
              </a:cxn>
              <a:cxn ang="0">
                <a:pos x="16" y="59"/>
              </a:cxn>
              <a:cxn ang="0">
                <a:pos x="19" y="63"/>
              </a:cxn>
              <a:cxn ang="0">
                <a:pos x="22" y="66"/>
              </a:cxn>
              <a:cxn ang="0">
                <a:pos x="25" y="68"/>
              </a:cxn>
              <a:cxn ang="0">
                <a:pos x="28" y="71"/>
              </a:cxn>
              <a:cxn ang="0">
                <a:pos x="32" y="73"/>
              </a:cxn>
              <a:cxn ang="0">
                <a:pos x="34" y="76"/>
              </a:cxn>
              <a:cxn ang="0">
                <a:pos x="40" y="80"/>
              </a:cxn>
              <a:cxn ang="0">
                <a:pos x="46" y="84"/>
              </a:cxn>
              <a:cxn ang="0">
                <a:pos x="54" y="87"/>
              </a:cxn>
              <a:cxn ang="0">
                <a:pos x="62" y="90"/>
              </a:cxn>
              <a:cxn ang="0">
                <a:pos x="71" y="94"/>
              </a:cxn>
              <a:cxn ang="0">
                <a:pos x="92" y="103"/>
              </a:cxn>
              <a:cxn ang="0">
                <a:pos x="108" y="107"/>
              </a:cxn>
              <a:cxn ang="0">
                <a:pos x="118" y="111"/>
              </a:cxn>
              <a:cxn ang="0">
                <a:pos x="130" y="113"/>
              </a:cxn>
              <a:cxn ang="0">
                <a:pos x="139" y="115"/>
              </a:cxn>
              <a:cxn ang="0">
                <a:pos x="148" y="118"/>
              </a:cxn>
              <a:cxn ang="0">
                <a:pos x="158" y="123"/>
              </a:cxn>
              <a:cxn ang="0">
                <a:pos x="171" y="125"/>
              </a:cxn>
              <a:cxn ang="0">
                <a:pos x="186" y="126"/>
              </a:cxn>
              <a:cxn ang="0">
                <a:pos x="201" y="127"/>
              </a:cxn>
              <a:cxn ang="0">
                <a:pos x="214" y="128"/>
              </a:cxn>
              <a:cxn ang="0">
                <a:pos x="233" y="131"/>
              </a:cxn>
              <a:cxn ang="0">
                <a:pos x="260" y="135"/>
              </a:cxn>
              <a:cxn ang="0">
                <a:pos x="287" y="138"/>
              </a:cxn>
              <a:cxn ang="0">
                <a:pos x="314" y="141"/>
              </a:cxn>
              <a:cxn ang="0">
                <a:pos x="341" y="141"/>
              </a:cxn>
              <a:cxn ang="0">
                <a:pos x="358" y="143"/>
              </a:cxn>
              <a:cxn ang="0">
                <a:pos x="375" y="147"/>
              </a:cxn>
              <a:cxn ang="0">
                <a:pos x="394" y="149"/>
              </a:cxn>
              <a:cxn ang="0">
                <a:pos x="398" y="153"/>
              </a:cxn>
              <a:cxn ang="0">
                <a:pos x="407" y="155"/>
              </a:cxn>
              <a:cxn ang="0">
                <a:pos x="417" y="157"/>
              </a:cxn>
              <a:cxn ang="0">
                <a:pos x="422" y="161"/>
              </a:cxn>
              <a:cxn ang="0">
                <a:pos x="426" y="166"/>
              </a:cxn>
              <a:cxn ang="0">
                <a:pos x="427" y="167"/>
              </a:cxn>
              <a:cxn ang="0">
                <a:pos x="429" y="176"/>
              </a:cxn>
            </a:cxnLst>
            <a:rect l="0" t="0" r="r" b="b"/>
            <a:pathLst>
              <a:path w="433" h="181">
                <a:moveTo>
                  <a:pt x="0" y="0"/>
                </a:moveTo>
                <a:lnTo>
                  <a:pt x="0" y="2"/>
                </a:lnTo>
                <a:lnTo>
                  <a:pt x="0" y="6"/>
                </a:lnTo>
                <a:lnTo>
                  <a:pt x="0" y="10"/>
                </a:lnTo>
                <a:lnTo>
                  <a:pt x="0" y="14"/>
                </a:lnTo>
                <a:lnTo>
                  <a:pt x="0" y="19"/>
                </a:lnTo>
                <a:lnTo>
                  <a:pt x="0" y="23"/>
                </a:lnTo>
                <a:lnTo>
                  <a:pt x="0" y="26"/>
                </a:lnTo>
                <a:lnTo>
                  <a:pt x="1" y="28"/>
                </a:lnTo>
                <a:lnTo>
                  <a:pt x="3" y="28"/>
                </a:lnTo>
                <a:lnTo>
                  <a:pt x="4" y="30"/>
                </a:lnTo>
                <a:lnTo>
                  <a:pt x="4" y="34"/>
                </a:lnTo>
                <a:lnTo>
                  <a:pt x="5" y="36"/>
                </a:lnTo>
                <a:lnTo>
                  <a:pt x="5" y="38"/>
                </a:lnTo>
                <a:lnTo>
                  <a:pt x="7" y="38"/>
                </a:lnTo>
                <a:lnTo>
                  <a:pt x="7" y="46"/>
                </a:lnTo>
                <a:lnTo>
                  <a:pt x="9" y="46"/>
                </a:lnTo>
                <a:lnTo>
                  <a:pt x="9" y="47"/>
                </a:lnTo>
                <a:lnTo>
                  <a:pt x="9" y="50"/>
                </a:lnTo>
                <a:lnTo>
                  <a:pt x="10" y="52"/>
                </a:lnTo>
                <a:lnTo>
                  <a:pt x="14" y="52"/>
                </a:lnTo>
                <a:lnTo>
                  <a:pt x="14" y="56"/>
                </a:lnTo>
                <a:lnTo>
                  <a:pt x="16" y="56"/>
                </a:lnTo>
                <a:lnTo>
                  <a:pt x="16" y="59"/>
                </a:lnTo>
                <a:lnTo>
                  <a:pt x="17" y="60"/>
                </a:lnTo>
                <a:lnTo>
                  <a:pt x="19" y="61"/>
                </a:lnTo>
                <a:lnTo>
                  <a:pt x="19" y="63"/>
                </a:lnTo>
                <a:lnTo>
                  <a:pt x="19" y="64"/>
                </a:lnTo>
                <a:lnTo>
                  <a:pt x="22" y="65"/>
                </a:lnTo>
                <a:lnTo>
                  <a:pt x="22" y="66"/>
                </a:lnTo>
                <a:lnTo>
                  <a:pt x="23" y="66"/>
                </a:lnTo>
                <a:lnTo>
                  <a:pt x="24" y="68"/>
                </a:lnTo>
                <a:lnTo>
                  <a:pt x="25" y="68"/>
                </a:lnTo>
                <a:lnTo>
                  <a:pt x="26" y="69"/>
                </a:lnTo>
                <a:lnTo>
                  <a:pt x="28" y="70"/>
                </a:lnTo>
                <a:lnTo>
                  <a:pt x="28" y="71"/>
                </a:lnTo>
                <a:lnTo>
                  <a:pt x="29" y="72"/>
                </a:lnTo>
                <a:lnTo>
                  <a:pt x="30" y="72"/>
                </a:lnTo>
                <a:lnTo>
                  <a:pt x="32" y="73"/>
                </a:lnTo>
                <a:lnTo>
                  <a:pt x="32" y="74"/>
                </a:lnTo>
                <a:lnTo>
                  <a:pt x="33" y="75"/>
                </a:lnTo>
                <a:lnTo>
                  <a:pt x="34" y="76"/>
                </a:lnTo>
                <a:lnTo>
                  <a:pt x="36" y="76"/>
                </a:lnTo>
                <a:lnTo>
                  <a:pt x="37" y="79"/>
                </a:lnTo>
                <a:lnTo>
                  <a:pt x="40" y="80"/>
                </a:lnTo>
                <a:lnTo>
                  <a:pt x="43" y="80"/>
                </a:lnTo>
                <a:lnTo>
                  <a:pt x="44" y="83"/>
                </a:lnTo>
                <a:lnTo>
                  <a:pt x="46" y="84"/>
                </a:lnTo>
                <a:lnTo>
                  <a:pt x="49" y="84"/>
                </a:lnTo>
                <a:lnTo>
                  <a:pt x="51" y="86"/>
                </a:lnTo>
                <a:lnTo>
                  <a:pt x="54" y="87"/>
                </a:lnTo>
                <a:lnTo>
                  <a:pt x="57" y="88"/>
                </a:lnTo>
                <a:lnTo>
                  <a:pt x="60" y="89"/>
                </a:lnTo>
                <a:lnTo>
                  <a:pt x="62" y="90"/>
                </a:lnTo>
                <a:lnTo>
                  <a:pt x="65" y="91"/>
                </a:lnTo>
                <a:lnTo>
                  <a:pt x="66" y="92"/>
                </a:lnTo>
                <a:lnTo>
                  <a:pt x="71" y="94"/>
                </a:lnTo>
                <a:lnTo>
                  <a:pt x="77" y="97"/>
                </a:lnTo>
                <a:lnTo>
                  <a:pt x="85" y="99"/>
                </a:lnTo>
                <a:lnTo>
                  <a:pt x="92" y="103"/>
                </a:lnTo>
                <a:lnTo>
                  <a:pt x="99" y="105"/>
                </a:lnTo>
                <a:lnTo>
                  <a:pt x="105" y="107"/>
                </a:lnTo>
                <a:lnTo>
                  <a:pt x="108" y="107"/>
                </a:lnTo>
                <a:lnTo>
                  <a:pt x="110" y="108"/>
                </a:lnTo>
                <a:lnTo>
                  <a:pt x="115" y="109"/>
                </a:lnTo>
                <a:lnTo>
                  <a:pt x="118" y="111"/>
                </a:lnTo>
                <a:lnTo>
                  <a:pt x="122" y="111"/>
                </a:lnTo>
                <a:lnTo>
                  <a:pt x="126" y="113"/>
                </a:lnTo>
                <a:lnTo>
                  <a:pt x="130" y="113"/>
                </a:lnTo>
                <a:lnTo>
                  <a:pt x="134" y="114"/>
                </a:lnTo>
                <a:lnTo>
                  <a:pt x="138" y="114"/>
                </a:lnTo>
                <a:lnTo>
                  <a:pt x="139" y="115"/>
                </a:lnTo>
                <a:lnTo>
                  <a:pt x="142" y="117"/>
                </a:lnTo>
                <a:lnTo>
                  <a:pt x="146" y="117"/>
                </a:lnTo>
                <a:lnTo>
                  <a:pt x="148" y="118"/>
                </a:lnTo>
                <a:lnTo>
                  <a:pt x="151" y="120"/>
                </a:lnTo>
                <a:lnTo>
                  <a:pt x="154" y="121"/>
                </a:lnTo>
                <a:lnTo>
                  <a:pt x="158" y="123"/>
                </a:lnTo>
                <a:lnTo>
                  <a:pt x="162" y="123"/>
                </a:lnTo>
                <a:lnTo>
                  <a:pt x="166" y="124"/>
                </a:lnTo>
                <a:lnTo>
                  <a:pt x="171" y="125"/>
                </a:lnTo>
                <a:lnTo>
                  <a:pt x="176" y="125"/>
                </a:lnTo>
                <a:lnTo>
                  <a:pt x="181" y="125"/>
                </a:lnTo>
                <a:lnTo>
                  <a:pt x="186" y="126"/>
                </a:lnTo>
                <a:lnTo>
                  <a:pt x="191" y="126"/>
                </a:lnTo>
                <a:lnTo>
                  <a:pt x="197" y="126"/>
                </a:lnTo>
                <a:lnTo>
                  <a:pt x="201" y="127"/>
                </a:lnTo>
                <a:lnTo>
                  <a:pt x="206" y="127"/>
                </a:lnTo>
                <a:lnTo>
                  <a:pt x="211" y="127"/>
                </a:lnTo>
                <a:lnTo>
                  <a:pt x="214" y="128"/>
                </a:lnTo>
                <a:lnTo>
                  <a:pt x="218" y="128"/>
                </a:lnTo>
                <a:lnTo>
                  <a:pt x="225" y="129"/>
                </a:lnTo>
                <a:lnTo>
                  <a:pt x="233" y="131"/>
                </a:lnTo>
                <a:lnTo>
                  <a:pt x="242" y="133"/>
                </a:lnTo>
                <a:lnTo>
                  <a:pt x="250" y="134"/>
                </a:lnTo>
                <a:lnTo>
                  <a:pt x="260" y="135"/>
                </a:lnTo>
                <a:lnTo>
                  <a:pt x="268" y="136"/>
                </a:lnTo>
                <a:lnTo>
                  <a:pt x="278" y="137"/>
                </a:lnTo>
                <a:lnTo>
                  <a:pt x="287" y="138"/>
                </a:lnTo>
                <a:lnTo>
                  <a:pt x="296" y="139"/>
                </a:lnTo>
                <a:lnTo>
                  <a:pt x="305" y="139"/>
                </a:lnTo>
                <a:lnTo>
                  <a:pt x="314" y="141"/>
                </a:lnTo>
                <a:lnTo>
                  <a:pt x="323" y="141"/>
                </a:lnTo>
                <a:lnTo>
                  <a:pt x="331" y="141"/>
                </a:lnTo>
                <a:lnTo>
                  <a:pt x="341" y="141"/>
                </a:lnTo>
                <a:lnTo>
                  <a:pt x="348" y="142"/>
                </a:lnTo>
                <a:lnTo>
                  <a:pt x="356" y="142"/>
                </a:lnTo>
                <a:lnTo>
                  <a:pt x="358" y="143"/>
                </a:lnTo>
                <a:lnTo>
                  <a:pt x="362" y="145"/>
                </a:lnTo>
                <a:lnTo>
                  <a:pt x="368" y="146"/>
                </a:lnTo>
                <a:lnTo>
                  <a:pt x="375" y="147"/>
                </a:lnTo>
                <a:lnTo>
                  <a:pt x="382" y="148"/>
                </a:lnTo>
                <a:lnTo>
                  <a:pt x="389" y="149"/>
                </a:lnTo>
                <a:lnTo>
                  <a:pt x="394" y="149"/>
                </a:lnTo>
                <a:lnTo>
                  <a:pt x="397" y="151"/>
                </a:lnTo>
                <a:lnTo>
                  <a:pt x="397" y="152"/>
                </a:lnTo>
                <a:lnTo>
                  <a:pt x="398" y="153"/>
                </a:lnTo>
                <a:lnTo>
                  <a:pt x="401" y="154"/>
                </a:lnTo>
                <a:lnTo>
                  <a:pt x="404" y="155"/>
                </a:lnTo>
                <a:lnTo>
                  <a:pt x="407" y="155"/>
                </a:lnTo>
                <a:lnTo>
                  <a:pt x="412" y="156"/>
                </a:lnTo>
                <a:lnTo>
                  <a:pt x="414" y="157"/>
                </a:lnTo>
                <a:lnTo>
                  <a:pt x="417" y="157"/>
                </a:lnTo>
                <a:lnTo>
                  <a:pt x="419" y="157"/>
                </a:lnTo>
                <a:lnTo>
                  <a:pt x="422" y="159"/>
                </a:lnTo>
                <a:lnTo>
                  <a:pt x="422" y="161"/>
                </a:lnTo>
                <a:lnTo>
                  <a:pt x="424" y="161"/>
                </a:lnTo>
                <a:lnTo>
                  <a:pt x="426" y="162"/>
                </a:lnTo>
                <a:lnTo>
                  <a:pt x="426" y="166"/>
                </a:lnTo>
                <a:lnTo>
                  <a:pt x="428" y="166"/>
                </a:lnTo>
                <a:lnTo>
                  <a:pt x="427" y="166"/>
                </a:lnTo>
                <a:lnTo>
                  <a:pt x="427" y="167"/>
                </a:lnTo>
                <a:lnTo>
                  <a:pt x="428" y="169"/>
                </a:lnTo>
                <a:lnTo>
                  <a:pt x="429" y="169"/>
                </a:lnTo>
                <a:lnTo>
                  <a:pt x="429" y="176"/>
                </a:lnTo>
                <a:lnTo>
                  <a:pt x="432" y="176"/>
                </a:lnTo>
                <a:lnTo>
                  <a:pt x="432" y="18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6" name="Freeform 1518"/>
          <p:cNvSpPr>
            <a:spLocks/>
          </p:cNvSpPr>
          <p:nvPr/>
        </p:nvSpPr>
        <p:spPr bwMode="auto">
          <a:xfrm>
            <a:off x="5719763" y="3841750"/>
            <a:ext cx="647700" cy="280988"/>
          </a:xfrm>
          <a:custGeom>
            <a:avLst/>
            <a:gdLst/>
            <a:ahLst/>
            <a:cxnLst>
              <a:cxn ang="0">
                <a:pos x="432" y="6"/>
              </a:cxn>
              <a:cxn ang="0">
                <a:pos x="431" y="19"/>
              </a:cxn>
              <a:cxn ang="0">
                <a:pos x="429" y="28"/>
              </a:cxn>
              <a:cxn ang="0">
                <a:pos x="427" y="34"/>
              </a:cxn>
              <a:cxn ang="0">
                <a:pos x="423" y="38"/>
              </a:cxn>
              <a:cxn ang="0">
                <a:pos x="422" y="48"/>
              </a:cxn>
              <a:cxn ang="0">
                <a:pos x="417" y="53"/>
              </a:cxn>
              <a:cxn ang="0">
                <a:pos x="415" y="60"/>
              </a:cxn>
              <a:cxn ang="0">
                <a:pos x="412" y="63"/>
              </a:cxn>
              <a:cxn ang="0">
                <a:pos x="408" y="66"/>
              </a:cxn>
              <a:cxn ang="0">
                <a:pos x="405" y="68"/>
              </a:cxn>
              <a:cxn ang="0">
                <a:pos x="402" y="71"/>
              </a:cxn>
              <a:cxn ang="0">
                <a:pos x="399" y="73"/>
              </a:cxn>
              <a:cxn ang="0">
                <a:pos x="396" y="76"/>
              </a:cxn>
              <a:cxn ang="0">
                <a:pos x="390" y="80"/>
              </a:cxn>
              <a:cxn ang="0">
                <a:pos x="384" y="84"/>
              </a:cxn>
              <a:cxn ang="0">
                <a:pos x="376" y="87"/>
              </a:cxn>
              <a:cxn ang="0">
                <a:pos x="368" y="90"/>
              </a:cxn>
              <a:cxn ang="0">
                <a:pos x="360" y="94"/>
              </a:cxn>
              <a:cxn ang="0">
                <a:pos x="339" y="102"/>
              </a:cxn>
              <a:cxn ang="0">
                <a:pos x="324" y="107"/>
              </a:cxn>
              <a:cxn ang="0">
                <a:pos x="313" y="110"/>
              </a:cxn>
              <a:cxn ang="0">
                <a:pos x="300" y="113"/>
              </a:cxn>
              <a:cxn ang="0">
                <a:pos x="292" y="116"/>
              </a:cxn>
              <a:cxn ang="0">
                <a:pos x="283" y="118"/>
              </a:cxn>
              <a:cxn ang="0">
                <a:pos x="273" y="122"/>
              </a:cxn>
              <a:cxn ang="0">
                <a:pos x="260" y="124"/>
              </a:cxn>
              <a:cxn ang="0">
                <a:pos x="244" y="126"/>
              </a:cxn>
              <a:cxn ang="0">
                <a:pos x="229" y="126"/>
              </a:cxn>
              <a:cxn ang="0">
                <a:pos x="217" y="128"/>
              </a:cxn>
              <a:cxn ang="0">
                <a:pos x="197" y="131"/>
              </a:cxn>
              <a:cxn ang="0">
                <a:pos x="172" y="135"/>
              </a:cxn>
              <a:cxn ang="0">
                <a:pos x="144" y="138"/>
              </a:cxn>
              <a:cxn ang="0">
                <a:pos x="117" y="140"/>
              </a:cxn>
              <a:cxn ang="0">
                <a:pos x="91" y="141"/>
              </a:cxn>
              <a:cxn ang="0">
                <a:pos x="73" y="143"/>
              </a:cxn>
              <a:cxn ang="0">
                <a:pos x="56" y="146"/>
              </a:cxn>
              <a:cxn ang="0">
                <a:pos x="37" y="150"/>
              </a:cxn>
              <a:cxn ang="0">
                <a:pos x="33" y="153"/>
              </a:cxn>
              <a:cxn ang="0">
                <a:pos x="24" y="155"/>
              </a:cxn>
              <a:cxn ang="0">
                <a:pos x="14" y="157"/>
              </a:cxn>
              <a:cxn ang="0">
                <a:pos x="9" y="160"/>
              </a:cxn>
              <a:cxn ang="0">
                <a:pos x="6" y="166"/>
              </a:cxn>
              <a:cxn ang="0">
                <a:pos x="4" y="169"/>
              </a:cxn>
              <a:cxn ang="0">
                <a:pos x="0" y="176"/>
              </a:cxn>
            </a:cxnLst>
            <a:rect l="0" t="0" r="r" b="b"/>
            <a:pathLst>
              <a:path w="433" h="188">
                <a:moveTo>
                  <a:pt x="432" y="0"/>
                </a:moveTo>
                <a:lnTo>
                  <a:pt x="432" y="2"/>
                </a:lnTo>
                <a:lnTo>
                  <a:pt x="432" y="6"/>
                </a:lnTo>
                <a:lnTo>
                  <a:pt x="432" y="10"/>
                </a:lnTo>
                <a:lnTo>
                  <a:pt x="431" y="14"/>
                </a:lnTo>
                <a:lnTo>
                  <a:pt x="431" y="19"/>
                </a:lnTo>
                <a:lnTo>
                  <a:pt x="431" y="23"/>
                </a:lnTo>
                <a:lnTo>
                  <a:pt x="430" y="26"/>
                </a:lnTo>
                <a:lnTo>
                  <a:pt x="429" y="28"/>
                </a:lnTo>
                <a:lnTo>
                  <a:pt x="427" y="28"/>
                </a:lnTo>
                <a:lnTo>
                  <a:pt x="427" y="30"/>
                </a:lnTo>
                <a:lnTo>
                  <a:pt x="427" y="34"/>
                </a:lnTo>
                <a:lnTo>
                  <a:pt x="426" y="36"/>
                </a:lnTo>
                <a:lnTo>
                  <a:pt x="425" y="38"/>
                </a:lnTo>
                <a:lnTo>
                  <a:pt x="423" y="38"/>
                </a:lnTo>
                <a:lnTo>
                  <a:pt x="423" y="46"/>
                </a:lnTo>
                <a:lnTo>
                  <a:pt x="421" y="46"/>
                </a:lnTo>
                <a:lnTo>
                  <a:pt x="422" y="48"/>
                </a:lnTo>
                <a:lnTo>
                  <a:pt x="422" y="50"/>
                </a:lnTo>
                <a:lnTo>
                  <a:pt x="420" y="52"/>
                </a:lnTo>
                <a:lnTo>
                  <a:pt x="417" y="53"/>
                </a:lnTo>
                <a:lnTo>
                  <a:pt x="417" y="56"/>
                </a:lnTo>
                <a:lnTo>
                  <a:pt x="415" y="56"/>
                </a:lnTo>
                <a:lnTo>
                  <a:pt x="415" y="60"/>
                </a:lnTo>
                <a:lnTo>
                  <a:pt x="414" y="60"/>
                </a:lnTo>
                <a:lnTo>
                  <a:pt x="412" y="62"/>
                </a:lnTo>
                <a:lnTo>
                  <a:pt x="412" y="63"/>
                </a:lnTo>
                <a:lnTo>
                  <a:pt x="411" y="64"/>
                </a:lnTo>
                <a:lnTo>
                  <a:pt x="410" y="65"/>
                </a:lnTo>
                <a:lnTo>
                  <a:pt x="408" y="66"/>
                </a:lnTo>
                <a:lnTo>
                  <a:pt x="407" y="67"/>
                </a:lnTo>
                <a:lnTo>
                  <a:pt x="407" y="68"/>
                </a:lnTo>
                <a:lnTo>
                  <a:pt x="405" y="68"/>
                </a:lnTo>
                <a:lnTo>
                  <a:pt x="405" y="69"/>
                </a:lnTo>
                <a:lnTo>
                  <a:pt x="403" y="70"/>
                </a:lnTo>
                <a:lnTo>
                  <a:pt x="402" y="71"/>
                </a:lnTo>
                <a:lnTo>
                  <a:pt x="402" y="72"/>
                </a:lnTo>
                <a:lnTo>
                  <a:pt x="400" y="72"/>
                </a:lnTo>
                <a:lnTo>
                  <a:pt x="399" y="73"/>
                </a:lnTo>
                <a:lnTo>
                  <a:pt x="398" y="74"/>
                </a:lnTo>
                <a:lnTo>
                  <a:pt x="397" y="75"/>
                </a:lnTo>
                <a:lnTo>
                  <a:pt x="396" y="76"/>
                </a:lnTo>
                <a:lnTo>
                  <a:pt x="395" y="76"/>
                </a:lnTo>
                <a:lnTo>
                  <a:pt x="393" y="79"/>
                </a:lnTo>
                <a:lnTo>
                  <a:pt x="390" y="80"/>
                </a:lnTo>
                <a:lnTo>
                  <a:pt x="388" y="81"/>
                </a:lnTo>
                <a:lnTo>
                  <a:pt x="387" y="84"/>
                </a:lnTo>
                <a:lnTo>
                  <a:pt x="384" y="84"/>
                </a:lnTo>
                <a:lnTo>
                  <a:pt x="382" y="84"/>
                </a:lnTo>
                <a:lnTo>
                  <a:pt x="379" y="86"/>
                </a:lnTo>
                <a:lnTo>
                  <a:pt x="376" y="87"/>
                </a:lnTo>
                <a:lnTo>
                  <a:pt x="373" y="88"/>
                </a:lnTo>
                <a:lnTo>
                  <a:pt x="371" y="89"/>
                </a:lnTo>
                <a:lnTo>
                  <a:pt x="368" y="90"/>
                </a:lnTo>
                <a:lnTo>
                  <a:pt x="366" y="90"/>
                </a:lnTo>
                <a:lnTo>
                  <a:pt x="365" y="92"/>
                </a:lnTo>
                <a:lnTo>
                  <a:pt x="360" y="94"/>
                </a:lnTo>
                <a:lnTo>
                  <a:pt x="353" y="96"/>
                </a:lnTo>
                <a:lnTo>
                  <a:pt x="346" y="99"/>
                </a:lnTo>
                <a:lnTo>
                  <a:pt x="339" y="102"/>
                </a:lnTo>
                <a:lnTo>
                  <a:pt x="332" y="105"/>
                </a:lnTo>
                <a:lnTo>
                  <a:pt x="327" y="106"/>
                </a:lnTo>
                <a:lnTo>
                  <a:pt x="324" y="107"/>
                </a:lnTo>
                <a:lnTo>
                  <a:pt x="320" y="108"/>
                </a:lnTo>
                <a:lnTo>
                  <a:pt x="317" y="109"/>
                </a:lnTo>
                <a:lnTo>
                  <a:pt x="313" y="110"/>
                </a:lnTo>
                <a:lnTo>
                  <a:pt x="309" y="112"/>
                </a:lnTo>
                <a:lnTo>
                  <a:pt x="305" y="112"/>
                </a:lnTo>
                <a:lnTo>
                  <a:pt x="300" y="113"/>
                </a:lnTo>
                <a:lnTo>
                  <a:pt x="297" y="114"/>
                </a:lnTo>
                <a:lnTo>
                  <a:pt x="292" y="114"/>
                </a:lnTo>
                <a:lnTo>
                  <a:pt x="292" y="116"/>
                </a:lnTo>
                <a:lnTo>
                  <a:pt x="288" y="116"/>
                </a:lnTo>
                <a:lnTo>
                  <a:pt x="285" y="117"/>
                </a:lnTo>
                <a:lnTo>
                  <a:pt x="283" y="118"/>
                </a:lnTo>
                <a:lnTo>
                  <a:pt x="280" y="120"/>
                </a:lnTo>
                <a:lnTo>
                  <a:pt x="277" y="121"/>
                </a:lnTo>
                <a:lnTo>
                  <a:pt x="273" y="122"/>
                </a:lnTo>
                <a:lnTo>
                  <a:pt x="268" y="123"/>
                </a:lnTo>
                <a:lnTo>
                  <a:pt x="264" y="124"/>
                </a:lnTo>
                <a:lnTo>
                  <a:pt x="260" y="124"/>
                </a:lnTo>
                <a:lnTo>
                  <a:pt x="254" y="125"/>
                </a:lnTo>
                <a:lnTo>
                  <a:pt x="249" y="125"/>
                </a:lnTo>
                <a:lnTo>
                  <a:pt x="244" y="126"/>
                </a:lnTo>
                <a:lnTo>
                  <a:pt x="239" y="126"/>
                </a:lnTo>
                <a:lnTo>
                  <a:pt x="234" y="126"/>
                </a:lnTo>
                <a:lnTo>
                  <a:pt x="229" y="126"/>
                </a:lnTo>
                <a:lnTo>
                  <a:pt x="225" y="126"/>
                </a:lnTo>
                <a:lnTo>
                  <a:pt x="221" y="127"/>
                </a:lnTo>
                <a:lnTo>
                  <a:pt x="217" y="128"/>
                </a:lnTo>
                <a:lnTo>
                  <a:pt x="214" y="128"/>
                </a:lnTo>
                <a:lnTo>
                  <a:pt x="206" y="130"/>
                </a:lnTo>
                <a:lnTo>
                  <a:pt x="197" y="131"/>
                </a:lnTo>
                <a:lnTo>
                  <a:pt x="189" y="132"/>
                </a:lnTo>
                <a:lnTo>
                  <a:pt x="180" y="134"/>
                </a:lnTo>
                <a:lnTo>
                  <a:pt x="172" y="135"/>
                </a:lnTo>
                <a:lnTo>
                  <a:pt x="163" y="136"/>
                </a:lnTo>
                <a:lnTo>
                  <a:pt x="153" y="137"/>
                </a:lnTo>
                <a:lnTo>
                  <a:pt x="144" y="138"/>
                </a:lnTo>
                <a:lnTo>
                  <a:pt x="136" y="138"/>
                </a:lnTo>
                <a:lnTo>
                  <a:pt x="126" y="140"/>
                </a:lnTo>
                <a:lnTo>
                  <a:pt x="117" y="140"/>
                </a:lnTo>
                <a:lnTo>
                  <a:pt x="108" y="140"/>
                </a:lnTo>
                <a:lnTo>
                  <a:pt x="100" y="141"/>
                </a:lnTo>
                <a:lnTo>
                  <a:pt x="91" y="141"/>
                </a:lnTo>
                <a:lnTo>
                  <a:pt x="82" y="142"/>
                </a:lnTo>
                <a:lnTo>
                  <a:pt x="75" y="142"/>
                </a:lnTo>
                <a:lnTo>
                  <a:pt x="73" y="143"/>
                </a:lnTo>
                <a:lnTo>
                  <a:pt x="69" y="144"/>
                </a:lnTo>
                <a:lnTo>
                  <a:pt x="63" y="146"/>
                </a:lnTo>
                <a:lnTo>
                  <a:pt x="56" y="146"/>
                </a:lnTo>
                <a:lnTo>
                  <a:pt x="49" y="148"/>
                </a:lnTo>
                <a:lnTo>
                  <a:pt x="42" y="149"/>
                </a:lnTo>
                <a:lnTo>
                  <a:pt x="37" y="150"/>
                </a:lnTo>
                <a:lnTo>
                  <a:pt x="34" y="150"/>
                </a:lnTo>
                <a:lnTo>
                  <a:pt x="34" y="152"/>
                </a:lnTo>
                <a:lnTo>
                  <a:pt x="33" y="153"/>
                </a:lnTo>
                <a:lnTo>
                  <a:pt x="31" y="154"/>
                </a:lnTo>
                <a:lnTo>
                  <a:pt x="27" y="154"/>
                </a:lnTo>
                <a:lnTo>
                  <a:pt x="24" y="155"/>
                </a:lnTo>
                <a:lnTo>
                  <a:pt x="20" y="156"/>
                </a:lnTo>
                <a:lnTo>
                  <a:pt x="17" y="156"/>
                </a:lnTo>
                <a:lnTo>
                  <a:pt x="14" y="157"/>
                </a:lnTo>
                <a:lnTo>
                  <a:pt x="12" y="157"/>
                </a:lnTo>
                <a:lnTo>
                  <a:pt x="9" y="159"/>
                </a:lnTo>
                <a:lnTo>
                  <a:pt x="9" y="160"/>
                </a:lnTo>
                <a:lnTo>
                  <a:pt x="8" y="160"/>
                </a:lnTo>
                <a:lnTo>
                  <a:pt x="6" y="162"/>
                </a:lnTo>
                <a:lnTo>
                  <a:pt x="6" y="166"/>
                </a:lnTo>
                <a:lnTo>
                  <a:pt x="4" y="166"/>
                </a:lnTo>
                <a:lnTo>
                  <a:pt x="4" y="167"/>
                </a:lnTo>
                <a:lnTo>
                  <a:pt x="4" y="169"/>
                </a:lnTo>
                <a:lnTo>
                  <a:pt x="2" y="169"/>
                </a:lnTo>
                <a:lnTo>
                  <a:pt x="2" y="187"/>
                </a:lnTo>
                <a:lnTo>
                  <a:pt x="0" y="176"/>
                </a:lnTo>
                <a:lnTo>
                  <a:pt x="0" y="179"/>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7" name="Freeform 1519"/>
          <p:cNvSpPr>
            <a:spLocks/>
          </p:cNvSpPr>
          <p:nvPr/>
        </p:nvSpPr>
        <p:spPr bwMode="auto">
          <a:xfrm>
            <a:off x="5654675" y="2205038"/>
            <a:ext cx="393700" cy="350837"/>
          </a:xfrm>
          <a:custGeom>
            <a:avLst/>
            <a:gdLst/>
            <a:ahLst/>
            <a:cxnLst>
              <a:cxn ang="0">
                <a:pos x="262" y="229"/>
              </a:cxn>
              <a:cxn ang="0">
                <a:pos x="261" y="218"/>
              </a:cxn>
              <a:cxn ang="0">
                <a:pos x="261" y="204"/>
              </a:cxn>
              <a:cxn ang="0">
                <a:pos x="260" y="190"/>
              </a:cxn>
              <a:cxn ang="0">
                <a:pos x="260" y="174"/>
              </a:cxn>
              <a:cxn ang="0">
                <a:pos x="259" y="160"/>
              </a:cxn>
              <a:cxn ang="0">
                <a:pos x="259" y="147"/>
              </a:cxn>
              <a:cxn ang="0">
                <a:pos x="258" y="138"/>
              </a:cxn>
              <a:cxn ang="0">
                <a:pos x="256" y="134"/>
              </a:cxn>
              <a:cxn ang="0">
                <a:pos x="253" y="121"/>
              </a:cxn>
              <a:cxn ang="0">
                <a:pos x="253" y="114"/>
              </a:cxn>
              <a:cxn ang="0">
                <a:pos x="249" y="110"/>
              </a:cxn>
              <a:cxn ang="0">
                <a:pos x="252" y="114"/>
              </a:cxn>
              <a:cxn ang="0">
                <a:pos x="252" y="111"/>
              </a:cxn>
              <a:cxn ang="0">
                <a:pos x="250" y="108"/>
              </a:cxn>
              <a:cxn ang="0">
                <a:pos x="247" y="103"/>
              </a:cxn>
              <a:cxn ang="0">
                <a:pos x="245" y="104"/>
              </a:cxn>
              <a:cxn ang="0">
                <a:pos x="246" y="104"/>
              </a:cxn>
              <a:cxn ang="0">
                <a:pos x="245" y="102"/>
              </a:cxn>
              <a:cxn ang="0">
                <a:pos x="241" y="98"/>
              </a:cxn>
              <a:cxn ang="0">
                <a:pos x="237" y="96"/>
              </a:cxn>
              <a:cxn ang="0">
                <a:pos x="237" y="96"/>
              </a:cxn>
              <a:cxn ang="0">
                <a:pos x="234" y="90"/>
              </a:cxn>
              <a:cxn ang="0">
                <a:pos x="237" y="95"/>
              </a:cxn>
              <a:cxn ang="0">
                <a:pos x="230" y="90"/>
              </a:cxn>
              <a:cxn ang="0">
                <a:pos x="226" y="86"/>
              </a:cxn>
              <a:cxn ang="0">
                <a:pos x="223" y="84"/>
              </a:cxn>
              <a:cxn ang="0">
                <a:pos x="219" y="82"/>
              </a:cxn>
              <a:cxn ang="0">
                <a:pos x="216" y="79"/>
              </a:cxn>
              <a:cxn ang="0">
                <a:pos x="212" y="77"/>
              </a:cxn>
              <a:cxn ang="0">
                <a:pos x="205" y="76"/>
              </a:cxn>
              <a:cxn ang="0">
                <a:pos x="194" y="74"/>
              </a:cxn>
              <a:cxn ang="0">
                <a:pos x="183" y="73"/>
              </a:cxn>
              <a:cxn ang="0">
                <a:pos x="179" y="70"/>
              </a:cxn>
              <a:cxn ang="0">
                <a:pos x="171" y="70"/>
              </a:cxn>
              <a:cxn ang="0">
                <a:pos x="163" y="70"/>
              </a:cxn>
              <a:cxn ang="0">
                <a:pos x="153" y="69"/>
              </a:cxn>
              <a:cxn ang="0">
                <a:pos x="143" y="68"/>
              </a:cxn>
              <a:cxn ang="0">
                <a:pos x="133" y="67"/>
              </a:cxn>
              <a:cxn ang="0">
                <a:pos x="124" y="66"/>
              </a:cxn>
              <a:cxn ang="0">
                <a:pos x="115" y="65"/>
              </a:cxn>
              <a:cxn ang="0">
                <a:pos x="107" y="63"/>
              </a:cxn>
              <a:cxn ang="0">
                <a:pos x="100" y="62"/>
              </a:cxn>
              <a:cxn ang="0">
                <a:pos x="90" y="61"/>
              </a:cxn>
              <a:cxn ang="0">
                <a:pos x="80" y="60"/>
              </a:cxn>
              <a:cxn ang="0">
                <a:pos x="69" y="58"/>
              </a:cxn>
              <a:cxn ang="0">
                <a:pos x="58" y="58"/>
              </a:cxn>
              <a:cxn ang="0">
                <a:pos x="47" y="56"/>
              </a:cxn>
              <a:cxn ang="0">
                <a:pos x="39" y="53"/>
              </a:cxn>
              <a:cxn ang="0">
                <a:pos x="31" y="50"/>
              </a:cxn>
              <a:cxn ang="0">
                <a:pos x="29" y="46"/>
              </a:cxn>
              <a:cxn ang="0">
                <a:pos x="25" y="42"/>
              </a:cxn>
              <a:cxn ang="0">
                <a:pos x="22" y="39"/>
              </a:cxn>
              <a:cxn ang="0">
                <a:pos x="19" y="34"/>
              </a:cxn>
              <a:cxn ang="0">
                <a:pos x="17" y="30"/>
              </a:cxn>
              <a:cxn ang="0">
                <a:pos x="14" y="25"/>
              </a:cxn>
              <a:cxn ang="0">
                <a:pos x="11" y="24"/>
              </a:cxn>
              <a:cxn ang="0">
                <a:pos x="7" y="17"/>
              </a:cxn>
              <a:cxn ang="0">
                <a:pos x="2" y="8"/>
              </a:cxn>
              <a:cxn ang="0">
                <a:pos x="0" y="1"/>
              </a:cxn>
            </a:cxnLst>
            <a:rect l="0" t="0" r="r" b="b"/>
            <a:pathLst>
              <a:path w="263" h="235">
                <a:moveTo>
                  <a:pt x="262" y="234"/>
                </a:moveTo>
                <a:lnTo>
                  <a:pt x="262" y="229"/>
                </a:lnTo>
                <a:lnTo>
                  <a:pt x="262" y="224"/>
                </a:lnTo>
                <a:lnTo>
                  <a:pt x="261" y="218"/>
                </a:lnTo>
                <a:lnTo>
                  <a:pt x="261" y="211"/>
                </a:lnTo>
                <a:lnTo>
                  <a:pt x="261" y="204"/>
                </a:lnTo>
                <a:lnTo>
                  <a:pt x="260" y="196"/>
                </a:lnTo>
                <a:lnTo>
                  <a:pt x="260" y="190"/>
                </a:lnTo>
                <a:lnTo>
                  <a:pt x="260" y="182"/>
                </a:lnTo>
                <a:lnTo>
                  <a:pt x="260" y="174"/>
                </a:lnTo>
                <a:lnTo>
                  <a:pt x="259" y="167"/>
                </a:lnTo>
                <a:lnTo>
                  <a:pt x="259" y="160"/>
                </a:lnTo>
                <a:lnTo>
                  <a:pt x="259" y="153"/>
                </a:lnTo>
                <a:lnTo>
                  <a:pt x="259" y="147"/>
                </a:lnTo>
                <a:lnTo>
                  <a:pt x="259" y="142"/>
                </a:lnTo>
                <a:lnTo>
                  <a:pt x="258" y="138"/>
                </a:lnTo>
                <a:lnTo>
                  <a:pt x="257" y="134"/>
                </a:lnTo>
                <a:lnTo>
                  <a:pt x="256" y="134"/>
                </a:lnTo>
                <a:lnTo>
                  <a:pt x="256" y="121"/>
                </a:lnTo>
                <a:lnTo>
                  <a:pt x="253" y="121"/>
                </a:lnTo>
                <a:lnTo>
                  <a:pt x="253" y="118"/>
                </a:lnTo>
                <a:lnTo>
                  <a:pt x="253" y="114"/>
                </a:lnTo>
                <a:lnTo>
                  <a:pt x="252" y="111"/>
                </a:lnTo>
                <a:lnTo>
                  <a:pt x="249" y="110"/>
                </a:lnTo>
                <a:lnTo>
                  <a:pt x="250" y="112"/>
                </a:lnTo>
                <a:lnTo>
                  <a:pt x="252" y="114"/>
                </a:lnTo>
                <a:lnTo>
                  <a:pt x="252" y="113"/>
                </a:lnTo>
                <a:lnTo>
                  <a:pt x="252" y="111"/>
                </a:lnTo>
                <a:lnTo>
                  <a:pt x="252" y="109"/>
                </a:lnTo>
                <a:lnTo>
                  <a:pt x="250" y="108"/>
                </a:lnTo>
                <a:lnTo>
                  <a:pt x="249" y="106"/>
                </a:lnTo>
                <a:lnTo>
                  <a:pt x="247" y="103"/>
                </a:lnTo>
                <a:lnTo>
                  <a:pt x="247" y="104"/>
                </a:lnTo>
                <a:lnTo>
                  <a:pt x="245" y="104"/>
                </a:lnTo>
                <a:lnTo>
                  <a:pt x="242" y="103"/>
                </a:lnTo>
                <a:lnTo>
                  <a:pt x="246" y="104"/>
                </a:lnTo>
                <a:lnTo>
                  <a:pt x="247" y="104"/>
                </a:lnTo>
                <a:lnTo>
                  <a:pt x="245" y="102"/>
                </a:lnTo>
                <a:lnTo>
                  <a:pt x="242" y="98"/>
                </a:lnTo>
                <a:lnTo>
                  <a:pt x="241" y="98"/>
                </a:lnTo>
                <a:lnTo>
                  <a:pt x="239" y="96"/>
                </a:lnTo>
                <a:lnTo>
                  <a:pt x="237" y="96"/>
                </a:lnTo>
                <a:lnTo>
                  <a:pt x="234" y="95"/>
                </a:lnTo>
                <a:lnTo>
                  <a:pt x="237" y="96"/>
                </a:lnTo>
                <a:lnTo>
                  <a:pt x="237" y="93"/>
                </a:lnTo>
                <a:lnTo>
                  <a:pt x="234" y="90"/>
                </a:lnTo>
                <a:lnTo>
                  <a:pt x="237" y="94"/>
                </a:lnTo>
                <a:lnTo>
                  <a:pt x="237" y="95"/>
                </a:lnTo>
                <a:lnTo>
                  <a:pt x="235" y="93"/>
                </a:lnTo>
                <a:lnTo>
                  <a:pt x="230" y="90"/>
                </a:lnTo>
                <a:lnTo>
                  <a:pt x="229" y="88"/>
                </a:lnTo>
                <a:lnTo>
                  <a:pt x="226" y="86"/>
                </a:lnTo>
                <a:lnTo>
                  <a:pt x="224" y="85"/>
                </a:lnTo>
                <a:lnTo>
                  <a:pt x="223" y="84"/>
                </a:lnTo>
                <a:lnTo>
                  <a:pt x="221" y="83"/>
                </a:lnTo>
                <a:lnTo>
                  <a:pt x="219" y="82"/>
                </a:lnTo>
                <a:lnTo>
                  <a:pt x="217" y="80"/>
                </a:lnTo>
                <a:lnTo>
                  <a:pt x="216" y="79"/>
                </a:lnTo>
                <a:lnTo>
                  <a:pt x="212" y="79"/>
                </a:lnTo>
                <a:lnTo>
                  <a:pt x="212" y="77"/>
                </a:lnTo>
                <a:lnTo>
                  <a:pt x="209" y="76"/>
                </a:lnTo>
                <a:lnTo>
                  <a:pt x="205" y="76"/>
                </a:lnTo>
                <a:lnTo>
                  <a:pt x="200" y="75"/>
                </a:lnTo>
                <a:lnTo>
                  <a:pt x="194" y="74"/>
                </a:lnTo>
                <a:lnTo>
                  <a:pt x="188" y="74"/>
                </a:lnTo>
                <a:lnTo>
                  <a:pt x="183" y="73"/>
                </a:lnTo>
                <a:lnTo>
                  <a:pt x="181" y="72"/>
                </a:lnTo>
                <a:lnTo>
                  <a:pt x="179" y="70"/>
                </a:lnTo>
                <a:lnTo>
                  <a:pt x="176" y="70"/>
                </a:lnTo>
                <a:lnTo>
                  <a:pt x="171" y="70"/>
                </a:lnTo>
                <a:lnTo>
                  <a:pt x="167" y="70"/>
                </a:lnTo>
                <a:lnTo>
                  <a:pt x="163" y="70"/>
                </a:lnTo>
                <a:lnTo>
                  <a:pt x="158" y="70"/>
                </a:lnTo>
                <a:lnTo>
                  <a:pt x="153" y="69"/>
                </a:lnTo>
                <a:lnTo>
                  <a:pt x="148" y="68"/>
                </a:lnTo>
                <a:lnTo>
                  <a:pt x="143" y="68"/>
                </a:lnTo>
                <a:lnTo>
                  <a:pt x="138" y="68"/>
                </a:lnTo>
                <a:lnTo>
                  <a:pt x="133" y="67"/>
                </a:lnTo>
                <a:lnTo>
                  <a:pt x="129" y="67"/>
                </a:lnTo>
                <a:lnTo>
                  <a:pt x="124" y="66"/>
                </a:lnTo>
                <a:lnTo>
                  <a:pt x="119" y="66"/>
                </a:lnTo>
                <a:lnTo>
                  <a:pt x="115" y="65"/>
                </a:lnTo>
                <a:lnTo>
                  <a:pt x="111" y="64"/>
                </a:lnTo>
                <a:lnTo>
                  <a:pt x="107" y="63"/>
                </a:lnTo>
                <a:lnTo>
                  <a:pt x="104" y="62"/>
                </a:lnTo>
                <a:lnTo>
                  <a:pt x="100" y="62"/>
                </a:lnTo>
                <a:lnTo>
                  <a:pt x="95" y="62"/>
                </a:lnTo>
                <a:lnTo>
                  <a:pt x="90" y="61"/>
                </a:lnTo>
                <a:lnTo>
                  <a:pt x="85" y="60"/>
                </a:lnTo>
                <a:lnTo>
                  <a:pt x="80" y="60"/>
                </a:lnTo>
                <a:lnTo>
                  <a:pt x="74" y="60"/>
                </a:lnTo>
                <a:lnTo>
                  <a:pt x="69" y="58"/>
                </a:lnTo>
                <a:lnTo>
                  <a:pt x="63" y="58"/>
                </a:lnTo>
                <a:lnTo>
                  <a:pt x="58" y="58"/>
                </a:lnTo>
                <a:lnTo>
                  <a:pt x="52" y="57"/>
                </a:lnTo>
                <a:lnTo>
                  <a:pt x="47" y="56"/>
                </a:lnTo>
                <a:lnTo>
                  <a:pt x="43" y="54"/>
                </a:lnTo>
                <a:lnTo>
                  <a:pt x="39" y="53"/>
                </a:lnTo>
                <a:lnTo>
                  <a:pt x="35" y="52"/>
                </a:lnTo>
                <a:lnTo>
                  <a:pt x="31" y="50"/>
                </a:lnTo>
                <a:lnTo>
                  <a:pt x="29" y="48"/>
                </a:lnTo>
                <a:lnTo>
                  <a:pt x="29" y="46"/>
                </a:lnTo>
                <a:lnTo>
                  <a:pt x="27" y="44"/>
                </a:lnTo>
                <a:lnTo>
                  <a:pt x="25" y="42"/>
                </a:lnTo>
                <a:lnTo>
                  <a:pt x="23" y="42"/>
                </a:lnTo>
                <a:lnTo>
                  <a:pt x="22" y="39"/>
                </a:lnTo>
                <a:lnTo>
                  <a:pt x="20" y="36"/>
                </a:lnTo>
                <a:lnTo>
                  <a:pt x="19" y="34"/>
                </a:lnTo>
                <a:lnTo>
                  <a:pt x="17" y="33"/>
                </a:lnTo>
                <a:lnTo>
                  <a:pt x="17" y="30"/>
                </a:lnTo>
                <a:lnTo>
                  <a:pt x="16" y="28"/>
                </a:lnTo>
                <a:lnTo>
                  <a:pt x="14" y="25"/>
                </a:lnTo>
                <a:lnTo>
                  <a:pt x="12" y="24"/>
                </a:lnTo>
                <a:lnTo>
                  <a:pt x="11" y="24"/>
                </a:lnTo>
                <a:lnTo>
                  <a:pt x="9" y="21"/>
                </a:lnTo>
                <a:lnTo>
                  <a:pt x="7" y="17"/>
                </a:lnTo>
                <a:lnTo>
                  <a:pt x="5" y="12"/>
                </a:lnTo>
                <a:lnTo>
                  <a:pt x="2" y="8"/>
                </a:lnTo>
                <a:lnTo>
                  <a:pt x="0" y="4"/>
                </a:lnTo>
                <a:lnTo>
                  <a:pt x="0" y="1"/>
                </a:lnTo>
                <a:lnTo>
                  <a:pt x="0" y="0"/>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8" name="Freeform 1520"/>
          <p:cNvSpPr>
            <a:spLocks/>
          </p:cNvSpPr>
          <p:nvPr/>
        </p:nvSpPr>
        <p:spPr bwMode="auto">
          <a:xfrm>
            <a:off x="5195888" y="2200275"/>
            <a:ext cx="390525" cy="338138"/>
          </a:xfrm>
          <a:custGeom>
            <a:avLst/>
            <a:gdLst/>
            <a:ahLst/>
            <a:cxnLst>
              <a:cxn ang="0">
                <a:pos x="0" y="220"/>
              </a:cxn>
              <a:cxn ang="0">
                <a:pos x="0" y="210"/>
              </a:cxn>
              <a:cxn ang="0">
                <a:pos x="0" y="198"/>
              </a:cxn>
              <a:cxn ang="0">
                <a:pos x="0" y="185"/>
              </a:cxn>
              <a:cxn ang="0">
                <a:pos x="0" y="172"/>
              </a:cxn>
              <a:cxn ang="0">
                <a:pos x="0" y="159"/>
              </a:cxn>
              <a:cxn ang="0">
                <a:pos x="1" y="148"/>
              </a:cxn>
              <a:cxn ang="0">
                <a:pos x="1" y="139"/>
              </a:cxn>
              <a:cxn ang="0">
                <a:pos x="4" y="136"/>
              </a:cxn>
              <a:cxn ang="0">
                <a:pos x="6" y="122"/>
              </a:cxn>
              <a:cxn ang="0">
                <a:pos x="7" y="116"/>
              </a:cxn>
              <a:cxn ang="0">
                <a:pos x="10" y="112"/>
              </a:cxn>
              <a:cxn ang="0">
                <a:pos x="7" y="116"/>
              </a:cxn>
              <a:cxn ang="0">
                <a:pos x="7" y="113"/>
              </a:cxn>
              <a:cxn ang="0">
                <a:pos x="9" y="109"/>
              </a:cxn>
              <a:cxn ang="0">
                <a:pos x="12" y="105"/>
              </a:cxn>
              <a:cxn ang="0">
                <a:pos x="14" y="106"/>
              </a:cxn>
              <a:cxn ang="0">
                <a:pos x="13" y="106"/>
              </a:cxn>
              <a:cxn ang="0">
                <a:pos x="14" y="104"/>
              </a:cxn>
              <a:cxn ang="0">
                <a:pos x="18" y="100"/>
              </a:cxn>
              <a:cxn ang="0">
                <a:pos x="23" y="98"/>
              </a:cxn>
              <a:cxn ang="0">
                <a:pos x="22" y="98"/>
              </a:cxn>
              <a:cxn ang="0">
                <a:pos x="26" y="92"/>
              </a:cxn>
              <a:cxn ang="0">
                <a:pos x="22" y="97"/>
              </a:cxn>
              <a:cxn ang="0">
                <a:pos x="29" y="92"/>
              </a:cxn>
              <a:cxn ang="0">
                <a:pos x="33" y="88"/>
              </a:cxn>
              <a:cxn ang="0">
                <a:pos x="37" y="86"/>
              </a:cxn>
              <a:cxn ang="0">
                <a:pos x="40" y="84"/>
              </a:cxn>
              <a:cxn ang="0">
                <a:pos x="43" y="81"/>
              </a:cxn>
              <a:cxn ang="0">
                <a:pos x="47" y="79"/>
              </a:cxn>
              <a:cxn ang="0">
                <a:pos x="54" y="78"/>
              </a:cxn>
              <a:cxn ang="0">
                <a:pos x="65" y="76"/>
              </a:cxn>
              <a:cxn ang="0">
                <a:pos x="76" y="75"/>
              </a:cxn>
              <a:cxn ang="0">
                <a:pos x="80" y="72"/>
              </a:cxn>
              <a:cxn ang="0">
                <a:pos x="89" y="72"/>
              </a:cxn>
              <a:cxn ang="0">
                <a:pos x="97" y="72"/>
              </a:cxn>
              <a:cxn ang="0">
                <a:pos x="106" y="72"/>
              </a:cxn>
              <a:cxn ang="0">
                <a:pos x="117" y="71"/>
              </a:cxn>
              <a:cxn ang="0">
                <a:pos x="127" y="71"/>
              </a:cxn>
              <a:cxn ang="0">
                <a:pos x="136" y="70"/>
              </a:cxn>
              <a:cxn ang="0">
                <a:pos x="145" y="69"/>
              </a:cxn>
              <a:cxn ang="0">
                <a:pos x="152" y="68"/>
              </a:cxn>
              <a:cxn ang="0">
                <a:pos x="157" y="67"/>
              </a:cxn>
              <a:cxn ang="0">
                <a:pos x="164" y="66"/>
              </a:cxn>
              <a:cxn ang="0">
                <a:pos x="172" y="64"/>
              </a:cxn>
              <a:cxn ang="0">
                <a:pos x="182" y="63"/>
              </a:cxn>
              <a:cxn ang="0">
                <a:pos x="193" y="61"/>
              </a:cxn>
              <a:cxn ang="0">
                <a:pos x="203" y="58"/>
              </a:cxn>
              <a:cxn ang="0">
                <a:pos x="215" y="56"/>
              </a:cxn>
              <a:cxn ang="0">
                <a:pos x="225" y="52"/>
              </a:cxn>
              <a:cxn ang="0">
                <a:pos x="231" y="48"/>
              </a:cxn>
              <a:cxn ang="0">
                <a:pos x="235" y="44"/>
              </a:cxn>
              <a:cxn ang="0">
                <a:pos x="237" y="41"/>
              </a:cxn>
              <a:cxn ang="0">
                <a:pos x="242" y="36"/>
              </a:cxn>
              <a:cxn ang="0">
                <a:pos x="243" y="32"/>
              </a:cxn>
              <a:cxn ang="0">
                <a:pos x="245" y="27"/>
              </a:cxn>
              <a:cxn ang="0">
                <a:pos x="249" y="24"/>
              </a:cxn>
              <a:cxn ang="0">
                <a:pos x="252" y="17"/>
              </a:cxn>
              <a:cxn ang="0">
                <a:pos x="255" y="9"/>
              </a:cxn>
              <a:cxn ang="0">
                <a:pos x="259" y="2"/>
              </a:cxn>
              <a:cxn ang="0">
                <a:pos x="252" y="12"/>
              </a:cxn>
            </a:cxnLst>
            <a:rect l="0" t="0" r="r" b="b"/>
            <a:pathLst>
              <a:path w="261" h="226">
                <a:moveTo>
                  <a:pt x="0" y="225"/>
                </a:moveTo>
                <a:lnTo>
                  <a:pt x="0" y="220"/>
                </a:lnTo>
                <a:lnTo>
                  <a:pt x="0" y="216"/>
                </a:lnTo>
                <a:lnTo>
                  <a:pt x="0" y="210"/>
                </a:lnTo>
                <a:lnTo>
                  <a:pt x="0" y="204"/>
                </a:lnTo>
                <a:lnTo>
                  <a:pt x="0" y="198"/>
                </a:lnTo>
                <a:lnTo>
                  <a:pt x="0" y="192"/>
                </a:lnTo>
                <a:lnTo>
                  <a:pt x="0" y="185"/>
                </a:lnTo>
                <a:lnTo>
                  <a:pt x="0" y="178"/>
                </a:lnTo>
                <a:lnTo>
                  <a:pt x="0" y="172"/>
                </a:lnTo>
                <a:lnTo>
                  <a:pt x="0" y="165"/>
                </a:lnTo>
                <a:lnTo>
                  <a:pt x="0" y="159"/>
                </a:lnTo>
                <a:lnTo>
                  <a:pt x="0" y="153"/>
                </a:lnTo>
                <a:lnTo>
                  <a:pt x="1" y="148"/>
                </a:lnTo>
                <a:lnTo>
                  <a:pt x="1" y="143"/>
                </a:lnTo>
                <a:lnTo>
                  <a:pt x="1" y="139"/>
                </a:lnTo>
                <a:lnTo>
                  <a:pt x="2" y="136"/>
                </a:lnTo>
                <a:lnTo>
                  <a:pt x="4" y="136"/>
                </a:lnTo>
                <a:lnTo>
                  <a:pt x="4" y="122"/>
                </a:lnTo>
                <a:lnTo>
                  <a:pt x="6" y="122"/>
                </a:lnTo>
                <a:lnTo>
                  <a:pt x="6" y="120"/>
                </a:lnTo>
                <a:lnTo>
                  <a:pt x="7" y="116"/>
                </a:lnTo>
                <a:lnTo>
                  <a:pt x="7" y="113"/>
                </a:lnTo>
                <a:lnTo>
                  <a:pt x="10" y="112"/>
                </a:lnTo>
                <a:lnTo>
                  <a:pt x="9" y="114"/>
                </a:lnTo>
                <a:lnTo>
                  <a:pt x="7" y="116"/>
                </a:lnTo>
                <a:lnTo>
                  <a:pt x="7" y="114"/>
                </a:lnTo>
                <a:lnTo>
                  <a:pt x="7" y="113"/>
                </a:lnTo>
                <a:lnTo>
                  <a:pt x="7" y="111"/>
                </a:lnTo>
                <a:lnTo>
                  <a:pt x="9" y="109"/>
                </a:lnTo>
                <a:lnTo>
                  <a:pt x="10" y="107"/>
                </a:lnTo>
                <a:lnTo>
                  <a:pt x="12" y="105"/>
                </a:lnTo>
                <a:lnTo>
                  <a:pt x="12" y="106"/>
                </a:lnTo>
                <a:lnTo>
                  <a:pt x="14" y="106"/>
                </a:lnTo>
                <a:lnTo>
                  <a:pt x="17" y="105"/>
                </a:lnTo>
                <a:lnTo>
                  <a:pt x="13" y="106"/>
                </a:lnTo>
                <a:lnTo>
                  <a:pt x="12" y="106"/>
                </a:lnTo>
                <a:lnTo>
                  <a:pt x="14" y="104"/>
                </a:lnTo>
                <a:lnTo>
                  <a:pt x="17" y="100"/>
                </a:lnTo>
                <a:lnTo>
                  <a:pt x="18" y="100"/>
                </a:lnTo>
                <a:lnTo>
                  <a:pt x="20" y="98"/>
                </a:lnTo>
                <a:lnTo>
                  <a:pt x="23" y="98"/>
                </a:lnTo>
                <a:lnTo>
                  <a:pt x="26" y="96"/>
                </a:lnTo>
                <a:lnTo>
                  <a:pt x="22" y="98"/>
                </a:lnTo>
                <a:lnTo>
                  <a:pt x="23" y="95"/>
                </a:lnTo>
                <a:lnTo>
                  <a:pt x="26" y="92"/>
                </a:lnTo>
                <a:lnTo>
                  <a:pt x="22" y="96"/>
                </a:lnTo>
                <a:lnTo>
                  <a:pt x="22" y="97"/>
                </a:lnTo>
                <a:lnTo>
                  <a:pt x="24" y="95"/>
                </a:lnTo>
                <a:lnTo>
                  <a:pt x="29" y="92"/>
                </a:lnTo>
                <a:lnTo>
                  <a:pt x="31" y="90"/>
                </a:lnTo>
                <a:lnTo>
                  <a:pt x="33" y="88"/>
                </a:lnTo>
                <a:lnTo>
                  <a:pt x="35" y="87"/>
                </a:lnTo>
                <a:lnTo>
                  <a:pt x="37" y="86"/>
                </a:lnTo>
                <a:lnTo>
                  <a:pt x="38" y="85"/>
                </a:lnTo>
                <a:lnTo>
                  <a:pt x="40" y="84"/>
                </a:lnTo>
                <a:lnTo>
                  <a:pt x="42" y="82"/>
                </a:lnTo>
                <a:lnTo>
                  <a:pt x="43" y="81"/>
                </a:lnTo>
                <a:lnTo>
                  <a:pt x="47" y="81"/>
                </a:lnTo>
                <a:lnTo>
                  <a:pt x="47" y="79"/>
                </a:lnTo>
                <a:lnTo>
                  <a:pt x="50" y="78"/>
                </a:lnTo>
                <a:lnTo>
                  <a:pt x="54" y="78"/>
                </a:lnTo>
                <a:lnTo>
                  <a:pt x="59" y="77"/>
                </a:lnTo>
                <a:lnTo>
                  <a:pt x="65" y="76"/>
                </a:lnTo>
                <a:lnTo>
                  <a:pt x="71" y="76"/>
                </a:lnTo>
                <a:lnTo>
                  <a:pt x="76" y="75"/>
                </a:lnTo>
                <a:lnTo>
                  <a:pt x="79" y="74"/>
                </a:lnTo>
                <a:lnTo>
                  <a:pt x="80" y="72"/>
                </a:lnTo>
                <a:lnTo>
                  <a:pt x="84" y="72"/>
                </a:lnTo>
                <a:lnTo>
                  <a:pt x="89" y="72"/>
                </a:lnTo>
                <a:lnTo>
                  <a:pt x="92" y="72"/>
                </a:lnTo>
                <a:lnTo>
                  <a:pt x="97" y="72"/>
                </a:lnTo>
                <a:lnTo>
                  <a:pt x="102" y="72"/>
                </a:lnTo>
                <a:lnTo>
                  <a:pt x="106" y="72"/>
                </a:lnTo>
                <a:lnTo>
                  <a:pt x="111" y="72"/>
                </a:lnTo>
                <a:lnTo>
                  <a:pt x="117" y="71"/>
                </a:lnTo>
                <a:lnTo>
                  <a:pt x="122" y="71"/>
                </a:lnTo>
                <a:lnTo>
                  <a:pt x="127" y="71"/>
                </a:lnTo>
                <a:lnTo>
                  <a:pt x="131" y="70"/>
                </a:lnTo>
                <a:lnTo>
                  <a:pt x="136" y="70"/>
                </a:lnTo>
                <a:lnTo>
                  <a:pt x="141" y="70"/>
                </a:lnTo>
                <a:lnTo>
                  <a:pt x="145" y="69"/>
                </a:lnTo>
                <a:lnTo>
                  <a:pt x="148" y="68"/>
                </a:lnTo>
                <a:lnTo>
                  <a:pt x="152" y="68"/>
                </a:lnTo>
                <a:lnTo>
                  <a:pt x="154" y="68"/>
                </a:lnTo>
                <a:lnTo>
                  <a:pt x="157" y="67"/>
                </a:lnTo>
                <a:lnTo>
                  <a:pt x="160" y="66"/>
                </a:lnTo>
                <a:lnTo>
                  <a:pt x="164" y="66"/>
                </a:lnTo>
                <a:lnTo>
                  <a:pt x="168" y="65"/>
                </a:lnTo>
                <a:lnTo>
                  <a:pt x="172" y="64"/>
                </a:lnTo>
                <a:lnTo>
                  <a:pt x="177" y="64"/>
                </a:lnTo>
                <a:lnTo>
                  <a:pt x="182" y="63"/>
                </a:lnTo>
                <a:lnTo>
                  <a:pt x="187" y="62"/>
                </a:lnTo>
                <a:lnTo>
                  <a:pt x="193" y="61"/>
                </a:lnTo>
                <a:lnTo>
                  <a:pt x="198" y="60"/>
                </a:lnTo>
                <a:lnTo>
                  <a:pt x="203" y="58"/>
                </a:lnTo>
                <a:lnTo>
                  <a:pt x="209" y="57"/>
                </a:lnTo>
                <a:lnTo>
                  <a:pt x="215" y="56"/>
                </a:lnTo>
                <a:lnTo>
                  <a:pt x="220" y="54"/>
                </a:lnTo>
                <a:lnTo>
                  <a:pt x="225" y="52"/>
                </a:lnTo>
                <a:lnTo>
                  <a:pt x="230" y="50"/>
                </a:lnTo>
                <a:lnTo>
                  <a:pt x="231" y="48"/>
                </a:lnTo>
                <a:lnTo>
                  <a:pt x="233" y="46"/>
                </a:lnTo>
                <a:lnTo>
                  <a:pt x="235" y="44"/>
                </a:lnTo>
                <a:lnTo>
                  <a:pt x="237" y="43"/>
                </a:lnTo>
                <a:lnTo>
                  <a:pt x="237" y="41"/>
                </a:lnTo>
                <a:lnTo>
                  <a:pt x="240" y="38"/>
                </a:lnTo>
                <a:lnTo>
                  <a:pt x="242" y="36"/>
                </a:lnTo>
                <a:lnTo>
                  <a:pt x="243" y="35"/>
                </a:lnTo>
                <a:lnTo>
                  <a:pt x="243" y="32"/>
                </a:lnTo>
                <a:lnTo>
                  <a:pt x="244" y="30"/>
                </a:lnTo>
                <a:lnTo>
                  <a:pt x="245" y="27"/>
                </a:lnTo>
                <a:lnTo>
                  <a:pt x="248" y="26"/>
                </a:lnTo>
                <a:lnTo>
                  <a:pt x="249" y="24"/>
                </a:lnTo>
                <a:lnTo>
                  <a:pt x="250" y="21"/>
                </a:lnTo>
                <a:lnTo>
                  <a:pt x="252" y="17"/>
                </a:lnTo>
                <a:lnTo>
                  <a:pt x="254" y="14"/>
                </a:lnTo>
                <a:lnTo>
                  <a:pt x="255" y="9"/>
                </a:lnTo>
                <a:lnTo>
                  <a:pt x="257" y="6"/>
                </a:lnTo>
                <a:lnTo>
                  <a:pt x="259" y="2"/>
                </a:lnTo>
                <a:lnTo>
                  <a:pt x="260" y="0"/>
                </a:lnTo>
                <a:lnTo>
                  <a:pt x="252" y="12"/>
                </a:lnTo>
              </a:path>
            </a:pathLst>
          </a:custGeom>
          <a:noFill/>
          <a:ln w="12700" cap="rnd" cmpd="sng">
            <a:solidFill>
              <a:srgbClr val="000000"/>
            </a:solidFill>
            <a:prstDash val="solid"/>
            <a:round/>
            <a:headEnd type="none" w="sm" len="sm"/>
            <a:tailEnd type="none" w="sm" len="sm"/>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09" name="Freeform 1521"/>
          <p:cNvSpPr>
            <a:spLocks/>
          </p:cNvSpPr>
          <p:nvPr/>
        </p:nvSpPr>
        <p:spPr bwMode="auto">
          <a:xfrm>
            <a:off x="5032375" y="3679825"/>
            <a:ext cx="134938" cy="84138"/>
          </a:xfrm>
          <a:custGeom>
            <a:avLst/>
            <a:gdLst/>
            <a:ahLst/>
            <a:cxnLst>
              <a:cxn ang="0">
                <a:pos x="20" y="0"/>
              </a:cxn>
              <a:cxn ang="0">
                <a:pos x="27" y="0"/>
              </a:cxn>
              <a:cxn ang="0">
                <a:pos x="33" y="0"/>
              </a:cxn>
              <a:cxn ang="0">
                <a:pos x="40" y="0"/>
              </a:cxn>
              <a:cxn ang="0">
                <a:pos x="46" y="0"/>
              </a:cxn>
              <a:cxn ang="0">
                <a:pos x="53" y="0"/>
              </a:cxn>
              <a:cxn ang="0">
                <a:pos x="60" y="0"/>
              </a:cxn>
              <a:cxn ang="0">
                <a:pos x="66" y="0"/>
              </a:cxn>
              <a:cxn ang="0">
                <a:pos x="71" y="4"/>
              </a:cxn>
              <a:cxn ang="0">
                <a:pos x="73" y="10"/>
              </a:cxn>
              <a:cxn ang="0">
                <a:pos x="76" y="17"/>
              </a:cxn>
              <a:cxn ang="0">
                <a:pos x="78" y="24"/>
              </a:cxn>
              <a:cxn ang="0">
                <a:pos x="80" y="30"/>
              </a:cxn>
              <a:cxn ang="0">
                <a:pos x="82" y="38"/>
              </a:cxn>
              <a:cxn ang="0">
                <a:pos x="85" y="44"/>
              </a:cxn>
              <a:cxn ang="0">
                <a:pos x="87" y="51"/>
              </a:cxn>
              <a:cxn ang="0">
                <a:pos x="83" y="55"/>
              </a:cxn>
              <a:cxn ang="0">
                <a:pos x="72" y="55"/>
              </a:cxn>
              <a:cxn ang="0">
                <a:pos x="60" y="55"/>
              </a:cxn>
              <a:cxn ang="0">
                <a:pos x="50" y="55"/>
              </a:cxn>
              <a:cxn ang="0">
                <a:pos x="39" y="55"/>
              </a:cxn>
              <a:cxn ang="0">
                <a:pos x="28" y="55"/>
              </a:cxn>
              <a:cxn ang="0">
                <a:pos x="16" y="55"/>
              </a:cxn>
              <a:cxn ang="0">
                <a:pos x="5" y="55"/>
              </a:cxn>
              <a:cxn ang="0">
                <a:pos x="1" y="51"/>
              </a:cxn>
              <a:cxn ang="0">
                <a:pos x="3" y="44"/>
              </a:cxn>
              <a:cxn ang="0">
                <a:pos x="5" y="37"/>
              </a:cxn>
              <a:cxn ang="0">
                <a:pos x="7" y="30"/>
              </a:cxn>
              <a:cxn ang="0">
                <a:pos x="9" y="24"/>
              </a:cxn>
              <a:cxn ang="0">
                <a:pos x="11" y="17"/>
              </a:cxn>
              <a:cxn ang="0">
                <a:pos x="14" y="10"/>
              </a:cxn>
              <a:cxn ang="0">
                <a:pos x="16" y="3"/>
              </a:cxn>
            </a:cxnLst>
            <a:rect l="0" t="0" r="r" b="b"/>
            <a:pathLst>
              <a:path w="90" h="56">
                <a:moveTo>
                  <a:pt x="17" y="0"/>
                </a:moveTo>
                <a:lnTo>
                  <a:pt x="20" y="0"/>
                </a:lnTo>
                <a:lnTo>
                  <a:pt x="24" y="0"/>
                </a:lnTo>
                <a:lnTo>
                  <a:pt x="27" y="0"/>
                </a:lnTo>
                <a:lnTo>
                  <a:pt x="30" y="0"/>
                </a:lnTo>
                <a:lnTo>
                  <a:pt x="33" y="0"/>
                </a:lnTo>
                <a:lnTo>
                  <a:pt x="37" y="0"/>
                </a:lnTo>
                <a:lnTo>
                  <a:pt x="40" y="0"/>
                </a:lnTo>
                <a:lnTo>
                  <a:pt x="44" y="0"/>
                </a:lnTo>
                <a:lnTo>
                  <a:pt x="46" y="0"/>
                </a:lnTo>
                <a:lnTo>
                  <a:pt x="50" y="0"/>
                </a:lnTo>
                <a:lnTo>
                  <a:pt x="53" y="0"/>
                </a:lnTo>
                <a:lnTo>
                  <a:pt x="56" y="0"/>
                </a:lnTo>
                <a:lnTo>
                  <a:pt x="60" y="0"/>
                </a:lnTo>
                <a:lnTo>
                  <a:pt x="63" y="0"/>
                </a:lnTo>
                <a:lnTo>
                  <a:pt x="66" y="0"/>
                </a:lnTo>
                <a:lnTo>
                  <a:pt x="70" y="0"/>
                </a:lnTo>
                <a:lnTo>
                  <a:pt x="71" y="4"/>
                </a:lnTo>
                <a:lnTo>
                  <a:pt x="72" y="7"/>
                </a:lnTo>
                <a:lnTo>
                  <a:pt x="73" y="10"/>
                </a:lnTo>
                <a:lnTo>
                  <a:pt x="74" y="14"/>
                </a:lnTo>
                <a:lnTo>
                  <a:pt x="76" y="17"/>
                </a:lnTo>
                <a:lnTo>
                  <a:pt x="77" y="21"/>
                </a:lnTo>
                <a:lnTo>
                  <a:pt x="78" y="24"/>
                </a:lnTo>
                <a:lnTo>
                  <a:pt x="79" y="27"/>
                </a:lnTo>
                <a:lnTo>
                  <a:pt x="80" y="30"/>
                </a:lnTo>
                <a:lnTo>
                  <a:pt x="81" y="34"/>
                </a:lnTo>
                <a:lnTo>
                  <a:pt x="82" y="38"/>
                </a:lnTo>
                <a:lnTo>
                  <a:pt x="84" y="40"/>
                </a:lnTo>
                <a:lnTo>
                  <a:pt x="85" y="44"/>
                </a:lnTo>
                <a:lnTo>
                  <a:pt x="86" y="48"/>
                </a:lnTo>
                <a:lnTo>
                  <a:pt x="87" y="51"/>
                </a:lnTo>
                <a:lnTo>
                  <a:pt x="89" y="55"/>
                </a:lnTo>
                <a:lnTo>
                  <a:pt x="83" y="55"/>
                </a:lnTo>
                <a:lnTo>
                  <a:pt x="77" y="55"/>
                </a:lnTo>
                <a:lnTo>
                  <a:pt x="72" y="55"/>
                </a:lnTo>
                <a:lnTo>
                  <a:pt x="66" y="55"/>
                </a:lnTo>
                <a:lnTo>
                  <a:pt x="60" y="55"/>
                </a:lnTo>
                <a:lnTo>
                  <a:pt x="55" y="55"/>
                </a:lnTo>
                <a:lnTo>
                  <a:pt x="50" y="55"/>
                </a:lnTo>
                <a:lnTo>
                  <a:pt x="44" y="55"/>
                </a:lnTo>
                <a:lnTo>
                  <a:pt x="39" y="55"/>
                </a:lnTo>
                <a:lnTo>
                  <a:pt x="33" y="55"/>
                </a:lnTo>
                <a:lnTo>
                  <a:pt x="28" y="55"/>
                </a:lnTo>
                <a:lnTo>
                  <a:pt x="22" y="55"/>
                </a:lnTo>
                <a:lnTo>
                  <a:pt x="16" y="55"/>
                </a:lnTo>
                <a:lnTo>
                  <a:pt x="11" y="55"/>
                </a:lnTo>
                <a:lnTo>
                  <a:pt x="5" y="55"/>
                </a:lnTo>
                <a:lnTo>
                  <a:pt x="0" y="55"/>
                </a:lnTo>
                <a:lnTo>
                  <a:pt x="1" y="51"/>
                </a:lnTo>
                <a:lnTo>
                  <a:pt x="2" y="48"/>
                </a:lnTo>
                <a:lnTo>
                  <a:pt x="3" y="44"/>
                </a:lnTo>
                <a:lnTo>
                  <a:pt x="4" y="40"/>
                </a:lnTo>
                <a:lnTo>
                  <a:pt x="5" y="37"/>
                </a:lnTo>
                <a:lnTo>
                  <a:pt x="7" y="34"/>
                </a:lnTo>
                <a:lnTo>
                  <a:pt x="7" y="30"/>
                </a:lnTo>
                <a:lnTo>
                  <a:pt x="9" y="27"/>
                </a:lnTo>
                <a:lnTo>
                  <a:pt x="9" y="24"/>
                </a:lnTo>
                <a:lnTo>
                  <a:pt x="11" y="20"/>
                </a:lnTo>
                <a:lnTo>
                  <a:pt x="11" y="17"/>
                </a:lnTo>
                <a:lnTo>
                  <a:pt x="13" y="14"/>
                </a:lnTo>
                <a:lnTo>
                  <a:pt x="14" y="10"/>
                </a:lnTo>
                <a:lnTo>
                  <a:pt x="15" y="6"/>
                </a:lnTo>
                <a:lnTo>
                  <a:pt x="16" y="3"/>
                </a:lnTo>
                <a:lnTo>
                  <a:pt x="17"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0" name="Freeform 1522"/>
          <p:cNvSpPr>
            <a:spLocks/>
          </p:cNvSpPr>
          <p:nvPr/>
        </p:nvSpPr>
        <p:spPr bwMode="auto">
          <a:xfrm>
            <a:off x="5057775" y="3673475"/>
            <a:ext cx="42863" cy="25400"/>
          </a:xfrm>
          <a:custGeom>
            <a:avLst/>
            <a:gdLst/>
            <a:ahLst/>
            <a:cxnLst>
              <a:cxn ang="0">
                <a:pos x="27" y="0"/>
              </a:cxn>
              <a:cxn ang="0">
                <a:pos x="23" y="0"/>
              </a:cxn>
              <a:cxn ang="0">
                <a:pos x="20" y="0"/>
              </a:cxn>
              <a:cxn ang="0">
                <a:pos x="17" y="0"/>
              </a:cxn>
              <a:cxn ang="0">
                <a:pos x="13" y="0"/>
              </a:cxn>
              <a:cxn ang="0">
                <a:pos x="9" y="0"/>
              </a:cxn>
              <a:cxn ang="0">
                <a:pos x="7" y="0"/>
              </a:cxn>
              <a:cxn ang="0">
                <a:pos x="2" y="0"/>
              </a:cxn>
              <a:cxn ang="0">
                <a:pos x="0" y="0"/>
              </a:cxn>
              <a:cxn ang="0">
                <a:pos x="0" y="14"/>
              </a:cxn>
              <a:cxn ang="0">
                <a:pos x="2" y="14"/>
              </a:cxn>
              <a:cxn ang="0">
                <a:pos x="7" y="14"/>
              </a:cxn>
              <a:cxn ang="0">
                <a:pos x="9" y="14"/>
              </a:cxn>
              <a:cxn ang="0">
                <a:pos x="12" y="14"/>
              </a:cxn>
              <a:cxn ang="0">
                <a:pos x="16" y="16"/>
              </a:cxn>
              <a:cxn ang="0">
                <a:pos x="20" y="16"/>
              </a:cxn>
              <a:cxn ang="0">
                <a:pos x="23" y="16"/>
              </a:cxn>
              <a:cxn ang="0">
                <a:pos x="27" y="16"/>
              </a:cxn>
              <a:cxn ang="0">
                <a:pos x="27" y="0"/>
              </a:cxn>
            </a:cxnLst>
            <a:rect l="0" t="0" r="r" b="b"/>
            <a:pathLst>
              <a:path w="28" h="17">
                <a:moveTo>
                  <a:pt x="27" y="0"/>
                </a:moveTo>
                <a:lnTo>
                  <a:pt x="23" y="0"/>
                </a:lnTo>
                <a:lnTo>
                  <a:pt x="20" y="0"/>
                </a:lnTo>
                <a:lnTo>
                  <a:pt x="17" y="0"/>
                </a:lnTo>
                <a:lnTo>
                  <a:pt x="13" y="0"/>
                </a:lnTo>
                <a:lnTo>
                  <a:pt x="9" y="0"/>
                </a:lnTo>
                <a:lnTo>
                  <a:pt x="7" y="0"/>
                </a:lnTo>
                <a:lnTo>
                  <a:pt x="2" y="0"/>
                </a:lnTo>
                <a:lnTo>
                  <a:pt x="0" y="0"/>
                </a:lnTo>
                <a:lnTo>
                  <a:pt x="0" y="14"/>
                </a:lnTo>
                <a:lnTo>
                  <a:pt x="2" y="14"/>
                </a:lnTo>
                <a:lnTo>
                  <a:pt x="7" y="14"/>
                </a:lnTo>
                <a:lnTo>
                  <a:pt x="9" y="14"/>
                </a:lnTo>
                <a:lnTo>
                  <a:pt x="12" y="14"/>
                </a:lnTo>
                <a:lnTo>
                  <a:pt x="16" y="16"/>
                </a:lnTo>
                <a:lnTo>
                  <a:pt x="20" y="16"/>
                </a:lnTo>
                <a:lnTo>
                  <a:pt x="23" y="16"/>
                </a:lnTo>
                <a:lnTo>
                  <a:pt x="27" y="16"/>
                </a:lnTo>
                <a:lnTo>
                  <a:pt x="2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1" name="Freeform 1523"/>
          <p:cNvSpPr>
            <a:spLocks/>
          </p:cNvSpPr>
          <p:nvPr/>
        </p:nvSpPr>
        <p:spPr bwMode="auto">
          <a:xfrm>
            <a:off x="5099050" y="3673475"/>
            <a:ext cx="47625" cy="25400"/>
          </a:xfrm>
          <a:custGeom>
            <a:avLst/>
            <a:gdLst/>
            <a:ahLst/>
            <a:cxnLst>
              <a:cxn ang="0">
                <a:pos x="31" y="6"/>
              </a:cxn>
              <a:cxn ang="0">
                <a:pos x="26" y="1"/>
              </a:cxn>
              <a:cxn ang="0">
                <a:pos x="23" y="1"/>
              </a:cxn>
              <a:cxn ang="0">
                <a:pos x="20" y="0"/>
              </a:cxn>
              <a:cxn ang="0">
                <a:pos x="16" y="0"/>
              </a:cxn>
              <a:cxn ang="0">
                <a:pos x="12" y="0"/>
              </a:cxn>
              <a:cxn ang="0">
                <a:pos x="10" y="0"/>
              </a:cxn>
              <a:cxn ang="0">
                <a:pos x="6" y="0"/>
              </a:cxn>
              <a:cxn ang="0">
                <a:pos x="2" y="0"/>
              </a:cxn>
              <a:cxn ang="0">
                <a:pos x="0" y="0"/>
              </a:cxn>
              <a:cxn ang="0">
                <a:pos x="0" y="16"/>
              </a:cxn>
              <a:cxn ang="0">
                <a:pos x="2" y="16"/>
              </a:cxn>
              <a:cxn ang="0">
                <a:pos x="6" y="16"/>
              </a:cxn>
              <a:cxn ang="0">
                <a:pos x="10" y="16"/>
              </a:cxn>
              <a:cxn ang="0">
                <a:pos x="12" y="16"/>
              </a:cxn>
              <a:cxn ang="0">
                <a:pos x="16" y="16"/>
              </a:cxn>
              <a:cxn ang="0">
                <a:pos x="19" y="16"/>
              </a:cxn>
              <a:cxn ang="0">
                <a:pos x="23" y="16"/>
              </a:cxn>
              <a:cxn ang="0">
                <a:pos x="26" y="16"/>
              </a:cxn>
              <a:cxn ang="0">
                <a:pos x="22" y="11"/>
              </a:cxn>
              <a:cxn ang="0">
                <a:pos x="31" y="6"/>
              </a:cxn>
              <a:cxn ang="0">
                <a:pos x="30" y="1"/>
              </a:cxn>
              <a:cxn ang="0">
                <a:pos x="26" y="1"/>
              </a:cxn>
              <a:cxn ang="0">
                <a:pos x="31" y="6"/>
              </a:cxn>
            </a:cxnLst>
            <a:rect l="0" t="0" r="r" b="b"/>
            <a:pathLst>
              <a:path w="32" h="17">
                <a:moveTo>
                  <a:pt x="31" y="6"/>
                </a:moveTo>
                <a:lnTo>
                  <a:pt x="26" y="1"/>
                </a:lnTo>
                <a:lnTo>
                  <a:pt x="23" y="1"/>
                </a:lnTo>
                <a:lnTo>
                  <a:pt x="20" y="0"/>
                </a:lnTo>
                <a:lnTo>
                  <a:pt x="16" y="0"/>
                </a:lnTo>
                <a:lnTo>
                  <a:pt x="12" y="0"/>
                </a:lnTo>
                <a:lnTo>
                  <a:pt x="10" y="0"/>
                </a:lnTo>
                <a:lnTo>
                  <a:pt x="6" y="0"/>
                </a:lnTo>
                <a:lnTo>
                  <a:pt x="2" y="0"/>
                </a:lnTo>
                <a:lnTo>
                  <a:pt x="0" y="0"/>
                </a:lnTo>
                <a:lnTo>
                  <a:pt x="0" y="16"/>
                </a:lnTo>
                <a:lnTo>
                  <a:pt x="2" y="16"/>
                </a:lnTo>
                <a:lnTo>
                  <a:pt x="6" y="16"/>
                </a:lnTo>
                <a:lnTo>
                  <a:pt x="10" y="16"/>
                </a:lnTo>
                <a:lnTo>
                  <a:pt x="12" y="16"/>
                </a:lnTo>
                <a:lnTo>
                  <a:pt x="16" y="16"/>
                </a:lnTo>
                <a:lnTo>
                  <a:pt x="19" y="16"/>
                </a:lnTo>
                <a:lnTo>
                  <a:pt x="23" y="16"/>
                </a:lnTo>
                <a:lnTo>
                  <a:pt x="26" y="16"/>
                </a:lnTo>
                <a:lnTo>
                  <a:pt x="22" y="11"/>
                </a:lnTo>
                <a:lnTo>
                  <a:pt x="31" y="6"/>
                </a:lnTo>
                <a:lnTo>
                  <a:pt x="30" y="1"/>
                </a:lnTo>
                <a:lnTo>
                  <a:pt x="26" y="1"/>
                </a:lnTo>
                <a:lnTo>
                  <a:pt x="31"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2" name="Freeform 1524"/>
          <p:cNvSpPr>
            <a:spLocks/>
          </p:cNvSpPr>
          <p:nvPr/>
        </p:nvSpPr>
        <p:spPr bwMode="auto">
          <a:xfrm>
            <a:off x="5132388" y="3678238"/>
            <a:ext cx="26987" cy="44450"/>
          </a:xfrm>
          <a:custGeom>
            <a:avLst/>
            <a:gdLst/>
            <a:ahLst/>
            <a:cxnLst>
              <a:cxn ang="0">
                <a:pos x="17" y="27"/>
              </a:cxn>
              <a:cxn ang="0">
                <a:pos x="15" y="23"/>
              </a:cxn>
              <a:cxn ang="0">
                <a:pos x="14" y="20"/>
              </a:cxn>
              <a:cxn ang="0">
                <a:pos x="13" y="17"/>
              </a:cxn>
              <a:cxn ang="0">
                <a:pos x="12" y="13"/>
              </a:cxn>
              <a:cxn ang="0">
                <a:pos x="11" y="9"/>
              </a:cxn>
              <a:cxn ang="0">
                <a:pos x="10" y="6"/>
              </a:cxn>
              <a:cxn ang="0">
                <a:pos x="9" y="3"/>
              </a:cxn>
              <a:cxn ang="0">
                <a:pos x="8" y="0"/>
              </a:cxn>
              <a:cxn ang="0">
                <a:pos x="0" y="2"/>
              </a:cxn>
              <a:cxn ang="0">
                <a:pos x="1" y="5"/>
              </a:cxn>
              <a:cxn ang="0">
                <a:pos x="2" y="9"/>
              </a:cxn>
              <a:cxn ang="0">
                <a:pos x="4" y="12"/>
              </a:cxn>
              <a:cxn ang="0">
                <a:pos x="4" y="15"/>
              </a:cxn>
              <a:cxn ang="0">
                <a:pos x="6" y="19"/>
              </a:cxn>
              <a:cxn ang="0">
                <a:pos x="7" y="22"/>
              </a:cxn>
              <a:cxn ang="0">
                <a:pos x="8" y="25"/>
              </a:cxn>
              <a:cxn ang="0">
                <a:pos x="9" y="29"/>
              </a:cxn>
              <a:cxn ang="0">
                <a:pos x="17" y="27"/>
              </a:cxn>
            </a:cxnLst>
            <a:rect l="0" t="0" r="r" b="b"/>
            <a:pathLst>
              <a:path w="18" h="30">
                <a:moveTo>
                  <a:pt x="17" y="27"/>
                </a:moveTo>
                <a:lnTo>
                  <a:pt x="15" y="23"/>
                </a:lnTo>
                <a:lnTo>
                  <a:pt x="14" y="20"/>
                </a:lnTo>
                <a:lnTo>
                  <a:pt x="13" y="17"/>
                </a:lnTo>
                <a:lnTo>
                  <a:pt x="12" y="13"/>
                </a:lnTo>
                <a:lnTo>
                  <a:pt x="11" y="9"/>
                </a:lnTo>
                <a:lnTo>
                  <a:pt x="10" y="6"/>
                </a:lnTo>
                <a:lnTo>
                  <a:pt x="9" y="3"/>
                </a:lnTo>
                <a:lnTo>
                  <a:pt x="8" y="0"/>
                </a:lnTo>
                <a:lnTo>
                  <a:pt x="0" y="2"/>
                </a:lnTo>
                <a:lnTo>
                  <a:pt x="1" y="5"/>
                </a:lnTo>
                <a:lnTo>
                  <a:pt x="2" y="9"/>
                </a:lnTo>
                <a:lnTo>
                  <a:pt x="4" y="12"/>
                </a:lnTo>
                <a:lnTo>
                  <a:pt x="4" y="15"/>
                </a:lnTo>
                <a:lnTo>
                  <a:pt x="6" y="19"/>
                </a:lnTo>
                <a:lnTo>
                  <a:pt x="7" y="22"/>
                </a:lnTo>
                <a:lnTo>
                  <a:pt x="8" y="25"/>
                </a:lnTo>
                <a:lnTo>
                  <a:pt x="9" y="29"/>
                </a:lnTo>
                <a:lnTo>
                  <a:pt x="17" y="2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3" name="Freeform 1525"/>
          <p:cNvSpPr>
            <a:spLocks/>
          </p:cNvSpPr>
          <p:nvPr/>
        </p:nvSpPr>
        <p:spPr bwMode="auto">
          <a:xfrm>
            <a:off x="5146675" y="3719513"/>
            <a:ext cx="30163" cy="49212"/>
          </a:xfrm>
          <a:custGeom>
            <a:avLst/>
            <a:gdLst/>
            <a:ahLst/>
            <a:cxnLst>
              <a:cxn ang="0">
                <a:pos x="13" y="32"/>
              </a:cxn>
              <a:cxn ang="0">
                <a:pos x="17" y="26"/>
              </a:cxn>
              <a:cxn ang="0">
                <a:pos x="16" y="23"/>
              </a:cxn>
              <a:cxn ang="0">
                <a:pos x="14" y="20"/>
              </a:cxn>
              <a:cxn ang="0">
                <a:pos x="14" y="16"/>
              </a:cxn>
              <a:cxn ang="0">
                <a:pos x="12" y="13"/>
              </a:cxn>
              <a:cxn ang="0">
                <a:pos x="11" y="10"/>
              </a:cxn>
              <a:cxn ang="0">
                <a:pos x="10" y="6"/>
              </a:cxn>
              <a:cxn ang="0">
                <a:pos x="9" y="3"/>
              </a:cxn>
              <a:cxn ang="0">
                <a:pos x="7" y="0"/>
              </a:cxn>
              <a:cxn ang="0">
                <a:pos x="0" y="2"/>
              </a:cxn>
              <a:cxn ang="0">
                <a:pos x="0" y="5"/>
              </a:cxn>
              <a:cxn ang="0">
                <a:pos x="2" y="8"/>
              </a:cxn>
              <a:cxn ang="0">
                <a:pos x="3" y="12"/>
              </a:cxn>
              <a:cxn ang="0">
                <a:pos x="4" y="15"/>
              </a:cxn>
              <a:cxn ang="0">
                <a:pos x="5" y="18"/>
              </a:cxn>
              <a:cxn ang="0">
                <a:pos x="7" y="22"/>
              </a:cxn>
              <a:cxn ang="0">
                <a:pos x="8" y="26"/>
              </a:cxn>
              <a:cxn ang="0">
                <a:pos x="9" y="29"/>
              </a:cxn>
              <a:cxn ang="0">
                <a:pos x="13" y="24"/>
              </a:cxn>
              <a:cxn ang="0">
                <a:pos x="13" y="32"/>
              </a:cxn>
              <a:cxn ang="0">
                <a:pos x="19" y="32"/>
              </a:cxn>
              <a:cxn ang="0">
                <a:pos x="17" y="26"/>
              </a:cxn>
              <a:cxn ang="0">
                <a:pos x="13" y="32"/>
              </a:cxn>
            </a:cxnLst>
            <a:rect l="0" t="0" r="r" b="b"/>
            <a:pathLst>
              <a:path w="20" h="33">
                <a:moveTo>
                  <a:pt x="13" y="32"/>
                </a:moveTo>
                <a:lnTo>
                  <a:pt x="17" y="26"/>
                </a:lnTo>
                <a:lnTo>
                  <a:pt x="16" y="23"/>
                </a:lnTo>
                <a:lnTo>
                  <a:pt x="14" y="20"/>
                </a:lnTo>
                <a:lnTo>
                  <a:pt x="14" y="16"/>
                </a:lnTo>
                <a:lnTo>
                  <a:pt x="12" y="13"/>
                </a:lnTo>
                <a:lnTo>
                  <a:pt x="11" y="10"/>
                </a:lnTo>
                <a:lnTo>
                  <a:pt x="10" y="6"/>
                </a:lnTo>
                <a:lnTo>
                  <a:pt x="9" y="3"/>
                </a:lnTo>
                <a:lnTo>
                  <a:pt x="7" y="0"/>
                </a:lnTo>
                <a:lnTo>
                  <a:pt x="0" y="2"/>
                </a:lnTo>
                <a:lnTo>
                  <a:pt x="0" y="5"/>
                </a:lnTo>
                <a:lnTo>
                  <a:pt x="2" y="8"/>
                </a:lnTo>
                <a:lnTo>
                  <a:pt x="3" y="12"/>
                </a:lnTo>
                <a:lnTo>
                  <a:pt x="4" y="15"/>
                </a:lnTo>
                <a:lnTo>
                  <a:pt x="5" y="18"/>
                </a:lnTo>
                <a:lnTo>
                  <a:pt x="7" y="22"/>
                </a:lnTo>
                <a:lnTo>
                  <a:pt x="8" y="26"/>
                </a:lnTo>
                <a:lnTo>
                  <a:pt x="9" y="29"/>
                </a:lnTo>
                <a:lnTo>
                  <a:pt x="13" y="24"/>
                </a:lnTo>
                <a:lnTo>
                  <a:pt x="13" y="32"/>
                </a:lnTo>
                <a:lnTo>
                  <a:pt x="19" y="32"/>
                </a:lnTo>
                <a:lnTo>
                  <a:pt x="17" y="26"/>
                </a:lnTo>
                <a:lnTo>
                  <a:pt x="13" y="3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4" name="Freeform 1526"/>
          <p:cNvSpPr>
            <a:spLocks/>
          </p:cNvSpPr>
          <p:nvPr/>
        </p:nvSpPr>
        <p:spPr bwMode="auto">
          <a:xfrm>
            <a:off x="5102225" y="3754438"/>
            <a:ext cx="65088" cy="25400"/>
          </a:xfrm>
          <a:custGeom>
            <a:avLst/>
            <a:gdLst/>
            <a:ahLst/>
            <a:cxnLst>
              <a:cxn ang="0">
                <a:pos x="0" y="16"/>
              </a:cxn>
              <a:cxn ang="0">
                <a:pos x="5" y="16"/>
              </a:cxn>
              <a:cxn ang="0">
                <a:pos x="10" y="16"/>
              </a:cxn>
              <a:cxn ang="0">
                <a:pos x="15" y="16"/>
              </a:cxn>
              <a:cxn ang="0">
                <a:pos x="21" y="16"/>
              </a:cxn>
              <a:cxn ang="0">
                <a:pos x="26" y="16"/>
              </a:cxn>
              <a:cxn ang="0">
                <a:pos x="32" y="16"/>
              </a:cxn>
              <a:cxn ang="0">
                <a:pos x="37" y="16"/>
              </a:cxn>
              <a:cxn ang="0">
                <a:pos x="43" y="16"/>
              </a:cxn>
              <a:cxn ang="0">
                <a:pos x="43" y="0"/>
              </a:cxn>
              <a:cxn ang="0">
                <a:pos x="37" y="0"/>
              </a:cxn>
              <a:cxn ang="0">
                <a:pos x="32" y="0"/>
              </a:cxn>
              <a:cxn ang="0">
                <a:pos x="26" y="0"/>
              </a:cxn>
              <a:cxn ang="0">
                <a:pos x="21" y="0"/>
              </a:cxn>
              <a:cxn ang="0">
                <a:pos x="15" y="0"/>
              </a:cxn>
              <a:cxn ang="0">
                <a:pos x="10" y="0"/>
              </a:cxn>
              <a:cxn ang="0">
                <a:pos x="5" y="0"/>
              </a:cxn>
              <a:cxn ang="0">
                <a:pos x="0" y="0"/>
              </a:cxn>
              <a:cxn ang="0">
                <a:pos x="0" y="16"/>
              </a:cxn>
            </a:cxnLst>
            <a:rect l="0" t="0" r="r" b="b"/>
            <a:pathLst>
              <a:path w="44" h="17">
                <a:moveTo>
                  <a:pt x="0" y="16"/>
                </a:moveTo>
                <a:lnTo>
                  <a:pt x="5" y="16"/>
                </a:lnTo>
                <a:lnTo>
                  <a:pt x="10" y="16"/>
                </a:lnTo>
                <a:lnTo>
                  <a:pt x="15" y="16"/>
                </a:lnTo>
                <a:lnTo>
                  <a:pt x="21" y="16"/>
                </a:lnTo>
                <a:lnTo>
                  <a:pt x="26" y="16"/>
                </a:lnTo>
                <a:lnTo>
                  <a:pt x="32" y="16"/>
                </a:lnTo>
                <a:lnTo>
                  <a:pt x="37" y="16"/>
                </a:lnTo>
                <a:lnTo>
                  <a:pt x="43" y="16"/>
                </a:lnTo>
                <a:lnTo>
                  <a:pt x="43" y="0"/>
                </a:lnTo>
                <a:lnTo>
                  <a:pt x="37" y="0"/>
                </a:lnTo>
                <a:lnTo>
                  <a:pt x="32" y="0"/>
                </a:lnTo>
                <a:lnTo>
                  <a:pt x="26" y="0"/>
                </a:lnTo>
                <a:lnTo>
                  <a:pt x="21" y="0"/>
                </a:lnTo>
                <a:lnTo>
                  <a:pt x="15" y="0"/>
                </a:lnTo>
                <a:lnTo>
                  <a:pt x="10"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5" name="Freeform 1527"/>
          <p:cNvSpPr>
            <a:spLocks/>
          </p:cNvSpPr>
          <p:nvPr/>
        </p:nvSpPr>
        <p:spPr bwMode="auto">
          <a:xfrm>
            <a:off x="5024438" y="3754438"/>
            <a:ext cx="79375" cy="25400"/>
          </a:xfrm>
          <a:custGeom>
            <a:avLst/>
            <a:gdLst/>
            <a:ahLst/>
            <a:cxnLst>
              <a:cxn ang="0">
                <a:pos x="1" y="5"/>
              </a:cxn>
              <a:cxn ang="0">
                <a:pos x="5" y="16"/>
              </a:cxn>
              <a:cxn ang="0">
                <a:pos x="11" y="16"/>
              </a:cxn>
              <a:cxn ang="0">
                <a:pos x="17" y="16"/>
              </a:cxn>
              <a:cxn ang="0">
                <a:pos x="23" y="16"/>
              </a:cxn>
              <a:cxn ang="0">
                <a:pos x="28" y="16"/>
              </a:cxn>
              <a:cxn ang="0">
                <a:pos x="34" y="16"/>
              </a:cxn>
              <a:cxn ang="0">
                <a:pos x="40" y="16"/>
              </a:cxn>
              <a:cxn ang="0">
                <a:pos x="46" y="16"/>
              </a:cxn>
              <a:cxn ang="0">
                <a:pos x="52" y="16"/>
              </a:cxn>
              <a:cxn ang="0">
                <a:pos x="52" y="0"/>
              </a:cxn>
              <a:cxn ang="0">
                <a:pos x="46" y="0"/>
              </a:cxn>
              <a:cxn ang="0">
                <a:pos x="40" y="0"/>
              </a:cxn>
              <a:cxn ang="0">
                <a:pos x="34" y="0"/>
              </a:cxn>
              <a:cxn ang="0">
                <a:pos x="28" y="0"/>
              </a:cxn>
              <a:cxn ang="0">
                <a:pos x="23" y="0"/>
              </a:cxn>
              <a:cxn ang="0">
                <a:pos x="17" y="0"/>
              </a:cxn>
              <a:cxn ang="0">
                <a:pos x="11" y="0"/>
              </a:cxn>
              <a:cxn ang="0">
                <a:pos x="5" y="0"/>
              </a:cxn>
              <a:cxn ang="0">
                <a:pos x="10" y="10"/>
              </a:cxn>
              <a:cxn ang="0">
                <a:pos x="1" y="5"/>
              </a:cxn>
              <a:cxn ang="0">
                <a:pos x="0" y="16"/>
              </a:cxn>
              <a:cxn ang="0">
                <a:pos x="5" y="16"/>
              </a:cxn>
              <a:cxn ang="0">
                <a:pos x="1" y="5"/>
              </a:cxn>
            </a:cxnLst>
            <a:rect l="0" t="0" r="r" b="b"/>
            <a:pathLst>
              <a:path w="53" h="17">
                <a:moveTo>
                  <a:pt x="1" y="5"/>
                </a:moveTo>
                <a:lnTo>
                  <a:pt x="5" y="16"/>
                </a:lnTo>
                <a:lnTo>
                  <a:pt x="11" y="16"/>
                </a:lnTo>
                <a:lnTo>
                  <a:pt x="17" y="16"/>
                </a:lnTo>
                <a:lnTo>
                  <a:pt x="23" y="16"/>
                </a:lnTo>
                <a:lnTo>
                  <a:pt x="28" y="16"/>
                </a:lnTo>
                <a:lnTo>
                  <a:pt x="34" y="16"/>
                </a:lnTo>
                <a:lnTo>
                  <a:pt x="40" y="16"/>
                </a:lnTo>
                <a:lnTo>
                  <a:pt x="46" y="16"/>
                </a:lnTo>
                <a:lnTo>
                  <a:pt x="52" y="16"/>
                </a:lnTo>
                <a:lnTo>
                  <a:pt x="52" y="0"/>
                </a:lnTo>
                <a:lnTo>
                  <a:pt x="46" y="0"/>
                </a:lnTo>
                <a:lnTo>
                  <a:pt x="40" y="0"/>
                </a:lnTo>
                <a:lnTo>
                  <a:pt x="34" y="0"/>
                </a:lnTo>
                <a:lnTo>
                  <a:pt x="28" y="0"/>
                </a:lnTo>
                <a:lnTo>
                  <a:pt x="23" y="0"/>
                </a:lnTo>
                <a:lnTo>
                  <a:pt x="17" y="0"/>
                </a:lnTo>
                <a:lnTo>
                  <a:pt x="11" y="0"/>
                </a:lnTo>
                <a:lnTo>
                  <a:pt x="5" y="0"/>
                </a:lnTo>
                <a:lnTo>
                  <a:pt x="10" y="10"/>
                </a:lnTo>
                <a:lnTo>
                  <a:pt x="1" y="5"/>
                </a:lnTo>
                <a:lnTo>
                  <a:pt x="0" y="16"/>
                </a:lnTo>
                <a:lnTo>
                  <a:pt x="5" y="16"/>
                </a:lnTo>
                <a:lnTo>
                  <a:pt x="1"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6" name="Freeform 1528"/>
          <p:cNvSpPr>
            <a:spLocks/>
          </p:cNvSpPr>
          <p:nvPr/>
        </p:nvSpPr>
        <p:spPr bwMode="auto">
          <a:xfrm>
            <a:off x="5026025" y="3719513"/>
            <a:ext cx="26988" cy="44450"/>
          </a:xfrm>
          <a:custGeom>
            <a:avLst/>
            <a:gdLst/>
            <a:ahLst/>
            <a:cxnLst>
              <a:cxn ang="0">
                <a:pos x="9" y="0"/>
              </a:cxn>
              <a:cxn ang="0">
                <a:pos x="7" y="3"/>
              </a:cxn>
              <a:cxn ang="0">
                <a:pos x="7" y="5"/>
              </a:cxn>
              <a:cxn ang="0">
                <a:pos x="5" y="9"/>
              </a:cxn>
              <a:cxn ang="0">
                <a:pos x="4" y="13"/>
              </a:cxn>
              <a:cxn ang="0">
                <a:pos x="3" y="16"/>
              </a:cxn>
              <a:cxn ang="0">
                <a:pos x="2" y="19"/>
              </a:cxn>
              <a:cxn ang="0">
                <a:pos x="1" y="23"/>
              </a:cxn>
              <a:cxn ang="0">
                <a:pos x="0" y="26"/>
              </a:cxn>
              <a:cxn ang="0">
                <a:pos x="8" y="29"/>
              </a:cxn>
              <a:cxn ang="0">
                <a:pos x="9" y="25"/>
              </a:cxn>
              <a:cxn ang="0">
                <a:pos x="10" y="21"/>
              </a:cxn>
              <a:cxn ang="0">
                <a:pos x="12" y="18"/>
              </a:cxn>
              <a:cxn ang="0">
                <a:pos x="12" y="15"/>
              </a:cxn>
              <a:cxn ang="0">
                <a:pos x="14" y="11"/>
              </a:cxn>
              <a:cxn ang="0">
                <a:pos x="15" y="8"/>
              </a:cxn>
              <a:cxn ang="0">
                <a:pos x="16" y="5"/>
              </a:cxn>
              <a:cxn ang="0">
                <a:pos x="17" y="1"/>
              </a:cxn>
              <a:cxn ang="0">
                <a:pos x="9" y="0"/>
              </a:cxn>
            </a:cxnLst>
            <a:rect l="0" t="0" r="r" b="b"/>
            <a:pathLst>
              <a:path w="18" h="30">
                <a:moveTo>
                  <a:pt x="9" y="0"/>
                </a:moveTo>
                <a:lnTo>
                  <a:pt x="7" y="3"/>
                </a:lnTo>
                <a:lnTo>
                  <a:pt x="7" y="5"/>
                </a:lnTo>
                <a:lnTo>
                  <a:pt x="5" y="9"/>
                </a:lnTo>
                <a:lnTo>
                  <a:pt x="4" y="13"/>
                </a:lnTo>
                <a:lnTo>
                  <a:pt x="3" y="16"/>
                </a:lnTo>
                <a:lnTo>
                  <a:pt x="2" y="19"/>
                </a:lnTo>
                <a:lnTo>
                  <a:pt x="1" y="23"/>
                </a:lnTo>
                <a:lnTo>
                  <a:pt x="0" y="26"/>
                </a:lnTo>
                <a:lnTo>
                  <a:pt x="8" y="29"/>
                </a:lnTo>
                <a:lnTo>
                  <a:pt x="9" y="25"/>
                </a:lnTo>
                <a:lnTo>
                  <a:pt x="10" y="21"/>
                </a:lnTo>
                <a:lnTo>
                  <a:pt x="12" y="18"/>
                </a:lnTo>
                <a:lnTo>
                  <a:pt x="12" y="15"/>
                </a:lnTo>
                <a:lnTo>
                  <a:pt x="14" y="11"/>
                </a:lnTo>
                <a:lnTo>
                  <a:pt x="15" y="8"/>
                </a:lnTo>
                <a:lnTo>
                  <a:pt x="16" y="5"/>
                </a:lnTo>
                <a:lnTo>
                  <a:pt x="17" y="1"/>
                </a:lnTo>
                <a:lnTo>
                  <a:pt x="9"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7" name="Freeform 1529"/>
          <p:cNvSpPr>
            <a:spLocks/>
          </p:cNvSpPr>
          <p:nvPr/>
        </p:nvSpPr>
        <p:spPr bwMode="auto">
          <a:xfrm>
            <a:off x="5038725" y="3673475"/>
            <a:ext cx="26988" cy="49213"/>
          </a:xfrm>
          <a:custGeom>
            <a:avLst/>
            <a:gdLst/>
            <a:ahLst/>
            <a:cxnLst>
              <a:cxn ang="0">
                <a:pos x="12" y="0"/>
              </a:cxn>
              <a:cxn ang="0">
                <a:pos x="8" y="2"/>
              </a:cxn>
              <a:cxn ang="0">
                <a:pos x="7" y="5"/>
              </a:cxn>
              <a:cxn ang="0">
                <a:pos x="6" y="9"/>
              </a:cxn>
              <a:cxn ang="0">
                <a:pos x="4" y="13"/>
              </a:cxn>
              <a:cxn ang="0">
                <a:pos x="4" y="16"/>
              </a:cxn>
              <a:cxn ang="0">
                <a:pos x="3" y="19"/>
              </a:cxn>
              <a:cxn ang="0">
                <a:pos x="2" y="22"/>
              </a:cxn>
              <a:cxn ang="0">
                <a:pos x="1" y="26"/>
              </a:cxn>
              <a:cxn ang="0">
                <a:pos x="0" y="30"/>
              </a:cxn>
              <a:cxn ang="0">
                <a:pos x="7" y="32"/>
              </a:cxn>
              <a:cxn ang="0">
                <a:pos x="9" y="28"/>
              </a:cxn>
              <a:cxn ang="0">
                <a:pos x="9" y="25"/>
              </a:cxn>
              <a:cxn ang="0">
                <a:pos x="11" y="21"/>
              </a:cxn>
              <a:cxn ang="0">
                <a:pos x="12" y="18"/>
              </a:cxn>
              <a:cxn ang="0">
                <a:pos x="13" y="15"/>
              </a:cxn>
              <a:cxn ang="0">
                <a:pos x="14" y="11"/>
              </a:cxn>
              <a:cxn ang="0">
                <a:pos x="15" y="8"/>
              </a:cxn>
              <a:cxn ang="0">
                <a:pos x="17" y="5"/>
              </a:cxn>
              <a:cxn ang="0">
                <a:pos x="12" y="7"/>
              </a:cxn>
              <a:cxn ang="0">
                <a:pos x="12" y="0"/>
              </a:cxn>
              <a:cxn ang="0">
                <a:pos x="9" y="0"/>
              </a:cxn>
              <a:cxn ang="0">
                <a:pos x="8" y="2"/>
              </a:cxn>
              <a:cxn ang="0">
                <a:pos x="12" y="0"/>
              </a:cxn>
            </a:cxnLst>
            <a:rect l="0" t="0" r="r" b="b"/>
            <a:pathLst>
              <a:path w="18" h="33">
                <a:moveTo>
                  <a:pt x="12" y="0"/>
                </a:moveTo>
                <a:lnTo>
                  <a:pt x="8" y="2"/>
                </a:lnTo>
                <a:lnTo>
                  <a:pt x="7" y="5"/>
                </a:lnTo>
                <a:lnTo>
                  <a:pt x="6" y="9"/>
                </a:lnTo>
                <a:lnTo>
                  <a:pt x="4" y="13"/>
                </a:lnTo>
                <a:lnTo>
                  <a:pt x="4" y="16"/>
                </a:lnTo>
                <a:lnTo>
                  <a:pt x="3" y="19"/>
                </a:lnTo>
                <a:lnTo>
                  <a:pt x="2" y="22"/>
                </a:lnTo>
                <a:lnTo>
                  <a:pt x="1" y="26"/>
                </a:lnTo>
                <a:lnTo>
                  <a:pt x="0" y="30"/>
                </a:lnTo>
                <a:lnTo>
                  <a:pt x="7" y="32"/>
                </a:lnTo>
                <a:lnTo>
                  <a:pt x="9" y="28"/>
                </a:lnTo>
                <a:lnTo>
                  <a:pt x="9" y="25"/>
                </a:lnTo>
                <a:lnTo>
                  <a:pt x="11" y="21"/>
                </a:lnTo>
                <a:lnTo>
                  <a:pt x="12" y="18"/>
                </a:lnTo>
                <a:lnTo>
                  <a:pt x="13" y="15"/>
                </a:lnTo>
                <a:lnTo>
                  <a:pt x="14" y="11"/>
                </a:lnTo>
                <a:lnTo>
                  <a:pt x="15" y="8"/>
                </a:lnTo>
                <a:lnTo>
                  <a:pt x="17" y="5"/>
                </a:lnTo>
                <a:lnTo>
                  <a:pt x="12" y="7"/>
                </a:lnTo>
                <a:lnTo>
                  <a:pt x="12" y="0"/>
                </a:lnTo>
                <a:lnTo>
                  <a:pt x="9" y="0"/>
                </a:lnTo>
                <a:lnTo>
                  <a:pt x="8" y="2"/>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8" name="Line 1530"/>
          <p:cNvSpPr>
            <a:spLocks noChangeShapeType="1"/>
          </p:cNvSpPr>
          <p:nvPr/>
        </p:nvSpPr>
        <p:spPr bwMode="auto">
          <a:xfrm flipH="1">
            <a:off x="5081588" y="3678238"/>
            <a:ext cx="7937"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19" name="Line 1531"/>
          <p:cNvSpPr>
            <a:spLocks noChangeShapeType="1"/>
          </p:cNvSpPr>
          <p:nvPr/>
        </p:nvSpPr>
        <p:spPr bwMode="auto">
          <a:xfrm>
            <a:off x="5105400" y="3678238"/>
            <a:ext cx="9525"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0" name="Line 1532"/>
          <p:cNvSpPr>
            <a:spLocks noChangeShapeType="1"/>
          </p:cNvSpPr>
          <p:nvPr/>
        </p:nvSpPr>
        <p:spPr bwMode="auto">
          <a:xfrm flipH="1">
            <a:off x="5062538" y="3683000"/>
            <a:ext cx="17462"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1" name="Line 1533"/>
          <p:cNvSpPr>
            <a:spLocks noChangeShapeType="1"/>
          </p:cNvSpPr>
          <p:nvPr/>
        </p:nvSpPr>
        <p:spPr bwMode="auto">
          <a:xfrm>
            <a:off x="5118100" y="3681413"/>
            <a:ext cx="14288"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2" name="Line 1534"/>
          <p:cNvSpPr>
            <a:spLocks noChangeShapeType="1"/>
          </p:cNvSpPr>
          <p:nvPr/>
        </p:nvSpPr>
        <p:spPr bwMode="auto">
          <a:xfrm flipH="1">
            <a:off x="5043488" y="3683000"/>
            <a:ext cx="22225"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3" name="Line 1535"/>
          <p:cNvSpPr>
            <a:spLocks noChangeShapeType="1"/>
          </p:cNvSpPr>
          <p:nvPr/>
        </p:nvSpPr>
        <p:spPr bwMode="auto">
          <a:xfrm>
            <a:off x="5130800" y="3679825"/>
            <a:ext cx="2222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4" name="Freeform 1536"/>
          <p:cNvSpPr>
            <a:spLocks/>
          </p:cNvSpPr>
          <p:nvPr/>
        </p:nvSpPr>
        <p:spPr bwMode="auto">
          <a:xfrm>
            <a:off x="6094413" y="3679825"/>
            <a:ext cx="138112" cy="84138"/>
          </a:xfrm>
          <a:custGeom>
            <a:avLst/>
            <a:gdLst/>
            <a:ahLst/>
            <a:cxnLst>
              <a:cxn ang="0">
                <a:pos x="21" y="0"/>
              </a:cxn>
              <a:cxn ang="0">
                <a:pos x="27" y="0"/>
              </a:cxn>
              <a:cxn ang="0">
                <a:pos x="34" y="0"/>
              </a:cxn>
              <a:cxn ang="0">
                <a:pos x="41" y="0"/>
              </a:cxn>
              <a:cxn ang="0">
                <a:pos x="48" y="0"/>
              </a:cxn>
              <a:cxn ang="0">
                <a:pos x="55" y="0"/>
              </a:cxn>
              <a:cxn ang="0">
                <a:pos x="61" y="0"/>
              </a:cxn>
              <a:cxn ang="0">
                <a:pos x="68" y="0"/>
              </a:cxn>
              <a:cxn ang="0">
                <a:pos x="73" y="4"/>
              </a:cxn>
              <a:cxn ang="0">
                <a:pos x="75" y="10"/>
              </a:cxn>
              <a:cxn ang="0">
                <a:pos x="78" y="17"/>
              </a:cxn>
              <a:cxn ang="0">
                <a:pos x="80" y="24"/>
              </a:cxn>
              <a:cxn ang="0">
                <a:pos x="82" y="30"/>
              </a:cxn>
              <a:cxn ang="0">
                <a:pos x="85" y="38"/>
              </a:cxn>
              <a:cxn ang="0">
                <a:pos x="87" y="44"/>
              </a:cxn>
              <a:cxn ang="0">
                <a:pos x="90" y="51"/>
              </a:cxn>
              <a:cxn ang="0">
                <a:pos x="85" y="55"/>
              </a:cxn>
              <a:cxn ang="0">
                <a:pos x="73" y="55"/>
              </a:cxn>
              <a:cxn ang="0">
                <a:pos x="63" y="55"/>
              </a:cxn>
              <a:cxn ang="0">
                <a:pos x="51" y="55"/>
              </a:cxn>
              <a:cxn ang="0">
                <a:pos x="40" y="55"/>
              </a:cxn>
              <a:cxn ang="0">
                <a:pos x="28" y="55"/>
              </a:cxn>
              <a:cxn ang="0">
                <a:pos x="17" y="55"/>
              </a:cxn>
              <a:cxn ang="0">
                <a:pos x="5" y="55"/>
              </a:cxn>
              <a:cxn ang="0">
                <a:pos x="1" y="51"/>
              </a:cxn>
              <a:cxn ang="0">
                <a:pos x="3" y="44"/>
              </a:cxn>
              <a:cxn ang="0">
                <a:pos x="5" y="37"/>
              </a:cxn>
              <a:cxn ang="0">
                <a:pos x="7" y="30"/>
              </a:cxn>
              <a:cxn ang="0">
                <a:pos x="10" y="24"/>
              </a:cxn>
              <a:cxn ang="0">
                <a:pos x="12" y="17"/>
              </a:cxn>
              <a:cxn ang="0">
                <a:pos x="14" y="10"/>
              </a:cxn>
              <a:cxn ang="0">
                <a:pos x="16" y="3"/>
              </a:cxn>
            </a:cxnLst>
            <a:rect l="0" t="0" r="r" b="b"/>
            <a:pathLst>
              <a:path w="92" h="56">
                <a:moveTo>
                  <a:pt x="17" y="0"/>
                </a:moveTo>
                <a:lnTo>
                  <a:pt x="21" y="0"/>
                </a:lnTo>
                <a:lnTo>
                  <a:pt x="25" y="0"/>
                </a:lnTo>
                <a:lnTo>
                  <a:pt x="27" y="0"/>
                </a:lnTo>
                <a:lnTo>
                  <a:pt x="31" y="0"/>
                </a:lnTo>
                <a:lnTo>
                  <a:pt x="34" y="0"/>
                </a:lnTo>
                <a:lnTo>
                  <a:pt x="38" y="0"/>
                </a:lnTo>
                <a:lnTo>
                  <a:pt x="41" y="0"/>
                </a:lnTo>
                <a:lnTo>
                  <a:pt x="45" y="0"/>
                </a:lnTo>
                <a:lnTo>
                  <a:pt x="48" y="0"/>
                </a:lnTo>
                <a:lnTo>
                  <a:pt x="51" y="0"/>
                </a:lnTo>
                <a:lnTo>
                  <a:pt x="55" y="0"/>
                </a:lnTo>
                <a:lnTo>
                  <a:pt x="58" y="0"/>
                </a:lnTo>
                <a:lnTo>
                  <a:pt x="61" y="0"/>
                </a:lnTo>
                <a:lnTo>
                  <a:pt x="65" y="0"/>
                </a:lnTo>
                <a:lnTo>
                  <a:pt x="68" y="0"/>
                </a:lnTo>
                <a:lnTo>
                  <a:pt x="71" y="0"/>
                </a:lnTo>
                <a:lnTo>
                  <a:pt x="73" y="4"/>
                </a:lnTo>
                <a:lnTo>
                  <a:pt x="74" y="7"/>
                </a:lnTo>
                <a:lnTo>
                  <a:pt x="75" y="10"/>
                </a:lnTo>
                <a:lnTo>
                  <a:pt x="76" y="14"/>
                </a:lnTo>
                <a:lnTo>
                  <a:pt x="78" y="17"/>
                </a:lnTo>
                <a:lnTo>
                  <a:pt x="79" y="21"/>
                </a:lnTo>
                <a:lnTo>
                  <a:pt x="80" y="24"/>
                </a:lnTo>
                <a:lnTo>
                  <a:pt x="80" y="27"/>
                </a:lnTo>
                <a:lnTo>
                  <a:pt x="82" y="30"/>
                </a:lnTo>
                <a:lnTo>
                  <a:pt x="83" y="34"/>
                </a:lnTo>
                <a:lnTo>
                  <a:pt x="85" y="38"/>
                </a:lnTo>
                <a:lnTo>
                  <a:pt x="85" y="40"/>
                </a:lnTo>
                <a:lnTo>
                  <a:pt x="87" y="44"/>
                </a:lnTo>
                <a:lnTo>
                  <a:pt x="88" y="48"/>
                </a:lnTo>
                <a:lnTo>
                  <a:pt x="90" y="51"/>
                </a:lnTo>
                <a:lnTo>
                  <a:pt x="91" y="55"/>
                </a:lnTo>
                <a:lnTo>
                  <a:pt x="85" y="55"/>
                </a:lnTo>
                <a:lnTo>
                  <a:pt x="79" y="55"/>
                </a:lnTo>
                <a:lnTo>
                  <a:pt x="73" y="55"/>
                </a:lnTo>
                <a:lnTo>
                  <a:pt x="68" y="55"/>
                </a:lnTo>
                <a:lnTo>
                  <a:pt x="63" y="55"/>
                </a:lnTo>
                <a:lnTo>
                  <a:pt x="57" y="55"/>
                </a:lnTo>
                <a:lnTo>
                  <a:pt x="51" y="55"/>
                </a:lnTo>
                <a:lnTo>
                  <a:pt x="45" y="55"/>
                </a:lnTo>
                <a:lnTo>
                  <a:pt x="40" y="55"/>
                </a:lnTo>
                <a:lnTo>
                  <a:pt x="34" y="55"/>
                </a:lnTo>
                <a:lnTo>
                  <a:pt x="28" y="55"/>
                </a:lnTo>
                <a:lnTo>
                  <a:pt x="22" y="55"/>
                </a:lnTo>
                <a:lnTo>
                  <a:pt x="17" y="55"/>
                </a:lnTo>
                <a:lnTo>
                  <a:pt x="11" y="55"/>
                </a:lnTo>
                <a:lnTo>
                  <a:pt x="5" y="55"/>
                </a:lnTo>
                <a:lnTo>
                  <a:pt x="0" y="55"/>
                </a:lnTo>
                <a:lnTo>
                  <a:pt x="1" y="51"/>
                </a:lnTo>
                <a:lnTo>
                  <a:pt x="2" y="48"/>
                </a:lnTo>
                <a:lnTo>
                  <a:pt x="3" y="44"/>
                </a:lnTo>
                <a:lnTo>
                  <a:pt x="5" y="40"/>
                </a:lnTo>
                <a:lnTo>
                  <a:pt x="5" y="37"/>
                </a:lnTo>
                <a:lnTo>
                  <a:pt x="7" y="34"/>
                </a:lnTo>
                <a:lnTo>
                  <a:pt x="7" y="30"/>
                </a:lnTo>
                <a:lnTo>
                  <a:pt x="9" y="27"/>
                </a:lnTo>
                <a:lnTo>
                  <a:pt x="10" y="24"/>
                </a:lnTo>
                <a:lnTo>
                  <a:pt x="11" y="20"/>
                </a:lnTo>
                <a:lnTo>
                  <a:pt x="12" y="17"/>
                </a:lnTo>
                <a:lnTo>
                  <a:pt x="13" y="14"/>
                </a:lnTo>
                <a:lnTo>
                  <a:pt x="14" y="10"/>
                </a:lnTo>
                <a:lnTo>
                  <a:pt x="15" y="6"/>
                </a:lnTo>
                <a:lnTo>
                  <a:pt x="16" y="3"/>
                </a:lnTo>
                <a:lnTo>
                  <a:pt x="17"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5" name="Freeform 1537"/>
          <p:cNvSpPr>
            <a:spLocks/>
          </p:cNvSpPr>
          <p:nvPr/>
        </p:nvSpPr>
        <p:spPr bwMode="auto">
          <a:xfrm>
            <a:off x="6121400" y="3673475"/>
            <a:ext cx="41275" cy="25400"/>
          </a:xfrm>
          <a:custGeom>
            <a:avLst/>
            <a:gdLst/>
            <a:ahLst/>
            <a:cxnLst>
              <a:cxn ang="0">
                <a:pos x="27" y="0"/>
              </a:cxn>
              <a:cxn ang="0">
                <a:pos x="23" y="0"/>
              </a:cxn>
              <a:cxn ang="0">
                <a:pos x="20" y="0"/>
              </a:cxn>
              <a:cxn ang="0">
                <a:pos x="17" y="0"/>
              </a:cxn>
              <a:cxn ang="0">
                <a:pos x="13" y="0"/>
              </a:cxn>
              <a:cxn ang="0">
                <a:pos x="9" y="0"/>
              </a:cxn>
              <a:cxn ang="0">
                <a:pos x="7" y="0"/>
              </a:cxn>
              <a:cxn ang="0">
                <a:pos x="3" y="0"/>
              </a:cxn>
              <a:cxn ang="0">
                <a:pos x="0" y="0"/>
              </a:cxn>
              <a:cxn ang="0">
                <a:pos x="0" y="14"/>
              </a:cxn>
              <a:cxn ang="0">
                <a:pos x="3" y="14"/>
              </a:cxn>
              <a:cxn ang="0">
                <a:pos x="7" y="14"/>
              </a:cxn>
              <a:cxn ang="0">
                <a:pos x="9" y="14"/>
              </a:cxn>
              <a:cxn ang="0">
                <a:pos x="12" y="14"/>
              </a:cxn>
              <a:cxn ang="0">
                <a:pos x="16" y="16"/>
              </a:cxn>
              <a:cxn ang="0">
                <a:pos x="20" y="16"/>
              </a:cxn>
              <a:cxn ang="0">
                <a:pos x="23" y="16"/>
              </a:cxn>
              <a:cxn ang="0">
                <a:pos x="27" y="16"/>
              </a:cxn>
              <a:cxn ang="0">
                <a:pos x="27" y="0"/>
              </a:cxn>
            </a:cxnLst>
            <a:rect l="0" t="0" r="r" b="b"/>
            <a:pathLst>
              <a:path w="28" h="17">
                <a:moveTo>
                  <a:pt x="27" y="0"/>
                </a:moveTo>
                <a:lnTo>
                  <a:pt x="23" y="0"/>
                </a:lnTo>
                <a:lnTo>
                  <a:pt x="20" y="0"/>
                </a:lnTo>
                <a:lnTo>
                  <a:pt x="17" y="0"/>
                </a:lnTo>
                <a:lnTo>
                  <a:pt x="13" y="0"/>
                </a:lnTo>
                <a:lnTo>
                  <a:pt x="9" y="0"/>
                </a:lnTo>
                <a:lnTo>
                  <a:pt x="7" y="0"/>
                </a:lnTo>
                <a:lnTo>
                  <a:pt x="3" y="0"/>
                </a:lnTo>
                <a:lnTo>
                  <a:pt x="0" y="0"/>
                </a:lnTo>
                <a:lnTo>
                  <a:pt x="0" y="14"/>
                </a:lnTo>
                <a:lnTo>
                  <a:pt x="3" y="14"/>
                </a:lnTo>
                <a:lnTo>
                  <a:pt x="7" y="14"/>
                </a:lnTo>
                <a:lnTo>
                  <a:pt x="9" y="14"/>
                </a:lnTo>
                <a:lnTo>
                  <a:pt x="12" y="14"/>
                </a:lnTo>
                <a:lnTo>
                  <a:pt x="16" y="16"/>
                </a:lnTo>
                <a:lnTo>
                  <a:pt x="20" y="16"/>
                </a:lnTo>
                <a:lnTo>
                  <a:pt x="23" y="16"/>
                </a:lnTo>
                <a:lnTo>
                  <a:pt x="27" y="16"/>
                </a:lnTo>
                <a:lnTo>
                  <a:pt x="2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6" name="Freeform 1538"/>
          <p:cNvSpPr>
            <a:spLocks/>
          </p:cNvSpPr>
          <p:nvPr/>
        </p:nvSpPr>
        <p:spPr bwMode="auto">
          <a:xfrm>
            <a:off x="6162675" y="3673475"/>
            <a:ext cx="47625" cy="25400"/>
          </a:xfrm>
          <a:custGeom>
            <a:avLst/>
            <a:gdLst/>
            <a:ahLst/>
            <a:cxnLst>
              <a:cxn ang="0">
                <a:pos x="31" y="6"/>
              </a:cxn>
              <a:cxn ang="0">
                <a:pos x="26" y="1"/>
              </a:cxn>
              <a:cxn ang="0">
                <a:pos x="23" y="1"/>
              </a:cxn>
              <a:cxn ang="0">
                <a:pos x="20" y="0"/>
              </a:cxn>
              <a:cxn ang="0">
                <a:pos x="16" y="0"/>
              </a:cxn>
              <a:cxn ang="0">
                <a:pos x="12" y="0"/>
              </a:cxn>
              <a:cxn ang="0">
                <a:pos x="10" y="0"/>
              </a:cxn>
              <a:cxn ang="0">
                <a:pos x="6" y="0"/>
              </a:cxn>
              <a:cxn ang="0">
                <a:pos x="2" y="0"/>
              </a:cxn>
              <a:cxn ang="0">
                <a:pos x="0" y="0"/>
              </a:cxn>
              <a:cxn ang="0">
                <a:pos x="0" y="16"/>
              </a:cxn>
              <a:cxn ang="0">
                <a:pos x="2" y="16"/>
              </a:cxn>
              <a:cxn ang="0">
                <a:pos x="6" y="16"/>
              </a:cxn>
              <a:cxn ang="0">
                <a:pos x="10" y="16"/>
              </a:cxn>
              <a:cxn ang="0">
                <a:pos x="12" y="16"/>
              </a:cxn>
              <a:cxn ang="0">
                <a:pos x="16" y="16"/>
              </a:cxn>
              <a:cxn ang="0">
                <a:pos x="19" y="16"/>
              </a:cxn>
              <a:cxn ang="0">
                <a:pos x="23" y="16"/>
              </a:cxn>
              <a:cxn ang="0">
                <a:pos x="26" y="16"/>
              </a:cxn>
              <a:cxn ang="0">
                <a:pos x="22" y="11"/>
              </a:cxn>
              <a:cxn ang="0">
                <a:pos x="31" y="6"/>
              </a:cxn>
              <a:cxn ang="0">
                <a:pos x="30" y="1"/>
              </a:cxn>
              <a:cxn ang="0">
                <a:pos x="26" y="1"/>
              </a:cxn>
              <a:cxn ang="0">
                <a:pos x="31" y="6"/>
              </a:cxn>
            </a:cxnLst>
            <a:rect l="0" t="0" r="r" b="b"/>
            <a:pathLst>
              <a:path w="32" h="17">
                <a:moveTo>
                  <a:pt x="31" y="6"/>
                </a:moveTo>
                <a:lnTo>
                  <a:pt x="26" y="1"/>
                </a:lnTo>
                <a:lnTo>
                  <a:pt x="23" y="1"/>
                </a:lnTo>
                <a:lnTo>
                  <a:pt x="20" y="0"/>
                </a:lnTo>
                <a:lnTo>
                  <a:pt x="16" y="0"/>
                </a:lnTo>
                <a:lnTo>
                  <a:pt x="12" y="0"/>
                </a:lnTo>
                <a:lnTo>
                  <a:pt x="10" y="0"/>
                </a:lnTo>
                <a:lnTo>
                  <a:pt x="6" y="0"/>
                </a:lnTo>
                <a:lnTo>
                  <a:pt x="2" y="0"/>
                </a:lnTo>
                <a:lnTo>
                  <a:pt x="0" y="0"/>
                </a:lnTo>
                <a:lnTo>
                  <a:pt x="0" y="16"/>
                </a:lnTo>
                <a:lnTo>
                  <a:pt x="2" y="16"/>
                </a:lnTo>
                <a:lnTo>
                  <a:pt x="6" y="16"/>
                </a:lnTo>
                <a:lnTo>
                  <a:pt x="10" y="16"/>
                </a:lnTo>
                <a:lnTo>
                  <a:pt x="12" y="16"/>
                </a:lnTo>
                <a:lnTo>
                  <a:pt x="16" y="16"/>
                </a:lnTo>
                <a:lnTo>
                  <a:pt x="19" y="16"/>
                </a:lnTo>
                <a:lnTo>
                  <a:pt x="23" y="16"/>
                </a:lnTo>
                <a:lnTo>
                  <a:pt x="26" y="16"/>
                </a:lnTo>
                <a:lnTo>
                  <a:pt x="22" y="11"/>
                </a:lnTo>
                <a:lnTo>
                  <a:pt x="31" y="6"/>
                </a:lnTo>
                <a:lnTo>
                  <a:pt x="30" y="1"/>
                </a:lnTo>
                <a:lnTo>
                  <a:pt x="26" y="1"/>
                </a:lnTo>
                <a:lnTo>
                  <a:pt x="31"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7" name="Freeform 1539"/>
          <p:cNvSpPr>
            <a:spLocks/>
          </p:cNvSpPr>
          <p:nvPr/>
        </p:nvSpPr>
        <p:spPr bwMode="auto">
          <a:xfrm>
            <a:off x="6194425" y="3678238"/>
            <a:ext cx="28575" cy="44450"/>
          </a:xfrm>
          <a:custGeom>
            <a:avLst/>
            <a:gdLst/>
            <a:ahLst/>
            <a:cxnLst>
              <a:cxn ang="0">
                <a:pos x="18" y="27"/>
              </a:cxn>
              <a:cxn ang="0">
                <a:pos x="16" y="23"/>
              </a:cxn>
              <a:cxn ang="0">
                <a:pos x="15" y="20"/>
              </a:cxn>
              <a:cxn ang="0">
                <a:pos x="15" y="17"/>
              </a:cxn>
              <a:cxn ang="0">
                <a:pos x="13" y="13"/>
              </a:cxn>
              <a:cxn ang="0">
                <a:pos x="12" y="9"/>
              </a:cxn>
              <a:cxn ang="0">
                <a:pos x="10" y="6"/>
              </a:cxn>
              <a:cxn ang="0">
                <a:pos x="10" y="3"/>
              </a:cxn>
              <a:cxn ang="0">
                <a:pos x="8" y="0"/>
              </a:cxn>
              <a:cxn ang="0">
                <a:pos x="0" y="2"/>
              </a:cxn>
              <a:cxn ang="0">
                <a:pos x="1" y="5"/>
              </a:cxn>
              <a:cxn ang="0">
                <a:pos x="2" y="9"/>
              </a:cxn>
              <a:cxn ang="0">
                <a:pos x="4" y="12"/>
              </a:cxn>
              <a:cxn ang="0">
                <a:pos x="5" y="15"/>
              </a:cxn>
              <a:cxn ang="0">
                <a:pos x="6" y="19"/>
              </a:cxn>
              <a:cxn ang="0">
                <a:pos x="7" y="22"/>
              </a:cxn>
              <a:cxn ang="0">
                <a:pos x="8" y="25"/>
              </a:cxn>
              <a:cxn ang="0">
                <a:pos x="10" y="29"/>
              </a:cxn>
              <a:cxn ang="0">
                <a:pos x="18" y="27"/>
              </a:cxn>
            </a:cxnLst>
            <a:rect l="0" t="0" r="r" b="b"/>
            <a:pathLst>
              <a:path w="19" h="30">
                <a:moveTo>
                  <a:pt x="18" y="27"/>
                </a:moveTo>
                <a:lnTo>
                  <a:pt x="16" y="23"/>
                </a:lnTo>
                <a:lnTo>
                  <a:pt x="15" y="20"/>
                </a:lnTo>
                <a:lnTo>
                  <a:pt x="15" y="17"/>
                </a:lnTo>
                <a:lnTo>
                  <a:pt x="13" y="13"/>
                </a:lnTo>
                <a:lnTo>
                  <a:pt x="12" y="9"/>
                </a:lnTo>
                <a:lnTo>
                  <a:pt x="10" y="6"/>
                </a:lnTo>
                <a:lnTo>
                  <a:pt x="10" y="3"/>
                </a:lnTo>
                <a:lnTo>
                  <a:pt x="8" y="0"/>
                </a:lnTo>
                <a:lnTo>
                  <a:pt x="0" y="2"/>
                </a:lnTo>
                <a:lnTo>
                  <a:pt x="1" y="5"/>
                </a:lnTo>
                <a:lnTo>
                  <a:pt x="2" y="9"/>
                </a:lnTo>
                <a:lnTo>
                  <a:pt x="4" y="12"/>
                </a:lnTo>
                <a:lnTo>
                  <a:pt x="5" y="15"/>
                </a:lnTo>
                <a:lnTo>
                  <a:pt x="6" y="19"/>
                </a:lnTo>
                <a:lnTo>
                  <a:pt x="7" y="22"/>
                </a:lnTo>
                <a:lnTo>
                  <a:pt x="8" y="25"/>
                </a:lnTo>
                <a:lnTo>
                  <a:pt x="10" y="29"/>
                </a:lnTo>
                <a:lnTo>
                  <a:pt x="18" y="2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8" name="Freeform 1540"/>
          <p:cNvSpPr>
            <a:spLocks/>
          </p:cNvSpPr>
          <p:nvPr/>
        </p:nvSpPr>
        <p:spPr bwMode="auto">
          <a:xfrm>
            <a:off x="6211888" y="3719513"/>
            <a:ext cx="28575" cy="49212"/>
          </a:xfrm>
          <a:custGeom>
            <a:avLst/>
            <a:gdLst/>
            <a:ahLst/>
            <a:cxnLst>
              <a:cxn ang="0">
                <a:pos x="12" y="32"/>
              </a:cxn>
              <a:cxn ang="0">
                <a:pos x="16" y="26"/>
              </a:cxn>
              <a:cxn ang="0">
                <a:pos x="15" y="23"/>
              </a:cxn>
              <a:cxn ang="0">
                <a:pos x="14" y="20"/>
              </a:cxn>
              <a:cxn ang="0">
                <a:pos x="13" y="16"/>
              </a:cxn>
              <a:cxn ang="0">
                <a:pos x="12" y="13"/>
              </a:cxn>
              <a:cxn ang="0">
                <a:pos x="10" y="10"/>
              </a:cxn>
              <a:cxn ang="0">
                <a:pos x="10" y="6"/>
              </a:cxn>
              <a:cxn ang="0">
                <a:pos x="8" y="3"/>
              </a:cxn>
              <a:cxn ang="0">
                <a:pos x="7" y="0"/>
              </a:cxn>
              <a:cxn ang="0">
                <a:pos x="0" y="2"/>
              </a:cxn>
              <a:cxn ang="0">
                <a:pos x="0" y="5"/>
              </a:cxn>
              <a:cxn ang="0">
                <a:pos x="2" y="8"/>
              </a:cxn>
              <a:cxn ang="0">
                <a:pos x="3" y="12"/>
              </a:cxn>
              <a:cxn ang="0">
                <a:pos x="4" y="15"/>
              </a:cxn>
              <a:cxn ang="0">
                <a:pos x="5" y="18"/>
              </a:cxn>
              <a:cxn ang="0">
                <a:pos x="6" y="22"/>
              </a:cxn>
              <a:cxn ang="0">
                <a:pos x="8" y="26"/>
              </a:cxn>
              <a:cxn ang="0">
                <a:pos x="9" y="29"/>
              </a:cxn>
              <a:cxn ang="0">
                <a:pos x="12" y="24"/>
              </a:cxn>
              <a:cxn ang="0">
                <a:pos x="12" y="32"/>
              </a:cxn>
              <a:cxn ang="0">
                <a:pos x="18" y="32"/>
              </a:cxn>
              <a:cxn ang="0">
                <a:pos x="16" y="26"/>
              </a:cxn>
              <a:cxn ang="0">
                <a:pos x="12" y="32"/>
              </a:cxn>
            </a:cxnLst>
            <a:rect l="0" t="0" r="r" b="b"/>
            <a:pathLst>
              <a:path w="19" h="33">
                <a:moveTo>
                  <a:pt x="12" y="32"/>
                </a:moveTo>
                <a:lnTo>
                  <a:pt x="16" y="26"/>
                </a:lnTo>
                <a:lnTo>
                  <a:pt x="15" y="23"/>
                </a:lnTo>
                <a:lnTo>
                  <a:pt x="14" y="20"/>
                </a:lnTo>
                <a:lnTo>
                  <a:pt x="13" y="16"/>
                </a:lnTo>
                <a:lnTo>
                  <a:pt x="12" y="13"/>
                </a:lnTo>
                <a:lnTo>
                  <a:pt x="10" y="10"/>
                </a:lnTo>
                <a:lnTo>
                  <a:pt x="10" y="6"/>
                </a:lnTo>
                <a:lnTo>
                  <a:pt x="8" y="3"/>
                </a:lnTo>
                <a:lnTo>
                  <a:pt x="7" y="0"/>
                </a:lnTo>
                <a:lnTo>
                  <a:pt x="0" y="2"/>
                </a:lnTo>
                <a:lnTo>
                  <a:pt x="0" y="5"/>
                </a:lnTo>
                <a:lnTo>
                  <a:pt x="2" y="8"/>
                </a:lnTo>
                <a:lnTo>
                  <a:pt x="3" y="12"/>
                </a:lnTo>
                <a:lnTo>
                  <a:pt x="4" y="15"/>
                </a:lnTo>
                <a:lnTo>
                  <a:pt x="5" y="18"/>
                </a:lnTo>
                <a:lnTo>
                  <a:pt x="6" y="22"/>
                </a:lnTo>
                <a:lnTo>
                  <a:pt x="8" y="26"/>
                </a:lnTo>
                <a:lnTo>
                  <a:pt x="9" y="29"/>
                </a:lnTo>
                <a:lnTo>
                  <a:pt x="12" y="24"/>
                </a:lnTo>
                <a:lnTo>
                  <a:pt x="12" y="32"/>
                </a:lnTo>
                <a:lnTo>
                  <a:pt x="18" y="32"/>
                </a:lnTo>
                <a:lnTo>
                  <a:pt x="16" y="26"/>
                </a:lnTo>
                <a:lnTo>
                  <a:pt x="12" y="3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29" name="Freeform 1541"/>
          <p:cNvSpPr>
            <a:spLocks/>
          </p:cNvSpPr>
          <p:nvPr/>
        </p:nvSpPr>
        <p:spPr bwMode="auto">
          <a:xfrm>
            <a:off x="6162675" y="3754438"/>
            <a:ext cx="69850" cy="25400"/>
          </a:xfrm>
          <a:custGeom>
            <a:avLst/>
            <a:gdLst/>
            <a:ahLst/>
            <a:cxnLst>
              <a:cxn ang="0">
                <a:pos x="0" y="16"/>
              </a:cxn>
              <a:cxn ang="0">
                <a:pos x="5" y="16"/>
              </a:cxn>
              <a:cxn ang="0">
                <a:pos x="11" y="16"/>
              </a:cxn>
              <a:cxn ang="0">
                <a:pos x="17" y="16"/>
              </a:cxn>
              <a:cxn ang="0">
                <a:pos x="23" y="16"/>
              </a:cxn>
              <a:cxn ang="0">
                <a:pos x="28" y="16"/>
              </a:cxn>
              <a:cxn ang="0">
                <a:pos x="34" y="16"/>
              </a:cxn>
              <a:cxn ang="0">
                <a:pos x="40" y="16"/>
              </a:cxn>
              <a:cxn ang="0">
                <a:pos x="46" y="16"/>
              </a:cxn>
              <a:cxn ang="0">
                <a:pos x="46" y="0"/>
              </a:cxn>
              <a:cxn ang="0">
                <a:pos x="40" y="0"/>
              </a:cxn>
              <a:cxn ang="0">
                <a:pos x="34" y="0"/>
              </a:cxn>
              <a:cxn ang="0">
                <a:pos x="28" y="0"/>
              </a:cxn>
              <a:cxn ang="0">
                <a:pos x="23" y="0"/>
              </a:cxn>
              <a:cxn ang="0">
                <a:pos x="17" y="0"/>
              </a:cxn>
              <a:cxn ang="0">
                <a:pos x="11" y="0"/>
              </a:cxn>
              <a:cxn ang="0">
                <a:pos x="5" y="0"/>
              </a:cxn>
              <a:cxn ang="0">
                <a:pos x="0" y="0"/>
              </a:cxn>
              <a:cxn ang="0">
                <a:pos x="0" y="16"/>
              </a:cxn>
            </a:cxnLst>
            <a:rect l="0" t="0" r="r" b="b"/>
            <a:pathLst>
              <a:path w="47" h="17">
                <a:moveTo>
                  <a:pt x="0" y="16"/>
                </a:moveTo>
                <a:lnTo>
                  <a:pt x="5" y="16"/>
                </a:lnTo>
                <a:lnTo>
                  <a:pt x="11" y="16"/>
                </a:lnTo>
                <a:lnTo>
                  <a:pt x="17" y="16"/>
                </a:lnTo>
                <a:lnTo>
                  <a:pt x="23" y="16"/>
                </a:lnTo>
                <a:lnTo>
                  <a:pt x="28" y="16"/>
                </a:lnTo>
                <a:lnTo>
                  <a:pt x="34" y="16"/>
                </a:lnTo>
                <a:lnTo>
                  <a:pt x="40" y="16"/>
                </a:lnTo>
                <a:lnTo>
                  <a:pt x="46" y="16"/>
                </a:lnTo>
                <a:lnTo>
                  <a:pt x="46" y="0"/>
                </a:lnTo>
                <a:lnTo>
                  <a:pt x="40" y="0"/>
                </a:lnTo>
                <a:lnTo>
                  <a:pt x="34" y="0"/>
                </a:lnTo>
                <a:lnTo>
                  <a:pt x="28" y="0"/>
                </a:lnTo>
                <a:lnTo>
                  <a:pt x="23" y="0"/>
                </a:lnTo>
                <a:lnTo>
                  <a:pt x="17" y="0"/>
                </a:lnTo>
                <a:lnTo>
                  <a:pt x="11"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0" name="Freeform 1542"/>
          <p:cNvSpPr>
            <a:spLocks/>
          </p:cNvSpPr>
          <p:nvPr/>
        </p:nvSpPr>
        <p:spPr bwMode="auto">
          <a:xfrm>
            <a:off x="6086475" y="3754438"/>
            <a:ext cx="76200" cy="25400"/>
          </a:xfrm>
          <a:custGeom>
            <a:avLst/>
            <a:gdLst/>
            <a:ahLst/>
            <a:cxnLst>
              <a:cxn ang="0">
                <a:pos x="1" y="5"/>
              </a:cxn>
              <a:cxn ang="0">
                <a:pos x="5" y="16"/>
              </a:cxn>
              <a:cxn ang="0">
                <a:pos x="11" y="16"/>
              </a:cxn>
              <a:cxn ang="0">
                <a:pos x="16" y="16"/>
              </a:cxn>
              <a:cxn ang="0">
                <a:pos x="22" y="16"/>
              </a:cxn>
              <a:cxn ang="0">
                <a:pos x="27" y="16"/>
              </a:cxn>
              <a:cxn ang="0">
                <a:pos x="33" y="16"/>
              </a:cxn>
              <a:cxn ang="0">
                <a:pos x="38" y="16"/>
              </a:cxn>
              <a:cxn ang="0">
                <a:pos x="44" y="16"/>
              </a:cxn>
              <a:cxn ang="0">
                <a:pos x="50" y="16"/>
              </a:cxn>
              <a:cxn ang="0">
                <a:pos x="50" y="0"/>
              </a:cxn>
              <a:cxn ang="0">
                <a:pos x="44" y="0"/>
              </a:cxn>
              <a:cxn ang="0">
                <a:pos x="38" y="0"/>
              </a:cxn>
              <a:cxn ang="0">
                <a:pos x="33" y="0"/>
              </a:cxn>
              <a:cxn ang="0">
                <a:pos x="27" y="0"/>
              </a:cxn>
              <a:cxn ang="0">
                <a:pos x="22" y="0"/>
              </a:cxn>
              <a:cxn ang="0">
                <a:pos x="16" y="0"/>
              </a:cxn>
              <a:cxn ang="0">
                <a:pos x="11" y="0"/>
              </a:cxn>
              <a:cxn ang="0">
                <a:pos x="5" y="0"/>
              </a:cxn>
              <a:cxn ang="0">
                <a:pos x="9" y="10"/>
              </a:cxn>
              <a:cxn ang="0">
                <a:pos x="1" y="5"/>
              </a:cxn>
              <a:cxn ang="0">
                <a:pos x="0" y="16"/>
              </a:cxn>
              <a:cxn ang="0">
                <a:pos x="5" y="16"/>
              </a:cxn>
              <a:cxn ang="0">
                <a:pos x="1" y="5"/>
              </a:cxn>
            </a:cxnLst>
            <a:rect l="0" t="0" r="r" b="b"/>
            <a:pathLst>
              <a:path w="51" h="17">
                <a:moveTo>
                  <a:pt x="1" y="5"/>
                </a:moveTo>
                <a:lnTo>
                  <a:pt x="5" y="16"/>
                </a:lnTo>
                <a:lnTo>
                  <a:pt x="11" y="16"/>
                </a:lnTo>
                <a:lnTo>
                  <a:pt x="16" y="16"/>
                </a:lnTo>
                <a:lnTo>
                  <a:pt x="22" y="16"/>
                </a:lnTo>
                <a:lnTo>
                  <a:pt x="27" y="16"/>
                </a:lnTo>
                <a:lnTo>
                  <a:pt x="33" y="16"/>
                </a:lnTo>
                <a:lnTo>
                  <a:pt x="38" y="16"/>
                </a:lnTo>
                <a:lnTo>
                  <a:pt x="44" y="16"/>
                </a:lnTo>
                <a:lnTo>
                  <a:pt x="50" y="16"/>
                </a:lnTo>
                <a:lnTo>
                  <a:pt x="50" y="0"/>
                </a:lnTo>
                <a:lnTo>
                  <a:pt x="44" y="0"/>
                </a:lnTo>
                <a:lnTo>
                  <a:pt x="38" y="0"/>
                </a:lnTo>
                <a:lnTo>
                  <a:pt x="33" y="0"/>
                </a:lnTo>
                <a:lnTo>
                  <a:pt x="27" y="0"/>
                </a:lnTo>
                <a:lnTo>
                  <a:pt x="22" y="0"/>
                </a:lnTo>
                <a:lnTo>
                  <a:pt x="16" y="0"/>
                </a:lnTo>
                <a:lnTo>
                  <a:pt x="11" y="0"/>
                </a:lnTo>
                <a:lnTo>
                  <a:pt x="5" y="0"/>
                </a:lnTo>
                <a:lnTo>
                  <a:pt x="9" y="10"/>
                </a:lnTo>
                <a:lnTo>
                  <a:pt x="1" y="5"/>
                </a:lnTo>
                <a:lnTo>
                  <a:pt x="0" y="16"/>
                </a:lnTo>
                <a:lnTo>
                  <a:pt x="5" y="16"/>
                </a:lnTo>
                <a:lnTo>
                  <a:pt x="1"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1" name="Freeform 1543"/>
          <p:cNvSpPr>
            <a:spLocks/>
          </p:cNvSpPr>
          <p:nvPr/>
        </p:nvSpPr>
        <p:spPr bwMode="auto">
          <a:xfrm>
            <a:off x="6089650" y="3719513"/>
            <a:ext cx="26988" cy="44450"/>
          </a:xfrm>
          <a:custGeom>
            <a:avLst/>
            <a:gdLst/>
            <a:ahLst/>
            <a:cxnLst>
              <a:cxn ang="0">
                <a:pos x="8" y="0"/>
              </a:cxn>
              <a:cxn ang="0">
                <a:pos x="7" y="3"/>
              </a:cxn>
              <a:cxn ang="0">
                <a:pos x="6" y="5"/>
              </a:cxn>
              <a:cxn ang="0">
                <a:pos x="6" y="9"/>
              </a:cxn>
              <a:cxn ang="0">
                <a:pos x="4" y="13"/>
              </a:cxn>
              <a:cxn ang="0">
                <a:pos x="4" y="16"/>
              </a:cxn>
              <a:cxn ang="0">
                <a:pos x="2" y="19"/>
              </a:cxn>
              <a:cxn ang="0">
                <a:pos x="1" y="23"/>
              </a:cxn>
              <a:cxn ang="0">
                <a:pos x="0" y="26"/>
              </a:cxn>
              <a:cxn ang="0">
                <a:pos x="8" y="29"/>
              </a:cxn>
              <a:cxn ang="0">
                <a:pos x="9" y="25"/>
              </a:cxn>
              <a:cxn ang="0">
                <a:pos x="10" y="21"/>
              </a:cxn>
              <a:cxn ang="0">
                <a:pos x="11" y="18"/>
              </a:cxn>
              <a:cxn ang="0">
                <a:pos x="12" y="15"/>
              </a:cxn>
              <a:cxn ang="0">
                <a:pos x="13" y="11"/>
              </a:cxn>
              <a:cxn ang="0">
                <a:pos x="14" y="8"/>
              </a:cxn>
              <a:cxn ang="0">
                <a:pos x="15" y="5"/>
              </a:cxn>
              <a:cxn ang="0">
                <a:pos x="17" y="1"/>
              </a:cxn>
              <a:cxn ang="0">
                <a:pos x="8" y="0"/>
              </a:cxn>
            </a:cxnLst>
            <a:rect l="0" t="0" r="r" b="b"/>
            <a:pathLst>
              <a:path w="18" h="30">
                <a:moveTo>
                  <a:pt x="8" y="0"/>
                </a:moveTo>
                <a:lnTo>
                  <a:pt x="7" y="3"/>
                </a:lnTo>
                <a:lnTo>
                  <a:pt x="6" y="5"/>
                </a:lnTo>
                <a:lnTo>
                  <a:pt x="6" y="9"/>
                </a:lnTo>
                <a:lnTo>
                  <a:pt x="4" y="13"/>
                </a:lnTo>
                <a:lnTo>
                  <a:pt x="4" y="16"/>
                </a:lnTo>
                <a:lnTo>
                  <a:pt x="2" y="19"/>
                </a:lnTo>
                <a:lnTo>
                  <a:pt x="1" y="23"/>
                </a:lnTo>
                <a:lnTo>
                  <a:pt x="0" y="26"/>
                </a:lnTo>
                <a:lnTo>
                  <a:pt x="8" y="29"/>
                </a:lnTo>
                <a:lnTo>
                  <a:pt x="9" y="25"/>
                </a:lnTo>
                <a:lnTo>
                  <a:pt x="10" y="21"/>
                </a:lnTo>
                <a:lnTo>
                  <a:pt x="11" y="18"/>
                </a:lnTo>
                <a:lnTo>
                  <a:pt x="12" y="15"/>
                </a:lnTo>
                <a:lnTo>
                  <a:pt x="13" y="11"/>
                </a:lnTo>
                <a:lnTo>
                  <a:pt x="14" y="8"/>
                </a:lnTo>
                <a:lnTo>
                  <a:pt x="15" y="5"/>
                </a:lnTo>
                <a:lnTo>
                  <a:pt x="17" y="1"/>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2" name="Freeform 1544"/>
          <p:cNvSpPr>
            <a:spLocks/>
          </p:cNvSpPr>
          <p:nvPr/>
        </p:nvSpPr>
        <p:spPr bwMode="auto">
          <a:xfrm>
            <a:off x="6102350" y="3673475"/>
            <a:ext cx="26988" cy="49213"/>
          </a:xfrm>
          <a:custGeom>
            <a:avLst/>
            <a:gdLst/>
            <a:ahLst/>
            <a:cxnLst>
              <a:cxn ang="0">
                <a:pos x="12" y="0"/>
              </a:cxn>
              <a:cxn ang="0">
                <a:pos x="8" y="2"/>
              </a:cxn>
              <a:cxn ang="0">
                <a:pos x="7" y="5"/>
              </a:cxn>
              <a:cxn ang="0">
                <a:pos x="6" y="9"/>
              </a:cxn>
              <a:cxn ang="0">
                <a:pos x="5" y="13"/>
              </a:cxn>
              <a:cxn ang="0">
                <a:pos x="4" y="16"/>
              </a:cxn>
              <a:cxn ang="0">
                <a:pos x="3" y="19"/>
              </a:cxn>
              <a:cxn ang="0">
                <a:pos x="2" y="22"/>
              </a:cxn>
              <a:cxn ang="0">
                <a:pos x="1" y="26"/>
              </a:cxn>
              <a:cxn ang="0">
                <a:pos x="0" y="30"/>
              </a:cxn>
              <a:cxn ang="0">
                <a:pos x="8" y="32"/>
              </a:cxn>
              <a:cxn ang="0">
                <a:pos x="9" y="28"/>
              </a:cxn>
              <a:cxn ang="0">
                <a:pos x="9" y="25"/>
              </a:cxn>
              <a:cxn ang="0">
                <a:pos x="11" y="21"/>
              </a:cxn>
              <a:cxn ang="0">
                <a:pos x="12" y="18"/>
              </a:cxn>
              <a:cxn ang="0">
                <a:pos x="13" y="15"/>
              </a:cxn>
              <a:cxn ang="0">
                <a:pos x="14" y="11"/>
              </a:cxn>
              <a:cxn ang="0">
                <a:pos x="15" y="8"/>
              </a:cxn>
              <a:cxn ang="0">
                <a:pos x="17" y="5"/>
              </a:cxn>
              <a:cxn ang="0">
                <a:pos x="12" y="7"/>
              </a:cxn>
              <a:cxn ang="0">
                <a:pos x="12" y="0"/>
              </a:cxn>
              <a:cxn ang="0">
                <a:pos x="9" y="0"/>
              </a:cxn>
              <a:cxn ang="0">
                <a:pos x="8" y="2"/>
              </a:cxn>
              <a:cxn ang="0">
                <a:pos x="12" y="0"/>
              </a:cxn>
            </a:cxnLst>
            <a:rect l="0" t="0" r="r" b="b"/>
            <a:pathLst>
              <a:path w="18" h="33">
                <a:moveTo>
                  <a:pt x="12" y="0"/>
                </a:moveTo>
                <a:lnTo>
                  <a:pt x="8" y="2"/>
                </a:lnTo>
                <a:lnTo>
                  <a:pt x="7" y="5"/>
                </a:lnTo>
                <a:lnTo>
                  <a:pt x="6" y="9"/>
                </a:lnTo>
                <a:lnTo>
                  <a:pt x="5" y="13"/>
                </a:lnTo>
                <a:lnTo>
                  <a:pt x="4" y="16"/>
                </a:lnTo>
                <a:lnTo>
                  <a:pt x="3" y="19"/>
                </a:lnTo>
                <a:lnTo>
                  <a:pt x="2" y="22"/>
                </a:lnTo>
                <a:lnTo>
                  <a:pt x="1" y="26"/>
                </a:lnTo>
                <a:lnTo>
                  <a:pt x="0" y="30"/>
                </a:lnTo>
                <a:lnTo>
                  <a:pt x="8" y="32"/>
                </a:lnTo>
                <a:lnTo>
                  <a:pt x="9" y="28"/>
                </a:lnTo>
                <a:lnTo>
                  <a:pt x="9" y="25"/>
                </a:lnTo>
                <a:lnTo>
                  <a:pt x="11" y="21"/>
                </a:lnTo>
                <a:lnTo>
                  <a:pt x="12" y="18"/>
                </a:lnTo>
                <a:lnTo>
                  <a:pt x="13" y="15"/>
                </a:lnTo>
                <a:lnTo>
                  <a:pt x="14" y="11"/>
                </a:lnTo>
                <a:lnTo>
                  <a:pt x="15" y="8"/>
                </a:lnTo>
                <a:lnTo>
                  <a:pt x="17" y="5"/>
                </a:lnTo>
                <a:lnTo>
                  <a:pt x="12" y="7"/>
                </a:lnTo>
                <a:lnTo>
                  <a:pt x="12" y="0"/>
                </a:lnTo>
                <a:lnTo>
                  <a:pt x="9" y="0"/>
                </a:lnTo>
                <a:lnTo>
                  <a:pt x="8" y="2"/>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3" name="Line 1545"/>
          <p:cNvSpPr>
            <a:spLocks noChangeShapeType="1"/>
          </p:cNvSpPr>
          <p:nvPr/>
        </p:nvSpPr>
        <p:spPr bwMode="auto">
          <a:xfrm flipH="1">
            <a:off x="6146800" y="3678238"/>
            <a:ext cx="7938"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4" name="Line 1546"/>
          <p:cNvSpPr>
            <a:spLocks noChangeShapeType="1"/>
          </p:cNvSpPr>
          <p:nvPr/>
        </p:nvSpPr>
        <p:spPr bwMode="auto">
          <a:xfrm>
            <a:off x="6169025" y="3678238"/>
            <a:ext cx="7938"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5" name="Line 1547"/>
          <p:cNvSpPr>
            <a:spLocks noChangeShapeType="1"/>
          </p:cNvSpPr>
          <p:nvPr/>
        </p:nvSpPr>
        <p:spPr bwMode="auto">
          <a:xfrm flipH="1">
            <a:off x="6126163" y="3683000"/>
            <a:ext cx="17462"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6" name="Line 1548"/>
          <p:cNvSpPr>
            <a:spLocks noChangeShapeType="1"/>
          </p:cNvSpPr>
          <p:nvPr/>
        </p:nvSpPr>
        <p:spPr bwMode="auto">
          <a:xfrm>
            <a:off x="6181725" y="3681413"/>
            <a:ext cx="17463"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7" name="Line 1549"/>
          <p:cNvSpPr>
            <a:spLocks noChangeShapeType="1"/>
          </p:cNvSpPr>
          <p:nvPr/>
        </p:nvSpPr>
        <p:spPr bwMode="auto">
          <a:xfrm flipH="1">
            <a:off x="6107113" y="3683000"/>
            <a:ext cx="22225"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8" name="Line 1550"/>
          <p:cNvSpPr>
            <a:spLocks noChangeShapeType="1"/>
          </p:cNvSpPr>
          <p:nvPr/>
        </p:nvSpPr>
        <p:spPr bwMode="auto">
          <a:xfrm>
            <a:off x="6194425" y="3679825"/>
            <a:ext cx="20638"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39" name="Freeform 1551"/>
          <p:cNvSpPr>
            <a:spLocks/>
          </p:cNvSpPr>
          <p:nvPr/>
        </p:nvSpPr>
        <p:spPr bwMode="auto">
          <a:xfrm>
            <a:off x="4762500" y="3675063"/>
            <a:ext cx="134938" cy="85725"/>
          </a:xfrm>
          <a:custGeom>
            <a:avLst/>
            <a:gdLst/>
            <a:ahLst/>
            <a:cxnLst>
              <a:cxn ang="0">
                <a:pos x="20" y="0"/>
              </a:cxn>
              <a:cxn ang="0">
                <a:pos x="27" y="0"/>
              </a:cxn>
              <a:cxn ang="0">
                <a:pos x="33" y="0"/>
              </a:cxn>
              <a:cxn ang="0">
                <a:pos x="40" y="0"/>
              </a:cxn>
              <a:cxn ang="0">
                <a:pos x="46" y="0"/>
              </a:cxn>
              <a:cxn ang="0">
                <a:pos x="53" y="0"/>
              </a:cxn>
              <a:cxn ang="0">
                <a:pos x="59" y="0"/>
              </a:cxn>
              <a:cxn ang="0">
                <a:pos x="66" y="1"/>
              </a:cxn>
              <a:cxn ang="0">
                <a:pos x="71" y="4"/>
              </a:cxn>
              <a:cxn ang="0">
                <a:pos x="73" y="11"/>
              </a:cxn>
              <a:cxn ang="0">
                <a:pos x="75" y="18"/>
              </a:cxn>
              <a:cxn ang="0">
                <a:pos x="77" y="24"/>
              </a:cxn>
              <a:cxn ang="0">
                <a:pos x="80" y="31"/>
              </a:cxn>
              <a:cxn ang="0">
                <a:pos x="82" y="38"/>
              </a:cxn>
              <a:cxn ang="0">
                <a:pos x="85" y="45"/>
              </a:cxn>
              <a:cxn ang="0">
                <a:pos x="87" y="51"/>
              </a:cxn>
              <a:cxn ang="0">
                <a:pos x="83" y="56"/>
              </a:cxn>
              <a:cxn ang="0">
                <a:pos x="72" y="56"/>
              </a:cxn>
              <a:cxn ang="0">
                <a:pos x="60" y="56"/>
              </a:cxn>
              <a:cxn ang="0">
                <a:pos x="50" y="56"/>
              </a:cxn>
              <a:cxn ang="0">
                <a:pos x="39" y="56"/>
              </a:cxn>
              <a:cxn ang="0">
                <a:pos x="27" y="56"/>
              </a:cxn>
              <a:cxn ang="0">
                <a:pos x="16" y="56"/>
              </a:cxn>
              <a:cxn ang="0">
                <a:pos x="5" y="56"/>
              </a:cxn>
              <a:cxn ang="0">
                <a:pos x="1" y="51"/>
              </a:cxn>
              <a:cxn ang="0">
                <a:pos x="3" y="45"/>
              </a:cxn>
              <a:cxn ang="0">
                <a:pos x="5" y="38"/>
              </a:cxn>
              <a:cxn ang="0">
                <a:pos x="7" y="31"/>
              </a:cxn>
              <a:cxn ang="0">
                <a:pos x="9" y="24"/>
              </a:cxn>
              <a:cxn ang="0">
                <a:pos x="11" y="17"/>
              </a:cxn>
              <a:cxn ang="0">
                <a:pos x="14" y="10"/>
              </a:cxn>
              <a:cxn ang="0">
                <a:pos x="16" y="4"/>
              </a:cxn>
            </a:cxnLst>
            <a:rect l="0" t="0" r="r" b="b"/>
            <a:pathLst>
              <a:path w="90" h="57">
                <a:moveTo>
                  <a:pt x="17" y="0"/>
                </a:moveTo>
                <a:lnTo>
                  <a:pt x="20" y="0"/>
                </a:lnTo>
                <a:lnTo>
                  <a:pt x="23" y="0"/>
                </a:lnTo>
                <a:lnTo>
                  <a:pt x="27" y="0"/>
                </a:lnTo>
                <a:lnTo>
                  <a:pt x="30" y="0"/>
                </a:lnTo>
                <a:lnTo>
                  <a:pt x="33" y="0"/>
                </a:lnTo>
                <a:lnTo>
                  <a:pt x="37" y="0"/>
                </a:lnTo>
                <a:lnTo>
                  <a:pt x="40" y="0"/>
                </a:lnTo>
                <a:lnTo>
                  <a:pt x="43" y="0"/>
                </a:lnTo>
                <a:lnTo>
                  <a:pt x="46" y="0"/>
                </a:lnTo>
                <a:lnTo>
                  <a:pt x="50" y="0"/>
                </a:lnTo>
                <a:lnTo>
                  <a:pt x="53" y="0"/>
                </a:lnTo>
                <a:lnTo>
                  <a:pt x="56" y="0"/>
                </a:lnTo>
                <a:lnTo>
                  <a:pt x="59" y="0"/>
                </a:lnTo>
                <a:lnTo>
                  <a:pt x="63" y="0"/>
                </a:lnTo>
                <a:lnTo>
                  <a:pt x="66" y="1"/>
                </a:lnTo>
                <a:lnTo>
                  <a:pt x="70" y="1"/>
                </a:lnTo>
                <a:lnTo>
                  <a:pt x="71" y="4"/>
                </a:lnTo>
                <a:lnTo>
                  <a:pt x="72" y="7"/>
                </a:lnTo>
                <a:lnTo>
                  <a:pt x="73" y="11"/>
                </a:lnTo>
                <a:lnTo>
                  <a:pt x="74" y="14"/>
                </a:lnTo>
                <a:lnTo>
                  <a:pt x="75" y="18"/>
                </a:lnTo>
                <a:lnTo>
                  <a:pt x="77" y="21"/>
                </a:lnTo>
                <a:lnTo>
                  <a:pt x="77" y="24"/>
                </a:lnTo>
                <a:lnTo>
                  <a:pt x="79" y="28"/>
                </a:lnTo>
                <a:lnTo>
                  <a:pt x="80" y="31"/>
                </a:lnTo>
                <a:lnTo>
                  <a:pt x="81" y="35"/>
                </a:lnTo>
                <a:lnTo>
                  <a:pt x="82" y="38"/>
                </a:lnTo>
                <a:lnTo>
                  <a:pt x="84" y="41"/>
                </a:lnTo>
                <a:lnTo>
                  <a:pt x="85" y="45"/>
                </a:lnTo>
                <a:lnTo>
                  <a:pt x="86" y="48"/>
                </a:lnTo>
                <a:lnTo>
                  <a:pt x="87" y="51"/>
                </a:lnTo>
                <a:lnTo>
                  <a:pt x="89" y="56"/>
                </a:lnTo>
                <a:lnTo>
                  <a:pt x="83" y="56"/>
                </a:lnTo>
                <a:lnTo>
                  <a:pt x="77" y="56"/>
                </a:lnTo>
                <a:lnTo>
                  <a:pt x="72" y="56"/>
                </a:lnTo>
                <a:lnTo>
                  <a:pt x="66" y="56"/>
                </a:lnTo>
                <a:lnTo>
                  <a:pt x="60" y="56"/>
                </a:lnTo>
                <a:lnTo>
                  <a:pt x="55" y="56"/>
                </a:lnTo>
                <a:lnTo>
                  <a:pt x="50" y="56"/>
                </a:lnTo>
                <a:lnTo>
                  <a:pt x="44" y="56"/>
                </a:lnTo>
                <a:lnTo>
                  <a:pt x="39" y="56"/>
                </a:lnTo>
                <a:lnTo>
                  <a:pt x="33" y="56"/>
                </a:lnTo>
                <a:lnTo>
                  <a:pt x="27" y="56"/>
                </a:lnTo>
                <a:lnTo>
                  <a:pt x="22" y="56"/>
                </a:lnTo>
                <a:lnTo>
                  <a:pt x="16" y="56"/>
                </a:lnTo>
                <a:lnTo>
                  <a:pt x="11" y="56"/>
                </a:lnTo>
                <a:lnTo>
                  <a:pt x="5" y="56"/>
                </a:lnTo>
                <a:lnTo>
                  <a:pt x="0" y="56"/>
                </a:lnTo>
                <a:lnTo>
                  <a:pt x="1" y="51"/>
                </a:lnTo>
                <a:lnTo>
                  <a:pt x="2" y="48"/>
                </a:lnTo>
                <a:lnTo>
                  <a:pt x="3" y="45"/>
                </a:lnTo>
                <a:lnTo>
                  <a:pt x="4" y="41"/>
                </a:lnTo>
                <a:lnTo>
                  <a:pt x="5" y="38"/>
                </a:lnTo>
                <a:lnTo>
                  <a:pt x="7" y="35"/>
                </a:lnTo>
                <a:lnTo>
                  <a:pt x="7" y="31"/>
                </a:lnTo>
                <a:lnTo>
                  <a:pt x="8" y="28"/>
                </a:lnTo>
                <a:lnTo>
                  <a:pt x="9" y="24"/>
                </a:lnTo>
                <a:lnTo>
                  <a:pt x="10" y="20"/>
                </a:lnTo>
                <a:lnTo>
                  <a:pt x="11" y="17"/>
                </a:lnTo>
                <a:lnTo>
                  <a:pt x="13" y="14"/>
                </a:lnTo>
                <a:lnTo>
                  <a:pt x="14" y="10"/>
                </a:lnTo>
                <a:lnTo>
                  <a:pt x="15" y="7"/>
                </a:lnTo>
                <a:lnTo>
                  <a:pt x="16" y="4"/>
                </a:lnTo>
                <a:lnTo>
                  <a:pt x="17"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0" name="Freeform 1552"/>
          <p:cNvSpPr>
            <a:spLocks/>
          </p:cNvSpPr>
          <p:nvPr/>
        </p:nvSpPr>
        <p:spPr bwMode="auto">
          <a:xfrm>
            <a:off x="4787900" y="3670300"/>
            <a:ext cx="39688" cy="25400"/>
          </a:xfrm>
          <a:custGeom>
            <a:avLst/>
            <a:gdLst/>
            <a:ahLst/>
            <a:cxnLst>
              <a:cxn ang="0">
                <a:pos x="26" y="1"/>
              </a:cxn>
              <a:cxn ang="0">
                <a:pos x="23" y="1"/>
              </a:cxn>
              <a:cxn ang="0">
                <a:pos x="19" y="1"/>
              </a:cxn>
              <a:cxn ang="0">
                <a:pos x="16" y="1"/>
              </a:cxn>
              <a:cxn ang="0">
                <a:pos x="13" y="1"/>
              </a:cxn>
              <a:cxn ang="0">
                <a:pos x="9" y="0"/>
              </a:cxn>
              <a:cxn ang="0">
                <a:pos x="6" y="0"/>
              </a:cxn>
              <a:cxn ang="0">
                <a:pos x="2" y="0"/>
              </a:cxn>
              <a:cxn ang="0">
                <a:pos x="0" y="0"/>
              </a:cxn>
              <a:cxn ang="0">
                <a:pos x="0" y="16"/>
              </a:cxn>
              <a:cxn ang="0">
                <a:pos x="2" y="16"/>
              </a:cxn>
              <a:cxn ang="0">
                <a:pos x="6" y="16"/>
              </a:cxn>
              <a:cxn ang="0">
                <a:pos x="9" y="16"/>
              </a:cxn>
              <a:cxn ang="0">
                <a:pos x="12" y="14"/>
              </a:cxn>
              <a:cxn ang="0">
                <a:pos x="16" y="16"/>
              </a:cxn>
              <a:cxn ang="0">
                <a:pos x="19" y="16"/>
              </a:cxn>
              <a:cxn ang="0">
                <a:pos x="23" y="16"/>
              </a:cxn>
              <a:cxn ang="0">
                <a:pos x="26" y="16"/>
              </a:cxn>
              <a:cxn ang="0">
                <a:pos x="26" y="1"/>
              </a:cxn>
            </a:cxnLst>
            <a:rect l="0" t="0" r="r" b="b"/>
            <a:pathLst>
              <a:path w="27" h="17">
                <a:moveTo>
                  <a:pt x="26" y="1"/>
                </a:moveTo>
                <a:lnTo>
                  <a:pt x="23" y="1"/>
                </a:lnTo>
                <a:lnTo>
                  <a:pt x="19" y="1"/>
                </a:lnTo>
                <a:lnTo>
                  <a:pt x="16" y="1"/>
                </a:lnTo>
                <a:lnTo>
                  <a:pt x="13" y="1"/>
                </a:lnTo>
                <a:lnTo>
                  <a:pt x="9" y="0"/>
                </a:lnTo>
                <a:lnTo>
                  <a:pt x="6" y="0"/>
                </a:lnTo>
                <a:lnTo>
                  <a:pt x="2" y="0"/>
                </a:lnTo>
                <a:lnTo>
                  <a:pt x="0" y="0"/>
                </a:lnTo>
                <a:lnTo>
                  <a:pt x="0" y="16"/>
                </a:lnTo>
                <a:lnTo>
                  <a:pt x="2" y="16"/>
                </a:lnTo>
                <a:lnTo>
                  <a:pt x="6" y="16"/>
                </a:lnTo>
                <a:lnTo>
                  <a:pt x="9" y="16"/>
                </a:lnTo>
                <a:lnTo>
                  <a:pt x="12" y="14"/>
                </a:lnTo>
                <a:lnTo>
                  <a:pt x="16" y="16"/>
                </a:lnTo>
                <a:lnTo>
                  <a:pt x="19" y="16"/>
                </a:lnTo>
                <a:lnTo>
                  <a:pt x="23" y="16"/>
                </a:lnTo>
                <a:lnTo>
                  <a:pt x="26" y="16"/>
                </a:lnTo>
                <a:lnTo>
                  <a:pt x="26"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1" name="Freeform 1553"/>
          <p:cNvSpPr>
            <a:spLocks/>
          </p:cNvSpPr>
          <p:nvPr/>
        </p:nvSpPr>
        <p:spPr bwMode="auto">
          <a:xfrm>
            <a:off x="4826000" y="3671888"/>
            <a:ext cx="50800" cy="25400"/>
          </a:xfrm>
          <a:custGeom>
            <a:avLst/>
            <a:gdLst/>
            <a:ahLst/>
            <a:cxnLst>
              <a:cxn ang="0">
                <a:pos x="33" y="6"/>
              </a:cxn>
              <a:cxn ang="0">
                <a:pos x="28" y="1"/>
              </a:cxn>
              <a:cxn ang="0">
                <a:pos x="25" y="1"/>
              </a:cxn>
              <a:cxn ang="0">
                <a:pos x="21" y="0"/>
              </a:cxn>
              <a:cxn ang="0">
                <a:pos x="17" y="0"/>
              </a:cxn>
              <a:cxn ang="0">
                <a:pos x="14" y="0"/>
              </a:cxn>
              <a:cxn ang="0">
                <a:pos x="10" y="0"/>
              </a:cxn>
              <a:cxn ang="0">
                <a:pos x="7" y="0"/>
              </a:cxn>
              <a:cxn ang="0">
                <a:pos x="3" y="0"/>
              </a:cxn>
              <a:cxn ang="0">
                <a:pos x="0" y="0"/>
              </a:cxn>
              <a:cxn ang="0">
                <a:pos x="0" y="16"/>
              </a:cxn>
              <a:cxn ang="0">
                <a:pos x="3" y="16"/>
              </a:cxn>
              <a:cxn ang="0">
                <a:pos x="7" y="16"/>
              </a:cxn>
              <a:cxn ang="0">
                <a:pos x="10" y="16"/>
              </a:cxn>
              <a:cxn ang="0">
                <a:pos x="14" y="16"/>
              </a:cxn>
              <a:cxn ang="0">
                <a:pos x="17" y="16"/>
              </a:cxn>
              <a:cxn ang="0">
                <a:pos x="21" y="16"/>
              </a:cxn>
              <a:cxn ang="0">
                <a:pos x="24" y="16"/>
              </a:cxn>
              <a:cxn ang="0">
                <a:pos x="28" y="16"/>
              </a:cxn>
              <a:cxn ang="0">
                <a:pos x="24" y="10"/>
              </a:cxn>
              <a:cxn ang="0">
                <a:pos x="33" y="6"/>
              </a:cxn>
              <a:cxn ang="0">
                <a:pos x="31" y="1"/>
              </a:cxn>
              <a:cxn ang="0">
                <a:pos x="28" y="0"/>
              </a:cxn>
              <a:cxn ang="0">
                <a:pos x="33" y="6"/>
              </a:cxn>
            </a:cxnLst>
            <a:rect l="0" t="0" r="r" b="b"/>
            <a:pathLst>
              <a:path w="34" h="17">
                <a:moveTo>
                  <a:pt x="33" y="6"/>
                </a:moveTo>
                <a:lnTo>
                  <a:pt x="28" y="1"/>
                </a:lnTo>
                <a:lnTo>
                  <a:pt x="25" y="1"/>
                </a:lnTo>
                <a:lnTo>
                  <a:pt x="21" y="0"/>
                </a:lnTo>
                <a:lnTo>
                  <a:pt x="17" y="0"/>
                </a:lnTo>
                <a:lnTo>
                  <a:pt x="14" y="0"/>
                </a:lnTo>
                <a:lnTo>
                  <a:pt x="10" y="0"/>
                </a:lnTo>
                <a:lnTo>
                  <a:pt x="7" y="0"/>
                </a:lnTo>
                <a:lnTo>
                  <a:pt x="3" y="0"/>
                </a:lnTo>
                <a:lnTo>
                  <a:pt x="0" y="0"/>
                </a:lnTo>
                <a:lnTo>
                  <a:pt x="0" y="16"/>
                </a:lnTo>
                <a:lnTo>
                  <a:pt x="3" y="16"/>
                </a:lnTo>
                <a:lnTo>
                  <a:pt x="7" y="16"/>
                </a:lnTo>
                <a:lnTo>
                  <a:pt x="10" y="16"/>
                </a:lnTo>
                <a:lnTo>
                  <a:pt x="14" y="16"/>
                </a:lnTo>
                <a:lnTo>
                  <a:pt x="17" y="16"/>
                </a:lnTo>
                <a:lnTo>
                  <a:pt x="21" y="16"/>
                </a:lnTo>
                <a:lnTo>
                  <a:pt x="24" y="16"/>
                </a:lnTo>
                <a:lnTo>
                  <a:pt x="28" y="16"/>
                </a:lnTo>
                <a:lnTo>
                  <a:pt x="24" y="10"/>
                </a:lnTo>
                <a:lnTo>
                  <a:pt x="33" y="6"/>
                </a:lnTo>
                <a:lnTo>
                  <a:pt x="31" y="1"/>
                </a:lnTo>
                <a:lnTo>
                  <a:pt x="28" y="0"/>
                </a:lnTo>
                <a:lnTo>
                  <a:pt x="33"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2" name="Freeform 1554"/>
          <p:cNvSpPr>
            <a:spLocks/>
          </p:cNvSpPr>
          <p:nvPr/>
        </p:nvSpPr>
        <p:spPr bwMode="auto">
          <a:xfrm>
            <a:off x="4860925" y="3675063"/>
            <a:ext cx="28575" cy="46037"/>
          </a:xfrm>
          <a:custGeom>
            <a:avLst/>
            <a:gdLst/>
            <a:ahLst/>
            <a:cxnLst>
              <a:cxn ang="0">
                <a:pos x="18" y="26"/>
              </a:cxn>
              <a:cxn ang="0">
                <a:pos x="16" y="23"/>
              </a:cxn>
              <a:cxn ang="0">
                <a:pos x="15" y="19"/>
              </a:cxn>
              <a:cxn ang="0">
                <a:pos x="14" y="16"/>
              </a:cxn>
              <a:cxn ang="0">
                <a:pos x="12" y="13"/>
              </a:cxn>
              <a:cxn ang="0">
                <a:pos x="12" y="9"/>
              </a:cxn>
              <a:cxn ang="0">
                <a:pos x="10" y="6"/>
              </a:cxn>
              <a:cxn ang="0">
                <a:pos x="9" y="3"/>
              </a:cxn>
              <a:cxn ang="0">
                <a:pos x="8" y="0"/>
              </a:cxn>
              <a:cxn ang="0">
                <a:pos x="0" y="1"/>
              </a:cxn>
              <a:cxn ang="0">
                <a:pos x="1" y="5"/>
              </a:cxn>
              <a:cxn ang="0">
                <a:pos x="2" y="8"/>
              </a:cxn>
              <a:cxn ang="0">
                <a:pos x="3" y="11"/>
              </a:cxn>
              <a:cxn ang="0">
                <a:pos x="5" y="15"/>
              </a:cxn>
              <a:cxn ang="0">
                <a:pos x="6" y="19"/>
              </a:cxn>
              <a:cxn ang="0">
                <a:pos x="7" y="22"/>
              </a:cxn>
              <a:cxn ang="0">
                <a:pos x="8" y="25"/>
              </a:cxn>
              <a:cxn ang="0">
                <a:pos x="9" y="29"/>
              </a:cxn>
              <a:cxn ang="0">
                <a:pos x="18" y="26"/>
              </a:cxn>
            </a:cxnLst>
            <a:rect l="0" t="0" r="r" b="b"/>
            <a:pathLst>
              <a:path w="19" h="30">
                <a:moveTo>
                  <a:pt x="18" y="26"/>
                </a:moveTo>
                <a:lnTo>
                  <a:pt x="16" y="23"/>
                </a:lnTo>
                <a:lnTo>
                  <a:pt x="15" y="19"/>
                </a:lnTo>
                <a:lnTo>
                  <a:pt x="14" y="16"/>
                </a:lnTo>
                <a:lnTo>
                  <a:pt x="12" y="13"/>
                </a:lnTo>
                <a:lnTo>
                  <a:pt x="12" y="9"/>
                </a:lnTo>
                <a:lnTo>
                  <a:pt x="10" y="6"/>
                </a:lnTo>
                <a:lnTo>
                  <a:pt x="9" y="3"/>
                </a:lnTo>
                <a:lnTo>
                  <a:pt x="8" y="0"/>
                </a:lnTo>
                <a:lnTo>
                  <a:pt x="0" y="1"/>
                </a:lnTo>
                <a:lnTo>
                  <a:pt x="1" y="5"/>
                </a:lnTo>
                <a:lnTo>
                  <a:pt x="2" y="8"/>
                </a:lnTo>
                <a:lnTo>
                  <a:pt x="3" y="11"/>
                </a:lnTo>
                <a:lnTo>
                  <a:pt x="5" y="15"/>
                </a:lnTo>
                <a:lnTo>
                  <a:pt x="6" y="19"/>
                </a:lnTo>
                <a:lnTo>
                  <a:pt x="7" y="22"/>
                </a:lnTo>
                <a:lnTo>
                  <a:pt x="8" y="25"/>
                </a:lnTo>
                <a:lnTo>
                  <a:pt x="9" y="29"/>
                </a:lnTo>
                <a:lnTo>
                  <a:pt x="18" y="2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3" name="Freeform 1555"/>
          <p:cNvSpPr>
            <a:spLocks/>
          </p:cNvSpPr>
          <p:nvPr/>
        </p:nvSpPr>
        <p:spPr bwMode="auto">
          <a:xfrm>
            <a:off x="4876800" y="3714750"/>
            <a:ext cx="28575" cy="50800"/>
          </a:xfrm>
          <a:custGeom>
            <a:avLst/>
            <a:gdLst/>
            <a:ahLst/>
            <a:cxnLst>
              <a:cxn ang="0">
                <a:pos x="12" y="33"/>
              </a:cxn>
              <a:cxn ang="0">
                <a:pos x="16" y="27"/>
              </a:cxn>
              <a:cxn ang="0">
                <a:pos x="15" y="24"/>
              </a:cxn>
              <a:cxn ang="0">
                <a:pos x="14" y="20"/>
              </a:cxn>
              <a:cxn ang="0">
                <a:pos x="12" y="16"/>
              </a:cxn>
              <a:cxn ang="0">
                <a:pos x="12" y="13"/>
              </a:cxn>
              <a:cxn ang="0">
                <a:pos x="10" y="10"/>
              </a:cxn>
              <a:cxn ang="0">
                <a:pos x="9" y="6"/>
              </a:cxn>
              <a:cxn ang="0">
                <a:pos x="9" y="3"/>
              </a:cxn>
              <a:cxn ang="0">
                <a:pos x="7" y="0"/>
              </a:cxn>
              <a:cxn ang="0">
                <a:pos x="0" y="2"/>
              </a:cxn>
              <a:cxn ang="0">
                <a:pos x="1" y="6"/>
              </a:cxn>
              <a:cxn ang="0">
                <a:pos x="2" y="9"/>
              </a:cxn>
              <a:cxn ang="0">
                <a:pos x="3" y="12"/>
              </a:cxn>
              <a:cxn ang="0">
                <a:pos x="4" y="16"/>
              </a:cxn>
              <a:cxn ang="0">
                <a:pos x="5" y="19"/>
              </a:cxn>
              <a:cxn ang="0">
                <a:pos x="7" y="22"/>
              </a:cxn>
              <a:cxn ang="0">
                <a:pos x="7" y="26"/>
              </a:cxn>
              <a:cxn ang="0">
                <a:pos x="9" y="29"/>
              </a:cxn>
              <a:cxn ang="0">
                <a:pos x="12" y="24"/>
              </a:cxn>
              <a:cxn ang="0">
                <a:pos x="12" y="33"/>
              </a:cxn>
              <a:cxn ang="0">
                <a:pos x="18" y="33"/>
              </a:cxn>
              <a:cxn ang="0">
                <a:pos x="16" y="27"/>
              </a:cxn>
              <a:cxn ang="0">
                <a:pos x="12" y="33"/>
              </a:cxn>
            </a:cxnLst>
            <a:rect l="0" t="0" r="r" b="b"/>
            <a:pathLst>
              <a:path w="19" h="34">
                <a:moveTo>
                  <a:pt x="12" y="33"/>
                </a:moveTo>
                <a:lnTo>
                  <a:pt x="16" y="27"/>
                </a:lnTo>
                <a:lnTo>
                  <a:pt x="15" y="24"/>
                </a:lnTo>
                <a:lnTo>
                  <a:pt x="14" y="20"/>
                </a:lnTo>
                <a:lnTo>
                  <a:pt x="12" y="16"/>
                </a:lnTo>
                <a:lnTo>
                  <a:pt x="12" y="13"/>
                </a:lnTo>
                <a:lnTo>
                  <a:pt x="10" y="10"/>
                </a:lnTo>
                <a:lnTo>
                  <a:pt x="9" y="6"/>
                </a:lnTo>
                <a:lnTo>
                  <a:pt x="9" y="3"/>
                </a:lnTo>
                <a:lnTo>
                  <a:pt x="7" y="0"/>
                </a:lnTo>
                <a:lnTo>
                  <a:pt x="0" y="2"/>
                </a:lnTo>
                <a:lnTo>
                  <a:pt x="1" y="6"/>
                </a:lnTo>
                <a:lnTo>
                  <a:pt x="2" y="9"/>
                </a:lnTo>
                <a:lnTo>
                  <a:pt x="3" y="12"/>
                </a:lnTo>
                <a:lnTo>
                  <a:pt x="4" y="16"/>
                </a:lnTo>
                <a:lnTo>
                  <a:pt x="5" y="19"/>
                </a:lnTo>
                <a:lnTo>
                  <a:pt x="7" y="22"/>
                </a:lnTo>
                <a:lnTo>
                  <a:pt x="7" y="26"/>
                </a:lnTo>
                <a:lnTo>
                  <a:pt x="9" y="29"/>
                </a:lnTo>
                <a:lnTo>
                  <a:pt x="12" y="24"/>
                </a:lnTo>
                <a:lnTo>
                  <a:pt x="12" y="33"/>
                </a:lnTo>
                <a:lnTo>
                  <a:pt x="18" y="33"/>
                </a:lnTo>
                <a:lnTo>
                  <a:pt x="16" y="27"/>
                </a:lnTo>
                <a:lnTo>
                  <a:pt x="12" y="33"/>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4" name="Freeform 1556"/>
          <p:cNvSpPr>
            <a:spLocks/>
          </p:cNvSpPr>
          <p:nvPr/>
        </p:nvSpPr>
        <p:spPr bwMode="auto">
          <a:xfrm>
            <a:off x="4827588" y="3751263"/>
            <a:ext cx="69850" cy="25400"/>
          </a:xfrm>
          <a:custGeom>
            <a:avLst/>
            <a:gdLst/>
            <a:ahLst/>
            <a:cxnLst>
              <a:cxn ang="0">
                <a:pos x="0" y="16"/>
              </a:cxn>
              <a:cxn ang="0">
                <a:pos x="5" y="16"/>
              </a:cxn>
              <a:cxn ang="0">
                <a:pos x="10" y="16"/>
              </a:cxn>
              <a:cxn ang="0">
                <a:pos x="16" y="16"/>
              </a:cxn>
              <a:cxn ang="0">
                <a:pos x="22" y="16"/>
              </a:cxn>
              <a:cxn ang="0">
                <a:pos x="27" y="16"/>
              </a:cxn>
              <a:cxn ang="0">
                <a:pos x="33" y="16"/>
              </a:cxn>
              <a:cxn ang="0">
                <a:pos x="39" y="16"/>
              </a:cxn>
              <a:cxn ang="0">
                <a:pos x="45" y="16"/>
              </a:cxn>
              <a:cxn ang="0">
                <a:pos x="45" y="0"/>
              </a:cxn>
              <a:cxn ang="0">
                <a:pos x="39" y="0"/>
              </a:cxn>
              <a:cxn ang="0">
                <a:pos x="33" y="0"/>
              </a:cxn>
              <a:cxn ang="0">
                <a:pos x="27" y="0"/>
              </a:cxn>
              <a:cxn ang="0">
                <a:pos x="22" y="0"/>
              </a:cxn>
              <a:cxn ang="0">
                <a:pos x="16" y="0"/>
              </a:cxn>
              <a:cxn ang="0">
                <a:pos x="10" y="0"/>
              </a:cxn>
              <a:cxn ang="0">
                <a:pos x="5" y="0"/>
              </a:cxn>
              <a:cxn ang="0">
                <a:pos x="0" y="0"/>
              </a:cxn>
              <a:cxn ang="0">
                <a:pos x="0" y="16"/>
              </a:cxn>
            </a:cxnLst>
            <a:rect l="0" t="0" r="r" b="b"/>
            <a:pathLst>
              <a:path w="46" h="17">
                <a:moveTo>
                  <a:pt x="0" y="16"/>
                </a:moveTo>
                <a:lnTo>
                  <a:pt x="5" y="16"/>
                </a:lnTo>
                <a:lnTo>
                  <a:pt x="10" y="16"/>
                </a:lnTo>
                <a:lnTo>
                  <a:pt x="16" y="16"/>
                </a:lnTo>
                <a:lnTo>
                  <a:pt x="22" y="16"/>
                </a:lnTo>
                <a:lnTo>
                  <a:pt x="27" y="16"/>
                </a:lnTo>
                <a:lnTo>
                  <a:pt x="33" y="16"/>
                </a:lnTo>
                <a:lnTo>
                  <a:pt x="39" y="16"/>
                </a:lnTo>
                <a:lnTo>
                  <a:pt x="45" y="16"/>
                </a:lnTo>
                <a:lnTo>
                  <a:pt x="45" y="0"/>
                </a:lnTo>
                <a:lnTo>
                  <a:pt x="39" y="0"/>
                </a:lnTo>
                <a:lnTo>
                  <a:pt x="33" y="0"/>
                </a:lnTo>
                <a:lnTo>
                  <a:pt x="27" y="0"/>
                </a:lnTo>
                <a:lnTo>
                  <a:pt x="22" y="0"/>
                </a:lnTo>
                <a:lnTo>
                  <a:pt x="16" y="0"/>
                </a:lnTo>
                <a:lnTo>
                  <a:pt x="10"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5" name="Freeform 1557"/>
          <p:cNvSpPr>
            <a:spLocks/>
          </p:cNvSpPr>
          <p:nvPr/>
        </p:nvSpPr>
        <p:spPr bwMode="auto">
          <a:xfrm>
            <a:off x="4752975" y="3751263"/>
            <a:ext cx="76200" cy="25400"/>
          </a:xfrm>
          <a:custGeom>
            <a:avLst/>
            <a:gdLst/>
            <a:ahLst/>
            <a:cxnLst>
              <a:cxn ang="0">
                <a:pos x="1" y="6"/>
              </a:cxn>
              <a:cxn ang="0">
                <a:pos x="5" y="16"/>
              </a:cxn>
              <a:cxn ang="0">
                <a:pos x="11" y="16"/>
              </a:cxn>
              <a:cxn ang="0">
                <a:pos x="16" y="16"/>
              </a:cxn>
              <a:cxn ang="0">
                <a:pos x="22" y="16"/>
              </a:cxn>
              <a:cxn ang="0">
                <a:pos x="27" y="16"/>
              </a:cxn>
              <a:cxn ang="0">
                <a:pos x="32" y="16"/>
              </a:cxn>
              <a:cxn ang="0">
                <a:pos x="38" y="16"/>
              </a:cxn>
              <a:cxn ang="0">
                <a:pos x="44" y="16"/>
              </a:cxn>
              <a:cxn ang="0">
                <a:pos x="50" y="16"/>
              </a:cxn>
              <a:cxn ang="0">
                <a:pos x="50" y="0"/>
              </a:cxn>
              <a:cxn ang="0">
                <a:pos x="44" y="0"/>
              </a:cxn>
              <a:cxn ang="0">
                <a:pos x="38" y="0"/>
              </a:cxn>
              <a:cxn ang="0">
                <a:pos x="32" y="0"/>
              </a:cxn>
              <a:cxn ang="0">
                <a:pos x="27" y="0"/>
              </a:cxn>
              <a:cxn ang="0">
                <a:pos x="22" y="0"/>
              </a:cxn>
              <a:cxn ang="0">
                <a:pos x="16" y="0"/>
              </a:cxn>
              <a:cxn ang="0">
                <a:pos x="11" y="0"/>
              </a:cxn>
              <a:cxn ang="0">
                <a:pos x="5" y="0"/>
              </a:cxn>
              <a:cxn ang="0">
                <a:pos x="9" y="9"/>
              </a:cxn>
              <a:cxn ang="0">
                <a:pos x="1" y="6"/>
              </a:cxn>
              <a:cxn ang="0">
                <a:pos x="0" y="16"/>
              </a:cxn>
              <a:cxn ang="0">
                <a:pos x="5" y="16"/>
              </a:cxn>
              <a:cxn ang="0">
                <a:pos x="1" y="6"/>
              </a:cxn>
            </a:cxnLst>
            <a:rect l="0" t="0" r="r" b="b"/>
            <a:pathLst>
              <a:path w="51" h="17">
                <a:moveTo>
                  <a:pt x="1" y="6"/>
                </a:moveTo>
                <a:lnTo>
                  <a:pt x="5" y="16"/>
                </a:lnTo>
                <a:lnTo>
                  <a:pt x="11" y="16"/>
                </a:lnTo>
                <a:lnTo>
                  <a:pt x="16" y="16"/>
                </a:lnTo>
                <a:lnTo>
                  <a:pt x="22" y="16"/>
                </a:lnTo>
                <a:lnTo>
                  <a:pt x="27" y="16"/>
                </a:lnTo>
                <a:lnTo>
                  <a:pt x="32" y="16"/>
                </a:lnTo>
                <a:lnTo>
                  <a:pt x="38" y="16"/>
                </a:lnTo>
                <a:lnTo>
                  <a:pt x="44" y="16"/>
                </a:lnTo>
                <a:lnTo>
                  <a:pt x="50" y="16"/>
                </a:lnTo>
                <a:lnTo>
                  <a:pt x="50" y="0"/>
                </a:lnTo>
                <a:lnTo>
                  <a:pt x="44" y="0"/>
                </a:lnTo>
                <a:lnTo>
                  <a:pt x="38" y="0"/>
                </a:lnTo>
                <a:lnTo>
                  <a:pt x="32" y="0"/>
                </a:lnTo>
                <a:lnTo>
                  <a:pt x="27" y="0"/>
                </a:lnTo>
                <a:lnTo>
                  <a:pt x="22" y="0"/>
                </a:lnTo>
                <a:lnTo>
                  <a:pt x="16" y="0"/>
                </a:lnTo>
                <a:lnTo>
                  <a:pt x="11" y="0"/>
                </a:lnTo>
                <a:lnTo>
                  <a:pt x="5" y="0"/>
                </a:lnTo>
                <a:lnTo>
                  <a:pt x="9" y="9"/>
                </a:lnTo>
                <a:lnTo>
                  <a:pt x="1" y="6"/>
                </a:lnTo>
                <a:lnTo>
                  <a:pt x="0" y="16"/>
                </a:lnTo>
                <a:lnTo>
                  <a:pt x="5" y="16"/>
                </a:lnTo>
                <a:lnTo>
                  <a:pt x="1"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6" name="Freeform 1558"/>
          <p:cNvSpPr>
            <a:spLocks/>
          </p:cNvSpPr>
          <p:nvPr/>
        </p:nvSpPr>
        <p:spPr bwMode="auto">
          <a:xfrm>
            <a:off x="4756150" y="3714750"/>
            <a:ext cx="25400" cy="46038"/>
          </a:xfrm>
          <a:custGeom>
            <a:avLst/>
            <a:gdLst/>
            <a:ahLst/>
            <a:cxnLst>
              <a:cxn ang="0">
                <a:pos x="8" y="0"/>
              </a:cxn>
              <a:cxn ang="0">
                <a:pos x="7" y="3"/>
              </a:cxn>
              <a:cxn ang="0">
                <a:pos x="6" y="6"/>
              </a:cxn>
              <a:cxn ang="0">
                <a:pos x="5" y="10"/>
              </a:cxn>
              <a:cxn ang="0">
                <a:pos x="4" y="13"/>
              </a:cxn>
              <a:cxn ang="0">
                <a:pos x="3" y="17"/>
              </a:cxn>
              <a:cxn ang="0">
                <a:pos x="2" y="21"/>
              </a:cxn>
              <a:cxn ang="0">
                <a:pos x="1" y="24"/>
              </a:cxn>
              <a:cxn ang="0">
                <a:pos x="0" y="27"/>
              </a:cxn>
              <a:cxn ang="0">
                <a:pos x="8" y="30"/>
              </a:cxn>
              <a:cxn ang="0">
                <a:pos x="8" y="26"/>
              </a:cxn>
              <a:cxn ang="0">
                <a:pos x="10" y="23"/>
              </a:cxn>
              <a:cxn ang="0">
                <a:pos x="11" y="19"/>
              </a:cxn>
              <a:cxn ang="0">
                <a:pos x="12" y="16"/>
              </a:cxn>
              <a:cxn ang="0">
                <a:pos x="13" y="12"/>
              </a:cxn>
              <a:cxn ang="0">
                <a:pos x="14" y="8"/>
              </a:cxn>
              <a:cxn ang="0">
                <a:pos x="14" y="6"/>
              </a:cxn>
              <a:cxn ang="0">
                <a:pos x="16" y="2"/>
              </a:cxn>
              <a:cxn ang="0">
                <a:pos x="8" y="0"/>
              </a:cxn>
            </a:cxnLst>
            <a:rect l="0" t="0" r="r" b="b"/>
            <a:pathLst>
              <a:path w="17" h="31">
                <a:moveTo>
                  <a:pt x="8" y="0"/>
                </a:moveTo>
                <a:lnTo>
                  <a:pt x="7" y="3"/>
                </a:lnTo>
                <a:lnTo>
                  <a:pt x="6" y="6"/>
                </a:lnTo>
                <a:lnTo>
                  <a:pt x="5" y="10"/>
                </a:lnTo>
                <a:lnTo>
                  <a:pt x="4" y="13"/>
                </a:lnTo>
                <a:lnTo>
                  <a:pt x="3" y="17"/>
                </a:lnTo>
                <a:lnTo>
                  <a:pt x="2" y="21"/>
                </a:lnTo>
                <a:lnTo>
                  <a:pt x="1" y="24"/>
                </a:lnTo>
                <a:lnTo>
                  <a:pt x="0" y="27"/>
                </a:lnTo>
                <a:lnTo>
                  <a:pt x="8" y="30"/>
                </a:lnTo>
                <a:lnTo>
                  <a:pt x="8" y="26"/>
                </a:lnTo>
                <a:lnTo>
                  <a:pt x="10" y="23"/>
                </a:lnTo>
                <a:lnTo>
                  <a:pt x="11" y="19"/>
                </a:lnTo>
                <a:lnTo>
                  <a:pt x="12" y="16"/>
                </a:lnTo>
                <a:lnTo>
                  <a:pt x="13" y="12"/>
                </a:lnTo>
                <a:lnTo>
                  <a:pt x="14" y="8"/>
                </a:lnTo>
                <a:lnTo>
                  <a:pt x="14" y="6"/>
                </a:lnTo>
                <a:lnTo>
                  <a:pt x="16" y="2"/>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7" name="Freeform 1559"/>
          <p:cNvSpPr>
            <a:spLocks/>
          </p:cNvSpPr>
          <p:nvPr/>
        </p:nvSpPr>
        <p:spPr bwMode="auto">
          <a:xfrm>
            <a:off x="4768850" y="3670300"/>
            <a:ext cx="25400" cy="50800"/>
          </a:xfrm>
          <a:custGeom>
            <a:avLst/>
            <a:gdLst/>
            <a:ahLst/>
            <a:cxnLst>
              <a:cxn ang="0">
                <a:pos x="13" y="0"/>
              </a:cxn>
              <a:cxn ang="0">
                <a:pos x="8" y="3"/>
              </a:cxn>
              <a:cxn ang="0">
                <a:pos x="7" y="6"/>
              </a:cxn>
              <a:cxn ang="0">
                <a:pos x="6" y="9"/>
              </a:cxn>
              <a:cxn ang="0">
                <a:pos x="5" y="13"/>
              </a:cxn>
              <a:cxn ang="0">
                <a:pos x="4" y="16"/>
              </a:cxn>
              <a:cxn ang="0">
                <a:pos x="2" y="20"/>
              </a:cxn>
              <a:cxn ang="0">
                <a:pos x="2" y="23"/>
              </a:cxn>
              <a:cxn ang="0">
                <a:pos x="0" y="27"/>
              </a:cxn>
              <a:cxn ang="0">
                <a:pos x="0" y="30"/>
              </a:cxn>
              <a:cxn ang="0">
                <a:pos x="8" y="33"/>
              </a:cxn>
              <a:cxn ang="0">
                <a:pos x="9" y="29"/>
              </a:cxn>
              <a:cxn ang="0">
                <a:pos x="10" y="25"/>
              </a:cxn>
              <a:cxn ang="0">
                <a:pos x="11" y="22"/>
              </a:cxn>
              <a:cxn ang="0">
                <a:pos x="13" y="19"/>
              </a:cxn>
              <a:cxn ang="0">
                <a:pos x="14" y="15"/>
              </a:cxn>
              <a:cxn ang="0">
                <a:pos x="14" y="12"/>
              </a:cxn>
              <a:cxn ang="0">
                <a:pos x="16" y="8"/>
              </a:cxn>
              <a:cxn ang="0">
                <a:pos x="17" y="5"/>
              </a:cxn>
              <a:cxn ang="0">
                <a:pos x="13" y="8"/>
              </a:cxn>
              <a:cxn ang="0">
                <a:pos x="13" y="0"/>
              </a:cxn>
              <a:cxn ang="0">
                <a:pos x="9" y="0"/>
              </a:cxn>
              <a:cxn ang="0">
                <a:pos x="8" y="3"/>
              </a:cxn>
              <a:cxn ang="0">
                <a:pos x="13" y="0"/>
              </a:cxn>
            </a:cxnLst>
            <a:rect l="0" t="0" r="r" b="b"/>
            <a:pathLst>
              <a:path w="18" h="34">
                <a:moveTo>
                  <a:pt x="13" y="0"/>
                </a:moveTo>
                <a:lnTo>
                  <a:pt x="8" y="3"/>
                </a:lnTo>
                <a:lnTo>
                  <a:pt x="7" y="6"/>
                </a:lnTo>
                <a:lnTo>
                  <a:pt x="6" y="9"/>
                </a:lnTo>
                <a:lnTo>
                  <a:pt x="5" y="13"/>
                </a:lnTo>
                <a:lnTo>
                  <a:pt x="4" y="16"/>
                </a:lnTo>
                <a:lnTo>
                  <a:pt x="2" y="20"/>
                </a:lnTo>
                <a:lnTo>
                  <a:pt x="2" y="23"/>
                </a:lnTo>
                <a:lnTo>
                  <a:pt x="0" y="27"/>
                </a:lnTo>
                <a:lnTo>
                  <a:pt x="0" y="30"/>
                </a:lnTo>
                <a:lnTo>
                  <a:pt x="8" y="33"/>
                </a:lnTo>
                <a:lnTo>
                  <a:pt x="9" y="29"/>
                </a:lnTo>
                <a:lnTo>
                  <a:pt x="10" y="25"/>
                </a:lnTo>
                <a:lnTo>
                  <a:pt x="11" y="22"/>
                </a:lnTo>
                <a:lnTo>
                  <a:pt x="13" y="19"/>
                </a:lnTo>
                <a:lnTo>
                  <a:pt x="14" y="15"/>
                </a:lnTo>
                <a:lnTo>
                  <a:pt x="14" y="12"/>
                </a:lnTo>
                <a:lnTo>
                  <a:pt x="16" y="8"/>
                </a:lnTo>
                <a:lnTo>
                  <a:pt x="17" y="5"/>
                </a:lnTo>
                <a:lnTo>
                  <a:pt x="13" y="8"/>
                </a:lnTo>
                <a:lnTo>
                  <a:pt x="13" y="0"/>
                </a:lnTo>
                <a:lnTo>
                  <a:pt x="9" y="0"/>
                </a:lnTo>
                <a:lnTo>
                  <a:pt x="8" y="3"/>
                </a:lnTo>
                <a:lnTo>
                  <a:pt x="13"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8" name="Line 1560"/>
          <p:cNvSpPr>
            <a:spLocks noChangeShapeType="1"/>
          </p:cNvSpPr>
          <p:nvPr/>
        </p:nvSpPr>
        <p:spPr bwMode="auto">
          <a:xfrm flipH="1">
            <a:off x="4813300" y="3683000"/>
            <a:ext cx="7938" cy="8572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49" name="Line 1561"/>
          <p:cNvSpPr>
            <a:spLocks noChangeShapeType="1"/>
          </p:cNvSpPr>
          <p:nvPr/>
        </p:nvSpPr>
        <p:spPr bwMode="auto">
          <a:xfrm>
            <a:off x="4835525" y="3683000"/>
            <a:ext cx="9525" cy="84138"/>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0" name="Line 1562"/>
          <p:cNvSpPr>
            <a:spLocks noChangeShapeType="1"/>
          </p:cNvSpPr>
          <p:nvPr/>
        </p:nvSpPr>
        <p:spPr bwMode="auto">
          <a:xfrm flipH="1">
            <a:off x="4792663" y="3687763"/>
            <a:ext cx="17462"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1" name="Line 1563"/>
          <p:cNvSpPr>
            <a:spLocks noChangeShapeType="1"/>
          </p:cNvSpPr>
          <p:nvPr/>
        </p:nvSpPr>
        <p:spPr bwMode="auto">
          <a:xfrm>
            <a:off x="4848225" y="3686175"/>
            <a:ext cx="1587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2" name="Line 1564"/>
          <p:cNvSpPr>
            <a:spLocks noChangeShapeType="1"/>
          </p:cNvSpPr>
          <p:nvPr/>
        </p:nvSpPr>
        <p:spPr bwMode="auto">
          <a:xfrm flipH="1">
            <a:off x="4772025" y="3687763"/>
            <a:ext cx="22225"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3" name="Line 1565"/>
          <p:cNvSpPr>
            <a:spLocks noChangeShapeType="1"/>
          </p:cNvSpPr>
          <p:nvPr/>
        </p:nvSpPr>
        <p:spPr bwMode="auto">
          <a:xfrm>
            <a:off x="4859338" y="3684588"/>
            <a:ext cx="20637"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4" name="Freeform 1566"/>
          <p:cNvSpPr>
            <a:spLocks/>
          </p:cNvSpPr>
          <p:nvPr/>
        </p:nvSpPr>
        <p:spPr bwMode="auto">
          <a:xfrm>
            <a:off x="5821363" y="3683000"/>
            <a:ext cx="134937" cy="80963"/>
          </a:xfrm>
          <a:custGeom>
            <a:avLst/>
            <a:gdLst/>
            <a:ahLst/>
            <a:cxnLst>
              <a:cxn ang="0">
                <a:pos x="20" y="0"/>
              </a:cxn>
              <a:cxn ang="0">
                <a:pos x="27" y="0"/>
              </a:cxn>
              <a:cxn ang="0">
                <a:pos x="34" y="0"/>
              </a:cxn>
              <a:cxn ang="0">
                <a:pos x="41" y="0"/>
              </a:cxn>
              <a:cxn ang="0">
                <a:pos x="47" y="0"/>
              </a:cxn>
              <a:cxn ang="0">
                <a:pos x="54" y="0"/>
              </a:cxn>
              <a:cxn ang="0">
                <a:pos x="60" y="0"/>
              </a:cxn>
              <a:cxn ang="0">
                <a:pos x="68" y="0"/>
              </a:cxn>
              <a:cxn ang="0">
                <a:pos x="72" y="4"/>
              </a:cxn>
              <a:cxn ang="0">
                <a:pos x="74" y="10"/>
              </a:cxn>
              <a:cxn ang="0">
                <a:pos x="77" y="17"/>
              </a:cxn>
              <a:cxn ang="0">
                <a:pos x="79" y="23"/>
              </a:cxn>
              <a:cxn ang="0">
                <a:pos x="81" y="30"/>
              </a:cxn>
              <a:cxn ang="0">
                <a:pos x="84" y="36"/>
              </a:cxn>
              <a:cxn ang="0">
                <a:pos x="86" y="43"/>
              </a:cxn>
              <a:cxn ang="0">
                <a:pos x="88" y="49"/>
              </a:cxn>
              <a:cxn ang="0">
                <a:pos x="84" y="53"/>
              </a:cxn>
              <a:cxn ang="0">
                <a:pos x="72" y="53"/>
              </a:cxn>
              <a:cxn ang="0">
                <a:pos x="61" y="53"/>
              </a:cxn>
              <a:cxn ang="0">
                <a:pos x="51" y="53"/>
              </a:cxn>
              <a:cxn ang="0">
                <a:pos x="39" y="53"/>
              </a:cxn>
              <a:cxn ang="0">
                <a:pos x="28" y="53"/>
              </a:cxn>
              <a:cxn ang="0">
                <a:pos x="17" y="53"/>
              </a:cxn>
              <a:cxn ang="0">
                <a:pos x="5" y="53"/>
              </a:cxn>
              <a:cxn ang="0">
                <a:pos x="1" y="49"/>
              </a:cxn>
              <a:cxn ang="0">
                <a:pos x="3" y="43"/>
              </a:cxn>
              <a:cxn ang="0">
                <a:pos x="5" y="36"/>
              </a:cxn>
              <a:cxn ang="0">
                <a:pos x="7" y="30"/>
              </a:cxn>
              <a:cxn ang="0">
                <a:pos x="9" y="23"/>
              </a:cxn>
              <a:cxn ang="0">
                <a:pos x="12" y="16"/>
              </a:cxn>
              <a:cxn ang="0">
                <a:pos x="14" y="10"/>
              </a:cxn>
              <a:cxn ang="0">
                <a:pos x="16" y="3"/>
              </a:cxn>
            </a:cxnLst>
            <a:rect l="0" t="0" r="r" b="b"/>
            <a:pathLst>
              <a:path w="91" h="54">
                <a:moveTo>
                  <a:pt x="17" y="0"/>
                </a:moveTo>
                <a:lnTo>
                  <a:pt x="20" y="0"/>
                </a:lnTo>
                <a:lnTo>
                  <a:pt x="24" y="0"/>
                </a:lnTo>
                <a:lnTo>
                  <a:pt x="27" y="0"/>
                </a:lnTo>
                <a:lnTo>
                  <a:pt x="31" y="0"/>
                </a:lnTo>
                <a:lnTo>
                  <a:pt x="34" y="0"/>
                </a:lnTo>
                <a:lnTo>
                  <a:pt x="38" y="0"/>
                </a:lnTo>
                <a:lnTo>
                  <a:pt x="41" y="0"/>
                </a:lnTo>
                <a:lnTo>
                  <a:pt x="44" y="0"/>
                </a:lnTo>
                <a:lnTo>
                  <a:pt x="47" y="0"/>
                </a:lnTo>
                <a:lnTo>
                  <a:pt x="51" y="0"/>
                </a:lnTo>
                <a:lnTo>
                  <a:pt x="54" y="0"/>
                </a:lnTo>
                <a:lnTo>
                  <a:pt x="57" y="0"/>
                </a:lnTo>
                <a:lnTo>
                  <a:pt x="60" y="0"/>
                </a:lnTo>
                <a:lnTo>
                  <a:pt x="64" y="0"/>
                </a:lnTo>
                <a:lnTo>
                  <a:pt x="68" y="0"/>
                </a:lnTo>
                <a:lnTo>
                  <a:pt x="70" y="0"/>
                </a:lnTo>
                <a:lnTo>
                  <a:pt x="72" y="4"/>
                </a:lnTo>
                <a:lnTo>
                  <a:pt x="73" y="7"/>
                </a:lnTo>
                <a:lnTo>
                  <a:pt x="74" y="10"/>
                </a:lnTo>
                <a:lnTo>
                  <a:pt x="75" y="13"/>
                </a:lnTo>
                <a:lnTo>
                  <a:pt x="77" y="17"/>
                </a:lnTo>
                <a:lnTo>
                  <a:pt x="77" y="20"/>
                </a:lnTo>
                <a:lnTo>
                  <a:pt x="79" y="23"/>
                </a:lnTo>
                <a:lnTo>
                  <a:pt x="80" y="27"/>
                </a:lnTo>
                <a:lnTo>
                  <a:pt x="81" y="30"/>
                </a:lnTo>
                <a:lnTo>
                  <a:pt x="82" y="33"/>
                </a:lnTo>
                <a:lnTo>
                  <a:pt x="84" y="36"/>
                </a:lnTo>
                <a:lnTo>
                  <a:pt x="85" y="40"/>
                </a:lnTo>
                <a:lnTo>
                  <a:pt x="86" y="43"/>
                </a:lnTo>
                <a:lnTo>
                  <a:pt x="87" y="46"/>
                </a:lnTo>
                <a:lnTo>
                  <a:pt x="88" y="49"/>
                </a:lnTo>
                <a:lnTo>
                  <a:pt x="90" y="53"/>
                </a:lnTo>
                <a:lnTo>
                  <a:pt x="84" y="53"/>
                </a:lnTo>
                <a:lnTo>
                  <a:pt x="78" y="53"/>
                </a:lnTo>
                <a:lnTo>
                  <a:pt x="72" y="53"/>
                </a:lnTo>
                <a:lnTo>
                  <a:pt x="68" y="53"/>
                </a:lnTo>
                <a:lnTo>
                  <a:pt x="61" y="53"/>
                </a:lnTo>
                <a:lnTo>
                  <a:pt x="55" y="53"/>
                </a:lnTo>
                <a:lnTo>
                  <a:pt x="51" y="53"/>
                </a:lnTo>
                <a:lnTo>
                  <a:pt x="45" y="53"/>
                </a:lnTo>
                <a:lnTo>
                  <a:pt x="39" y="53"/>
                </a:lnTo>
                <a:lnTo>
                  <a:pt x="34" y="53"/>
                </a:lnTo>
                <a:lnTo>
                  <a:pt x="28" y="53"/>
                </a:lnTo>
                <a:lnTo>
                  <a:pt x="22" y="53"/>
                </a:lnTo>
                <a:lnTo>
                  <a:pt x="17" y="53"/>
                </a:lnTo>
                <a:lnTo>
                  <a:pt x="11" y="53"/>
                </a:lnTo>
                <a:lnTo>
                  <a:pt x="5" y="53"/>
                </a:lnTo>
                <a:lnTo>
                  <a:pt x="0" y="53"/>
                </a:lnTo>
                <a:lnTo>
                  <a:pt x="1" y="49"/>
                </a:lnTo>
                <a:lnTo>
                  <a:pt x="2" y="46"/>
                </a:lnTo>
                <a:lnTo>
                  <a:pt x="3" y="43"/>
                </a:lnTo>
                <a:lnTo>
                  <a:pt x="4" y="40"/>
                </a:lnTo>
                <a:lnTo>
                  <a:pt x="5" y="36"/>
                </a:lnTo>
                <a:lnTo>
                  <a:pt x="7" y="32"/>
                </a:lnTo>
                <a:lnTo>
                  <a:pt x="7" y="30"/>
                </a:lnTo>
                <a:lnTo>
                  <a:pt x="9" y="27"/>
                </a:lnTo>
                <a:lnTo>
                  <a:pt x="9" y="23"/>
                </a:lnTo>
                <a:lnTo>
                  <a:pt x="11" y="20"/>
                </a:lnTo>
                <a:lnTo>
                  <a:pt x="12" y="16"/>
                </a:lnTo>
                <a:lnTo>
                  <a:pt x="13" y="13"/>
                </a:lnTo>
                <a:lnTo>
                  <a:pt x="14" y="10"/>
                </a:lnTo>
                <a:lnTo>
                  <a:pt x="15" y="7"/>
                </a:lnTo>
                <a:lnTo>
                  <a:pt x="16" y="3"/>
                </a:lnTo>
                <a:lnTo>
                  <a:pt x="17"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5" name="Freeform 1567"/>
          <p:cNvSpPr>
            <a:spLocks/>
          </p:cNvSpPr>
          <p:nvPr/>
        </p:nvSpPr>
        <p:spPr bwMode="auto">
          <a:xfrm>
            <a:off x="5849938" y="3675063"/>
            <a:ext cx="41275" cy="25400"/>
          </a:xfrm>
          <a:custGeom>
            <a:avLst/>
            <a:gdLst/>
            <a:ahLst/>
            <a:cxnLst>
              <a:cxn ang="0">
                <a:pos x="27" y="0"/>
              </a:cxn>
              <a:cxn ang="0">
                <a:pos x="23" y="0"/>
              </a:cxn>
              <a:cxn ang="0">
                <a:pos x="20" y="0"/>
              </a:cxn>
              <a:cxn ang="0">
                <a:pos x="17" y="0"/>
              </a:cxn>
              <a:cxn ang="0">
                <a:pos x="13" y="0"/>
              </a:cxn>
              <a:cxn ang="0">
                <a:pos x="9" y="0"/>
              </a:cxn>
              <a:cxn ang="0">
                <a:pos x="7" y="0"/>
              </a:cxn>
              <a:cxn ang="0">
                <a:pos x="2" y="0"/>
              </a:cxn>
              <a:cxn ang="0">
                <a:pos x="0" y="0"/>
              </a:cxn>
              <a:cxn ang="0">
                <a:pos x="0" y="16"/>
              </a:cxn>
              <a:cxn ang="0">
                <a:pos x="2" y="16"/>
              </a:cxn>
              <a:cxn ang="0">
                <a:pos x="7" y="16"/>
              </a:cxn>
              <a:cxn ang="0">
                <a:pos x="9" y="16"/>
              </a:cxn>
              <a:cxn ang="0">
                <a:pos x="12" y="14"/>
              </a:cxn>
              <a:cxn ang="0">
                <a:pos x="16" y="16"/>
              </a:cxn>
              <a:cxn ang="0">
                <a:pos x="20" y="16"/>
              </a:cxn>
              <a:cxn ang="0">
                <a:pos x="23" y="16"/>
              </a:cxn>
              <a:cxn ang="0">
                <a:pos x="27" y="16"/>
              </a:cxn>
              <a:cxn ang="0">
                <a:pos x="27" y="0"/>
              </a:cxn>
            </a:cxnLst>
            <a:rect l="0" t="0" r="r" b="b"/>
            <a:pathLst>
              <a:path w="28" h="17">
                <a:moveTo>
                  <a:pt x="27" y="0"/>
                </a:moveTo>
                <a:lnTo>
                  <a:pt x="23" y="0"/>
                </a:lnTo>
                <a:lnTo>
                  <a:pt x="20" y="0"/>
                </a:lnTo>
                <a:lnTo>
                  <a:pt x="17" y="0"/>
                </a:lnTo>
                <a:lnTo>
                  <a:pt x="13" y="0"/>
                </a:lnTo>
                <a:lnTo>
                  <a:pt x="9" y="0"/>
                </a:lnTo>
                <a:lnTo>
                  <a:pt x="7" y="0"/>
                </a:lnTo>
                <a:lnTo>
                  <a:pt x="2" y="0"/>
                </a:lnTo>
                <a:lnTo>
                  <a:pt x="0" y="0"/>
                </a:lnTo>
                <a:lnTo>
                  <a:pt x="0" y="16"/>
                </a:lnTo>
                <a:lnTo>
                  <a:pt x="2" y="16"/>
                </a:lnTo>
                <a:lnTo>
                  <a:pt x="7" y="16"/>
                </a:lnTo>
                <a:lnTo>
                  <a:pt x="9" y="16"/>
                </a:lnTo>
                <a:lnTo>
                  <a:pt x="12" y="14"/>
                </a:lnTo>
                <a:lnTo>
                  <a:pt x="16" y="16"/>
                </a:lnTo>
                <a:lnTo>
                  <a:pt x="20" y="16"/>
                </a:lnTo>
                <a:lnTo>
                  <a:pt x="23" y="16"/>
                </a:lnTo>
                <a:lnTo>
                  <a:pt x="27" y="16"/>
                </a:lnTo>
                <a:lnTo>
                  <a:pt x="2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6" name="Freeform 1568"/>
          <p:cNvSpPr>
            <a:spLocks/>
          </p:cNvSpPr>
          <p:nvPr/>
        </p:nvSpPr>
        <p:spPr bwMode="auto">
          <a:xfrm>
            <a:off x="5889625" y="3675063"/>
            <a:ext cx="44450" cy="25400"/>
          </a:xfrm>
          <a:custGeom>
            <a:avLst/>
            <a:gdLst/>
            <a:ahLst/>
            <a:cxnLst>
              <a:cxn ang="0">
                <a:pos x="29" y="7"/>
              </a:cxn>
              <a:cxn ang="0">
                <a:pos x="24" y="2"/>
              </a:cxn>
              <a:cxn ang="0">
                <a:pos x="22" y="2"/>
              </a:cxn>
              <a:cxn ang="0">
                <a:pos x="18" y="0"/>
              </a:cxn>
              <a:cxn ang="0">
                <a:pos x="15" y="0"/>
              </a:cxn>
              <a:cxn ang="0">
                <a:pos x="12" y="0"/>
              </a:cxn>
              <a:cxn ang="0">
                <a:pos x="9" y="0"/>
              </a:cxn>
              <a:cxn ang="0">
                <a:pos x="6" y="0"/>
              </a:cxn>
              <a:cxn ang="0">
                <a:pos x="2" y="0"/>
              </a:cxn>
              <a:cxn ang="0">
                <a:pos x="0" y="0"/>
              </a:cxn>
              <a:cxn ang="0">
                <a:pos x="0" y="16"/>
              </a:cxn>
              <a:cxn ang="0">
                <a:pos x="2" y="16"/>
              </a:cxn>
              <a:cxn ang="0">
                <a:pos x="6" y="16"/>
              </a:cxn>
              <a:cxn ang="0">
                <a:pos x="9" y="16"/>
              </a:cxn>
              <a:cxn ang="0">
                <a:pos x="12" y="16"/>
              </a:cxn>
              <a:cxn ang="0">
                <a:pos x="15" y="16"/>
              </a:cxn>
              <a:cxn ang="0">
                <a:pos x="18" y="16"/>
              </a:cxn>
              <a:cxn ang="0">
                <a:pos x="21" y="16"/>
              </a:cxn>
              <a:cxn ang="0">
                <a:pos x="24" y="16"/>
              </a:cxn>
              <a:cxn ang="0">
                <a:pos x="20" y="11"/>
              </a:cxn>
              <a:cxn ang="0">
                <a:pos x="29" y="7"/>
              </a:cxn>
              <a:cxn ang="0">
                <a:pos x="28" y="2"/>
              </a:cxn>
              <a:cxn ang="0">
                <a:pos x="24" y="1"/>
              </a:cxn>
              <a:cxn ang="0">
                <a:pos x="29" y="7"/>
              </a:cxn>
            </a:cxnLst>
            <a:rect l="0" t="0" r="r" b="b"/>
            <a:pathLst>
              <a:path w="30" h="17">
                <a:moveTo>
                  <a:pt x="29" y="7"/>
                </a:moveTo>
                <a:lnTo>
                  <a:pt x="24" y="2"/>
                </a:lnTo>
                <a:lnTo>
                  <a:pt x="22" y="2"/>
                </a:lnTo>
                <a:lnTo>
                  <a:pt x="18" y="0"/>
                </a:lnTo>
                <a:lnTo>
                  <a:pt x="15" y="0"/>
                </a:lnTo>
                <a:lnTo>
                  <a:pt x="12" y="0"/>
                </a:lnTo>
                <a:lnTo>
                  <a:pt x="9" y="0"/>
                </a:lnTo>
                <a:lnTo>
                  <a:pt x="6" y="0"/>
                </a:lnTo>
                <a:lnTo>
                  <a:pt x="2" y="0"/>
                </a:lnTo>
                <a:lnTo>
                  <a:pt x="0" y="0"/>
                </a:lnTo>
                <a:lnTo>
                  <a:pt x="0" y="16"/>
                </a:lnTo>
                <a:lnTo>
                  <a:pt x="2" y="16"/>
                </a:lnTo>
                <a:lnTo>
                  <a:pt x="6" y="16"/>
                </a:lnTo>
                <a:lnTo>
                  <a:pt x="9" y="16"/>
                </a:lnTo>
                <a:lnTo>
                  <a:pt x="12" y="16"/>
                </a:lnTo>
                <a:lnTo>
                  <a:pt x="15" y="16"/>
                </a:lnTo>
                <a:lnTo>
                  <a:pt x="18" y="16"/>
                </a:lnTo>
                <a:lnTo>
                  <a:pt x="21" y="16"/>
                </a:lnTo>
                <a:lnTo>
                  <a:pt x="24" y="16"/>
                </a:lnTo>
                <a:lnTo>
                  <a:pt x="20" y="11"/>
                </a:lnTo>
                <a:lnTo>
                  <a:pt x="29" y="7"/>
                </a:lnTo>
                <a:lnTo>
                  <a:pt x="28" y="2"/>
                </a:lnTo>
                <a:lnTo>
                  <a:pt x="24" y="1"/>
                </a:lnTo>
                <a:lnTo>
                  <a:pt x="29" y="7"/>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7" name="Freeform 1569"/>
          <p:cNvSpPr>
            <a:spLocks/>
          </p:cNvSpPr>
          <p:nvPr/>
        </p:nvSpPr>
        <p:spPr bwMode="auto">
          <a:xfrm>
            <a:off x="5921375" y="3683000"/>
            <a:ext cx="28575" cy="42863"/>
          </a:xfrm>
          <a:custGeom>
            <a:avLst/>
            <a:gdLst/>
            <a:ahLst/>
            <a:cxnLst>
              <a:cxn ang="0">
                <a:pos x="18" y="26"/>
              </a:cxn>
              <a:cxn ang="0">
                <a:pos x="16" y="22"/>
              </a:cxn>
              <a:cxn ang="0">
                <a:pos x="15" y="19"/>
              </a:cxn>
              <a:cxn ang="0">
                <a:pos x="14" y="16"/>
              </a:cxn>
              <a:cxn ang="0">
                <a:pos x="13" y="13"/>
              </a:cxn>
              <a:cxn ang="0">
                <a:pos x="12" y="9"/>
              </a:cxn>
              <a:cxn ang="0">
                <a:pos x="10" y="5"/>
              </a:cxn>
              <a:cxn ang="0">
                <a:pos x="10" y="3"/>
              </a:cxn>
              <a:cxn ang="0">
                <a:pos x="8" y="0"/>
              </a:cxn>
              <a:cxn ang="0">
                <a:pos x="0" y="1"/>
              </a:cxn>
              <a:cxn ang="0">
                <a:pos x="1" y="5"/>
              </a:cxn>
              <a:cxn ang="0">
                <a:pos x="2" y="8"/>
              </a:cxn>
              <a:cxn ang="0">
                <a:pos x="4" y="11"/>
              </a:cxn>
              <a:cxn ang="0">
                <a:pos x="5" y="14"/>
              </a:cxn>
              <a:cxn ang="0">
                <a:pos x="6" y="18"/>
              </a:cxn>
              <a:cxn ang="0">
                <a:pos x="7" y="22"/>
              </a:cxn>
              <a:cxn ang="0">
                <a:pos x="8" y="24"/>
              </a:cxn>
              <a:cxn ang="0">
                <a:pos x="10" y="28"/>
              </a:cxn>
              <a:cxn ang="0">
                <a:pos x="18" y="26"/>
              </a:cxn>
            </a:cxnLst>
            <a:rect l="0" t="0" r="r" b="b"/>
            <a:pathLst>
              <a:path w="19" h="29">
                <a:moveTo>
                  <a:pt x="18" y="26"/>
                </a:moveTo>
                <a:lnTo>
                  <a:pt x="16" y="22"/>
                </a:lnTo>
                <a:lnTo>
                  <a:pt x="15" y="19"/>
                </a:lnTo>
                <a:lnTo>
                  <a:pt x="14" y="16"/>
                </a:lnTo>
                <a:lnTo>
                  <a:pt x="13" y="13"/>
                </a:lnTo>
                <a:lnTo>
                  <a:pt x="12" y="9"/>
                </a:lnTo>
                <a:lnTo>
                  <a:pt x="10" y="5"/>
                </a:lnTo>
                <a:lnTo>
                  <a:pt x="10" y="3"/>
                </a:lnTo>
                <a:lnTo>
                  <a:pt x="8" y="0"/>
                </a:lnTo>
                <a:lnTo>
                  <a:pt x="0" y="1"/>
                </a:lnTo>
                <a:lnTo>
                  <a:pt x="1" y="5"/>
                </a:lnTo>
                <a:lnTo>
                  <a:pt x="2" y="8"/>
                </a:lnTo>
                <a:lnTo>
                  <a:pt x="4" y="11"/>
                </a:lnTo>
                <a:lnTo>
                  <a:pt x="5" y="14"/>
                </a:lnTo>
                <a:lnTo>
                  <a:pt x="6" y="18"/>
                </a:lnTo>
                <a:lnTo>
                  <a:pt x="7" y="22"/>
                </a:lnTo>
                <a:lnTo>
                  <a:pt x="8" y="24"/>
                </a:lnTo>
                <a:lnTo>
                  <a:pt x="10" y="28"/>
                </a:lnTo>
                <a:lnTo>
                  <a:pt x="18" y="2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8" name="Freeform 1570"/>
          <p:cNvSpPr>
            <a:spLocks/>
          </p:cNvSpPr>
          <p:nvPr/>
        </p:nvSpPr>
        <p:spPr bwMode="auto">
          <a:xfrm>
            <a:off x="5935663" y="3722688"/>
            <a:ext cx="30162" cy="47625"/>
          </a:xfrm>
          <a:custGeom>
            <a:avLst/>
            <a:gdLst/>
            <a:ahLst/>
            <a:cxnLst>
              <a:cxn ang="0">
                <a:pos x="13" y="31"/>
              </a:cxn>
              <a:cxn ang="0">
                <a:pos x="17" y="25"/>
              </a:cxn>
              <a:cxn ang="0">
                <a:pos x="16" y="22"/>
              </a:cxn>
              <a:cxn ang="0">
                <a:pos x="14" y="18"/>
              </a:cxn>
              <a:cxn ang="0">
                <a:pos x="14" y="15"/>
              </a:cxn>
              <a:cxn ang="0">
                <a:pos x="12" y="12"/>
              </a:cxn>
              <a:cxn ang="0">
                <a:pos x="11" y="9"/>
              </a:cxn>
              <a:cxn ang="0">
                <a:pos x="10" y="6"/>
              </a:cxn>
              <a:cxn ang="0">
                <a:pos x="9" y="3"/>
              </a:cxn>
              <a:cxn ang="0">
                <a:pos x="7" y="0"/>
              </a:cxn>
              <a:cxn ang="0">
                <a:pos x="0" y="1"/>
              </a:cxn>
              <a:cxn ang="0">
                <a:pos x="0" y="5"/>
              </a:cxn>
              <a:cxn ang="0">
                <a:pos x="2" y="8"/>
              </a:cxn>
              <a:cxn ang="0">
                <a:pos x="3" y="12"/>
              </a:cxn>
              <a:cxn ang="0">
                <a:pos x="4" y="14"/>
              </a:cxn>
              <a:cxn ang="0">
                <a:pos x="5" y="18"/>
              </a:cxn>
              <a:cxn ang="0">
                <a:pos x="7" y="21"/>
              </a:cxn>
              <a:cxn ang="0">
                <a:pos x="8" y="24"/>
              </a:cxn>
              <a:cxn ang="0">
                <a:pos x="9" y="27"/>
              </a:cxn>
              <a:cxn ang="0">
                <a:pos x="13" y="22"/>
              </a:cxn>
              <a:cxn ang="0">
                <a:pos x="13" y="31"/>
              </a:cxn>
              <a:cxn ang="0">
                <a:pos x="19" y="31"/>
              </a:cxn>
              <a:cxn ang="0">
                <a:pos x="17" y="25"/>
              </a:cxn>
              <a:cxn ang="0">
                <a:pos x="13" y="31"/>
              </a:cxn>
            </a:cxnLst>
            <a:rect l="0" t="0" r="r" b="b"/>
            <a:pathLst>
              <a:path w="20" h="32">
                <a:moveTo>
                  <a:pt x="13" y="31"/>
                </a:moveTo>
                <a:lnTo>
                  <a:pt x="17" y="25"/>
                </a:lnTo>
                <a:lnTo>
                  <a:pt x="16" y="22"/>
                </a:lnTo>
                <a:lnTo>
                  <a:pt x="14" y="18"/>
                </a:lnTo>
                <a:lnTo>
                  <a:pt x="14" y="15"/>
                </a:lnTo>
                <a:lnTo>
                  <a:pt x="12" y="12"/>
                </a:lnTo>
                <a:lnTo>
                  <a:pt x="11" y="9"/>
                </a:lnTo>
                <a:lnTo>
                  <a:pt x="10" y="6"/>
                </a:lnTo>
                <a:lnTo>
                  <a:pt x="9" y="3"/>
                </a:lnTo>
                <a:lnTo>
                  <a:pt x="7" y="0"/>
                </a:lnTo>
                <a:lnTo>
                  <a:pt x="0" y="1"/>
                </a:lnTo>
                <a:lnTo>
                  <a:pt x="0" y="5"/>
                </a:lnTo>
                <a:lnTo>
                  <a:pt x="2" y="8"/>
                </a:lnTo>
                <a:lnTo>
                  <a:pt x="3" y="12"/>
                </a:lnTo>
                <a:lnTo>
                  <a:pt x="4" y="14"/>
                </a:lnTo>
                <a:lnTo>
                  <a:pt x="5" y="18"/>
                </a:lnTo>
                <a:lnTo>
                  <a:pt x="7" y="21"/>
                </a:lnTo>
                <a:lnTo>
                  <a:pt x="8" y="24"/>
                </a:lnTo>
                <a:lnTo>
                  <a:pt x="9" y="27"/>
                </a:lnTo>
                <a:lnTo>
                  <a:pt x="13" y="22"/>
                </a:lnTo>
                <a:lnTo>
                  <a:pt x="13" y="31"/>
                </a:lnTo>
                <a:lnTo>
                  <a:pt x="19" y="31"/>
                </a:lnTo>
                <a:lnTo>
                  <a:pt x="17" y="25"/>
                </a:lnTo>
                <a:lnTo>
                  <a:pt x="13" y="3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59" name="Freeform 1571"/>
          <p:cNvSpPr>
            <a:spLocks/>
          </p:cNvSpPr>
          <p:nvPr/>
        </p:nvSpPr>
        <p:spPr bwMode="auto">
          <a:xfrm>
            <a:off x="5891213" y="3757613"/>
            <a:ext cx="65087" cy="25400"/>
          </a:xfrm>
          <a:custGeom>
            <a:avLst/>
            <a:gdLst/>
            <a:ahLst/>
            <a:cxnLst>
              <a:cxn ang="0">
                <a:pos x="0" y="16"/>
              </a:cxn>
              <a:cxn ang="0">
                <a:pos x="5" y="16"/>
              </a:cxn>
              <a:cxn ang="0">
                <a:pos x="10" y="16"/>
              </a:cxn>
              <a:cxn ang="0">
                <a:pos x="15" y="16"/>
              </a:cxn>
              <a:cxn ang="0">
                <a:pos x="21" y="16"/>
              </a:cxn>
              <a:cxn ang="0">
                <a:pos x="26" y="16"/>
              </a:cxn>
              <a:cxn ang="0">
                <a:pos x="32" y="16"/>
              </a:cxn>
              <a:cxn ang="0">
                <a:pos x="37" y="16"/>
              </a:cxn>
              <a:cxn ang="0">
                <a:pos x="43" y="16"/>
              </a:cxn>
              <a:cxn ang="0">
                <a:pos x="43" y="0"/>
              </a:cxn>
              <a:cxn ang="0">
                <a:pos x="37" y="0"/>
              </a:cxn>
              <a:cxn ang="0">
                <a:pos x="32" y="0"/>
              </a:cxn>
              <a:cxn ang="0">
                <a:pos x="26" y="0"/>
              </a:cxn>
              <a:cxn ang="0">
                <a:pos x="21" y="0"/>
              </a:cxn>
              <a:cxn ang="0">
                <a:pos x="15" y="0"/>
              </a:cxn>
              <a:cxn ang="0">
                <a:pos x="10" y="0"/>
              </a:cxn>
              <a:cxn ang="0">
                <a:pos x="5" y="0"/>
              </a:cxn>
              <a:cxn ang="0">
                <a:pos x="0" y="0"/>
              </a:cxn>
              <a:cxn ang="0">
                <a:pos x="0" y="16"/>
              </a:cxn>
            </a:cxnLst>
            <a:rect l="0" t="0" r="r" b="b"/>
            <a:pathLst>
              <a:path w="44" h="17">
                <a:moveTo>
                  <a:pt x="0" y="16"/>
                </a:moveTo>
                <a:lnTo>
                  <a:pt x="5" y="16"/>
                </a:lnTo>
                <a:lnTo>
                  <a:pt x="10" y="16"/>
                </a:lnTo>
                <a:lnTo>
                  <a:pt x="15" y="16"/>
                </a:lnTo>
                <a:lnTo>
                  <a:pt x="21" y="16"/>
                </a:lnTo>
                <a:lnTo>
                  <a:pt x="26" y="16"/>
                </a:lnTo>
                <a:lnTo>
                  <a:pt x="32" y="16"/>
                </a:lnTo>
                <a:lnTo>
                  <a:pt x="37" y="16"/>
                </a:lnTo>
                <a:lnTo>
                  <a:pt x="43" y="16"/>
                </a:lnTo>
                <a:lnTo>
                  <a:pt x="43" y="0"/>
                </a:lnTo>
                <a:lnTo>
                  <a:pt x="37" y="0"/>
                </a:lnTo>
                <a:lnTo>
                  <a:pt x="32" y="0"/>
                </a:lnTo>
                <a:lnTo>
                  <a:pt x="26" y="0"/>
                </a:lnTo>
                <a:lnTo>
                  <a:pt x="21" y="0"/>
                </a:lnTo>
                <a:lnTo>
                  <a:pt x="15" y="0"/>
                </a:lnTo>
                <a:lnTo>
                  <a:pt x="10"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0" name="Freeform 1572"/>
          <p:cNvSpPr>
            <a:spLocks/>
          </p:cNvSpPr>
          <p:nvPr/>
        </p:nvSpPr>
        <p:spPr bwMode="auto">
          <a:xfrm>
            <a:off x="5811838" y="3757613"/>
            <a:ext cx="80962" cy="25400"/>
          </a:xfrm>
          <a:custGeom>
            <a:avLst/>
            <a:gdLst/>
            <a:ahLst/>
            <a:cxnLst>
              <a:cxn ang="0">
                <a:pos x="1" y="6"/>
              </a:cxn>
              <a:cxn ang="0">
                <a:pos x="5" y="16"/>
              </a:cxn>
              <a:cxn ang="0">
                <a:pos x="11" y="16"/>
              </a:cxn>
              <a:cxn ang="0">
                <a:pos x="17" y="16"/>
              </a:cxn>
              <a:cxn ang="0">
                <a:pos x="23" y="16"/>
              </a:cxn>
              <a:cxn ang="0">
                <a:pos x="29" y="16"/>
              </a:cxn>
              <a:cxn ang="0">
                <a:pos x="35" y="16"/>
              </a:cxn>
              <a:cxn ang="0">
                <a:pos x="41" y="16"/>
              </a:cxn>
              <a:cxn ang="0">
                <a:pos x="47" y="16"/>
              </a:cxn>
              <a:cxn ang="0">
                <a:pos x="53" y="16"/>
              </a:cxn>
              <a:cxn ang="0">
                <a:pos x="53" y="0"/>
              </a:cxn>
              <a:cxn ang="0">
                <a:pos x="47" y="0"/>
              </a:cxn>
              <a:cxn ang="0">
                <a:pos x="41" y="0"/>
              </a:cxn>
              <a:cxn ang="0">
                <a:pos x="35" y="0"/>
              </a:cxn>
              <a:cxn ang="0">
                <a:pos x="29" y="0"/>
              </a:cxn>
              <a:cxn ang="0">
                <a:pos x="23" y="0"/>
              </a:cxn>
              <a:cxn ang="0">
                <a:pos x="17" y="0"/>
              </a:cxn>
              <a:cxn ang="0">
                <a:pos x="11" y="0"/>
              </a:cxn>
              <a:cxn ang="0">
                <a:pos x="5" y="0"/>
              </a:cxn>
              <a:cxn ang="0">
                <a:pos x="10" y="9"/>
              </a:cxn>
              <a:cxn ang="0">
                <a:pos x="1" y="6"/>
              </a:cxn>
              <a:cxn ang="0">
                <a:pos x="0" y="16"/>
              </a:cxn>
              <a:cxn ang="0">
                <a:pos x="5" y="16"/>
              </a:cxn>
              <a:cxn ang="0">
                <a:pos x="1" y="6"/>
              </a:cxn>
            </a:cxnLst>
            <a:rect l="0" t="0" r="r" b="b"/>
            <a:pathLst>
              <a:path w="54" h="17">
                <a:moveTo>
                  <a:pt x="1" y="6"/>
                </a:moveTo>
                <a:lnTo>
                  <a:pt x="5" y="16"/>
                </a:lnTo>
                <a:lnTo>
                  <a:pt x="11" y="16"/>
                </a:lnTo>
                <a:lnTo>
                  <a:pt x="17" y="16"/>
                </a:lnTo>
                <a:lnTo>
                  <a:pt x="23" y="16"/>
                </a:lnTo>
                <a:lnTo>
                  <a:pt x="29" y="16"/>
                </a:lnTo>
                <a:lnTo>
                  <a:pt x="35" y="16"/>
                </a:lnTo>
                <a:lnTo>
                  <a:pt x="41" y="16"/>
                </a:lnTo>
                <a:lnTo>
                  <a:pt x="47" y="16"/>
                </a:lnTo>
                <a:lnTo>
                  <a:pt x="53" y="16"/>
                </a:lnTo>
                <a:lnTo>
                  <a:pt x="53" y="0"/>
                </a:lnTo>
                <a:lnTo>
                  <a:pt x="47" y="0"/>
                </a:lnTo>
                <a:lnTo>
                  <a:pt x="41" y="0"/>
                </a:lnTo>
                <a:lnTo>
                  <a:pt x="35" y="0"/>
                </a:lnTo>
                <a:lnTo>
                  <a:pt x="29" y="0"/>
                </a:lnTo>
                <a:lnTo>
                  <a:pt x="23" y="0"/>
                </a:lnTo>
                <a:lnTo>
                  <a:pt x="17" y="0"/>
                </a:lnTo>
                <a:lnTo>
                  <a:pt x="11" y="0"/>
                </a:lnTo>
                <a:lnTo>
                  <a:pt x="5" y="0"/>
                </a:lnTo>
                <a:lnTo>
                  <a:pt x="10" y="9"/>
                </a:lnTo>
                <a:lnTo>
                  <a:pt x="1" y="6"/>
                </a:lnTo>
                <a:lnTo>
                  <a:pt x="0" y="16"/>
                </a:lnTo>
                <a:lnTo>
                  <a:pt x="5" y="16"/>
                </a:lnTo>
                <a:lnTo>
                  <a:pt x="1"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1" name="Freeform 1573"/>
          <p:cNvSpPr>
            <a:spLocks/>
          </p:cNvSpPr>
          <p:nvPr/>
        </p:nvSpPr>
        <p:spPr bwMode="auto">
          <a:xfrm>
            <a:off x="5815013" y="3722688"/>
            <a:ext cx="26987" cy="44450"/>
          </a:xfrm>
          <a:custGeom>
            <a:avLst/>
            <a:gdLst/>
            <a:ahLst/>
            <a:cxnLst>
              <a:cxn ang="0">
                <a:pos x="9" y="0"/>
              </a:cxn>
              <a:cxn ang="0">
                <a:pos x="7" y="3"/>
              </a:cxn>
              <a:cxn ang="0">
                <a:pos x="7" y="6"/>
              </a:cxn>
              <a:cxn ang="0">
                <a:pos x="5" y="9"/>
              </a:cxn>
              <a:cxn ang="0">
                <a:pos x="4" y="13"/>
              </a:cxn>
              <a:cxn ang="0">
                <a:pos x="4" y="16"/>
              </a:cxn>
              <a:cxn ang="0">
                <a:pos x="2" y="19"/>
              </a:cxn>
              <a:cxn ang="0">
                <a:pos x="1" y="23"/>
              </a:cxn>
              <a:cxn ang="0">
                <a:pos x="0" y="27"/>
              </a:cxn>
              <a:cxn ang="0">
                <a:pos x="8" y="29"/>
              </a:cxn>
              <a:cxn ang="0">
                <a:pos x="9" y="25"/>
              </a:cxn>
              <a:cxn ang="0">
                <a:pos x="10" y="22"/>
              </a:cxn>
              <a:cxn ang="0">
                <a:pos x="12" y="19"/>
              </a:cxn>
              <a:cxn ang="0">
                <a:pos x="12" y="15"/>
              </a:cxn>
              <a:cxn ang="0">
                <a:pos x="14" y="11"/>
              </a:cxn>
              <a:cxn ang="0">
                <a:pos x="15" y="8"/>
              </a:cxn>
              <a:cxn ang="0">
                <a:pos x="16" y="5"/>
              </a:cxn>
              <a:cxn ang="0">
                <a:pos x="17" y="1"/>
              </a:cxn>
              <a:cxn ang="0">
                <a:pos x="9" y="0"/>
              </a:cxn>
            </a:cxnLst>
            <a:rect l="0" t="0" r="r" b="b"/>
            <a:pathLst>
              <a:path w="18" h="30">
                <a:moveTo>
                  <a:pt x="9" y="0"/>
                </a:moveTo>
                <a:lnTo>
                  <a:pt x="7" y="3"/>
                </a:lnTo>
                <a:lnTo>
                  <a:pt x="7" y="6"/>
                </a:lnTo>
                <a:lnTo>
                  <a:pt x="5" y="9"/>
                </a:lnTo>
                <a:lnTo>
                  <a:pt x="4" y="13"/>
                </a:lnTo>
                <a:lnTo>
                  <a:pt x="4" y="16"/>
                </a:lnTo>
                <a:lnTo>
                  <a:pt x="2" y="19"/>
                </a:lnTo>
                <a:lnTo>
                  <a:pt x="1" y="23"/>
                </a:lnTo>
                <a:lnTo>
                  <a:pt x="0" y="27"/>
                </a:lnTo>
                <a:lnTo>
                  <a:pt x="8" y="29"/>
                </a:lnTo>
                <a:lnTo>
                  <a:pt x="9" y="25"/>
                </a:lnTo>
                <a:lnTo>
                  <a:pt x="10" y="22"/>
                </a:lnTo>
                <a:lnTo>
                  <a:pt x="12" y="19"/>
                </a:lnTo>
                <a:lnTo>
                  <a:pt x="12" y="15"/>
                </a:lnTo>
                <a:lnTo>
                  <a:pt x="14" y="11"/>
                </a:lnTo>
                <a:lnTo>
                  <a:pt x="15" y="8"/>
                </a:lnTo>
                <a:lnTo>
                  <a:pt x="16" y="5"/>
                </a:lnTo>
                <a:lnTo>
                  <a:pt x="17" y="1"/>
                </a:lnTo>
                <a:lnTo>
                  <a:pt x="9"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2" name="Freeform 1574"/>
          <p:cNvSpPr>
            <a:spLocks/>
          </p:cNvSpPr>
          <p:nvPr/>
        </p:nvSpPr>
        <p:spPr bwMode="auto">
          <a:xfrm>
            <a:off x="5829300" y="3675063"/>
            <a:ext cx="25400" cy="50800"/>
          </a:xfrm>
          <a:custGeom>
            <a:avLst/>
            <a:gdLst/>
            <a:ahLst/>
            <a:cxnLst>
              <a:cxn ang="0">
                <a:pos x="12" y="0"/>
              </a:cxn>
              <a:cxn ang="0">
                <a:pos x="8" y="2"/>
              </a:cxn>
              <a:cxn ang="0">
                <a:pos x="6" y="6"/>
              </a:cxn>
              <a:cxn ang="0">
                <a:pos x="6" y="10"/>
              </a:cxn>
              <a:cxn ang="0">
                <a:pos x="4" y="13"/>
              </a:cxn>
              <a:cxn ang="0">
                <a:pos x="4" y="16"/>
              </a:cxn>
              <a:cxn ang="0">
                <a:pos x="3" y="20"/>
              </a:cxn>
              <a:cxn ang="0">
                <a:pos x="2" y="24"/>
              </a:cxn>
              <a:cxn ang="0">
                <a:pos x="1" y="27"/>
              </a:cxn>
              <a:cxn ang="0">
                <a:pos x="0" y="30"/>
              </a:cxn>
              <a:cxn ang="0">
                <a:pos x="7" y="33"/>
              </a:cxn>
              <a:cxn ang="0">
                <a:pos x="8" y="29"/>
              </a:cxn>
              <a:cxn ang="0">
                <a:pos x="9" y="26"/>
              </a:cxn>
              <a:cxn ang="0">
                <a:pos x="10" y="22"/>
              </a:cxn>
              <a:cxn ang="0">
                <a:pos x="12" y="19"/>
              </a:cxn>
              <a:cxn ang="0">
                <a:pos x="12" y="15"/>
              </a:cxn>
              <a:cxn ang="0">
                <a:pos x="14" y="12"/>
              </a:cxn>
              <a:cxn ang="0">
                <a:pos x="14" y="8"/>
              </a:cxn>
              <a:cxn ang="0">
                <a:pos x="16" y="5"/>
              </a:cxn>
              <a:cxn ang="0">
                <a:pos x="12" y="8"/>
              </a:cxn>
              <a:cxn ang="0">
                <a:pos x="12" y="0"/>
              </a:cxn>
              <a:cxn ang="0">
                <a:pos x="8" y="0"/>
              </a:cxn>
              <a:cxn ang="0">
                <a:pos x="8" y="2"/>
              </a:cxn>
              <a:cxn ang="0">
                <a:pos x="12" y="0"/>
              </a:cxn>
            </a:cxnLst>
            <a:rect l="0" t="0" r="r" b="b"/>
            <a:pathLst>
              <a:path w="17" h="34">
                <a:moveTo>
                  <a:pt x="12" y="0"/>
                </a:moveTo>
                <a:lnTo>
                  <a:pt x="8" y="2"/>
                </a:lnTo>
                <a:lnTo>
                  <a:pt x="6" y="6"/>
                </a:lnTo>
                <a:lnTo>
                  <a:pt x="6" y="10"/>
                </a:lnTo>
                <a:lnTo>
                  <a:pt x="4" y="13"/>
                </a:lnTo>
                <a:lnTo>
                  <a:pt x="4" y="16"/>
                </a:lnTo>
                <a:lnTo>
                  <a:pt x="3" y="20"/>
                </a:lnTo>
                <a:lnTo>
                  <a:pt x="2" y="24"/>
                </a:lnTo>
                <a:lnTo>
                  <a:pt x="1" y="27"/>
                </a:lnTo>
                <a:lnTo>
                  <a:pt x="0" y="30"/>
                </a:lnTo>
                <a:lnTo>
                  <a:pt x="7" y="33"/>
                </a:lnTo>
                <a:lnTo>
                  <a:pt x="8" y="29"/>
                </a:lnTo>
                <a:lnTo>
                  <a:pt x="9" y="26"/>
                </a:lnTo>
                <a:lnTo>
                  <a:pt x="10" y="22"/>
                </a:lnTo>
                <a:lnTo>
                  <a:pt x="12" y="19"/>
                </a:lnTo>
                <a:lnTo>
                  <a:pt x="12" y="15"/>
                </a:lnTo>
                <a:lnTo>
                  <a:pt x="14" y="12"/>
                </a:lnTo>
                <a:lnTo>
                  <a:pt x="14" y="8"/>
                </a:lnTo>
                <a:lnTo>
                  <a:pt x="16" y="5"/>
                </a:lnTo>
                <a:lnTo>
                  <a:pt x="12" y="8"/>
                </a:lnTo>
                <a:lnTo>
                  <a:pt x="12" y="0"/>
                </a:lnTo>
                <a:lnTo>
                  <a:pt x="8" y="0"/>
                </a:lnTo>
                <a:lnTo>
                  <a:pt x="8" y="2"/>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3" name="Line 1575"/>
          <p:cNvSpPr>
            <a:spLocks noChangeShapeType="1"/>
          </p:cNvSpPr>
          <p:nvPr/>
        </p:nvSpPr>
        <p:spPr bwMode="auto">
          <a:xfrm flipH="1">
            <a:off x="5875338" y="3676650"/>
            <a:ext cx="7937"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4" name="Line 1576"/>
          <p:cNvSpPr>
            <a:spLocks noChangeShapeType="1"/>
          </p:cNvSpPr>
          <p:nvPr/>
        </p:nvSpPr>
        <p:spPr bwMode="auto">
          <a:xfrm>
            <a:off x="5899150" y="3675063"/>
            <a:ext cx="6350"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5" name="Line 1577"/>
          <p:cNvSpPr>
            <a:spLocks noChangeShapeType="1"/>
          </p:cNvSpPr>
          <p:nvPr/>
        </p:nvSpPr>
        <p:spPr bwMode="auto">
          <a:xfrm flipH="1">
            <a:off x="5854700" y="3678238"/>
            <a:ext cx="19050"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6" name="Line 1578"/>
          <p:cNvSpPr>
            <a:spLocks noChangeShapeType="1"/>
          </p:cNvSpPr>
          <p:nvPr/>
        </p:nvSpPr>
        <p:spPr bwMode="auto">
          <a:xfrm>
            <a:off x="5910263" y="3678238"/>
            <a:ext cx="17462"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7" name="Line 1579"/>
          <p:cNvSpPr>
            <a:spLocks noChangeShapeType="1"/>
          </p:cNvSpPr>
          <p:nvPr/>
        </p:nvSpPr>
        <p:spPr bwMode="auto">
          <a:xfrm flipH="1">
            <a:off x="5837238" y="3678238"/>
            <a:ext cx="20637"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8" name="Line 1580"/>
          <p:cNvSpPr>
            <a:spLocks noChangeShapeType="1"/>
          </p:cNvSpPr>
          <p:nvPr/>
        </p:nvSpPr>
        <p:spPr bwMode="auto">
          <a:xfrm>
            <a:off x="5922963" y="3678238"/>
            <a:ext cx="23812"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69" name="Freeform 1581"/>
          <p:cNvSpPr>
            <a:spLocks/>
          </p:cNvSpPr>
          <p:nvPr/>
        </p:nvSpPr>
        <p:spPr bwMode="auto">
          <a:xfrm>
            <a:off x="5273675" y="3679825"/>
            <a:ext cx="136525" cy="84138"/>
          </a:xfrm>
          <a:custGeom>
            <a:avLst/>
            <a:gdLst/>
            <a:ahLst/>
            <a:cxnLst>
              <a:cxn ang="0">
                <a:pos x="21" y="0"/>
              </a:cxn>
              <a:cxn ang="0">
                <a:pos x="27" y="0"/>
              </a:cxn>
              <a:cxn ang="0">
                <a:pos x="34" y="0"/>
              </a:cxn>
              <a:cxn ang="0">
                <a:pos x="41" y="0"/>
              </a:cxn>
              <a:cxn ang="0">
                <a:pos x="48" y="0"/>
              </a:cxn>
              <a:cxn ang="0">
                <a:pos x="54" y="0"/>
              </a:cxn>
              <a:cxn ang="0">
                <a:pos x="60" y="0"/>
              </a:cxn>
              <a:cxn ang="0">
                <a:pos x="68" y="1"/>
              </a:cxn>
              <a:cxn ang="0">
                <a:pos x="72" y="4"/>
              </a:cxn>
              <a:cxn ang="0">
                <a:pos x="74" y="11"/>
              </a:cxn>
              <a:cxn ang="0">
                <a:pos x="77" y="17"/>
              </a:cxn>
              <a:cxn ang="0">
                <a:pos x="79" y="24"/>
              </a:cxn>
              <a:cxn ang="0">
                <a:pos x="81" y="31"/>
              </a:cxn>
              <a:cxn ang="0">
                <a:pos x="84" y="37"/>
              </a:cxn>
              <a:cxn ang="0">
                <a:pos x="86" y="44"/>
              </a:cxn>
              <a:cxn ang="0">
                <a:pos x="89" y="51"/>
              </a:cxn>
              <a:cxn ang="0">
                <a:pos x="84" y="55"/>
              </a:cxn>
              <a:cxn ang="0">
                <a:pos x="72" y="55"/>
              </a:cxn>
              <a:cxn ang="0">
                <a:pos x="62" y="55"/>
              </a:cxn>
              <a:cxn ang="0">
                <a:pos x="51" y="55"/>
              </a:cxn>
              <a:cxn ang="0">
                <a:pos x="39" y="55"/>
              </a:cxn>
              <a:cxn ang="0">
                <a:pos x="28" y="55"/>
              </a:cxn>
              <a:cxn ang="0">
                <a:pos x="17" y="55"/>
              </a:cxn>
              <a:cxn ang="0">
                <a:pos x="5" y="55"/>
              </a:cxn>
              <a:cxn ang="0">
                <a:pos x="1" y="51"/>
              </a:cxn>
              <a:cxn ang="0">
                <a:pos x="3" y="44"/>
              </a:cxn>
              <a:cxn ang="0">
                <a:pos x="5" y="37"/>
              </a:cxn>
              <a:cxn ang="0">
                <a:pos x="7" y="31"/>
              </a:cxn>
              <a:cxn ang="0">
                <a:pos x="10" y="24"/>
              </a:cxn>
              <a:cxn ang="0">
                <a:pos x="12" y="17"/>
              </a:cxn>
              <a:cxn ang="0">
                <a:pos x="14" y="10"/>
              </a:cxn>
              <a:cxn ang="0">
                <a:pos x="16" y="3"/>
              </a:cxn>
            </a:cxnLst>
            <a:rect l="0" t="0" r="r" b="b"/>
            <a:pathLst>
              <a:path w="91" h="56">
                <a:moveTo>
                  <a:pt x="17" y="0"/>
                </a:moveTo>
                <a:lnTo>
                  <a:pt x="21" y="0"/>
                </a:lnTo>
                <a:lnTo>
                  <a:pt x="24" y="0"/>
                </a:lnTo>
                <a:lnTo>
                  <a:pt x="27" y="0"/>
                </a:lnTo>
                <a:lnTo>
                  <a:pt x="31" y="0"/>
                </a:lnTo>
                <a:lnTo>
                  <a:pt x="34" y="0"/>
                </a:lnTo>
                <a:lnTo>
                  <a:pt x="38" y="0"/>
                </a:lnTo>
                <a:lnTo>
                  <a:pt x="41" y="0"/>
                </a:lnTo>
                <a:lnTo>
                  <a:pt x="44" y="0"/>
                </a:lnTo>
                <a:lnTo>
                  <a:pt x="48" y="0"/>
                </a:lnTo>
                <a:lnTo>
                  <a:pt x="51" y="0"/>
                </a:lnTo>
                <a:lnTo>
                  <a:pt x="54" y="0"/>
                </a:lnTo>
                <a:lnTo>
                  <a:pt x="57" y="0"/>
                </a:lnTo>
                <a:lnTo>
                  <a:pt x="60" y="0"/>
                </a:lnTo>
                <a:lnTo>
                  <a:pt x="64" y="0"/>
                </a:lnTo>
                <a:lnTo>
                  <a:pt x="68" y="1"/>
                </a:lnTo>
                <a:lnTo>
                  <a:pt x="70" y="1"/>
                </a:lnTo>
                <a:lnTo>
                  <a:pt x="72" y="4"/>
                </a:lnTo>
                <a:lnTo>
                  <a:pt x="73" y="7"/>
                </a:lnTo>
                <a:lnTo>
                  <a:pt x="74" y="11"/>
                </a:lnTo>
                <a:lnTo>
                  <a:pt x="75" y="14"/>
                </a:lnTo>
                <a:lnTo>
                  <a:pt x="77" y="17"/>
                </a:lnTo>
                <a:lnTo>
                  <a:pt x="78" y="21"/>
                </a:lnTo>
                <a:lnTo>
                  <a:pt x="79" y="24"/>
                </a:lnTo>
                <a:lnTo>
                  <a:pt x="80" y="27"/>
                </a:lnTo>
                <a:lnTo>
                  <a:pt x="81" y="31"/>
                </a:lnTo>
                <a:lnTo>
                  <a:pt x="82" y="34"/>
                </a:lnTo>
                <a:lnTo>
                  <a:pt x="84" y="37"/>
                </a:lnTo>
                <a:lnTo>
                  <a:pt x="85" y="41"/>
                </a:lnTo>
                <a:lnTo>
                  <a:pt x="86" y="44"/>
                </a:lnTo>
                <a:lnTo>
                  <a:pt x="87" y="47"/>
                </a:lnTo>
                <a:lnTo>
                  <a:pt x="89" y="51"/>
                </a:lnTo>
                <a:lnTo>
                  <a:pt x="90" y="55"/>
                </a:lnTo>
                <a:lnTo>
                  <a:pt x="84" y="55"/>
                </a:lnTo>
                <a:lnTo>
                  <a:pt x="78" y="55"/>
                </a:lnTo>
                <a:lnTo>
                  <a:pt x="72" y="55"/>
                </a:lnTo>
                <a:lnTo>
                  <a:pt x="68" y="55"/>
                </a:lnTo>
                <a:lnTo>
                  <a:pt x="62" y="55"/>
                </a:lnTo>
                <a:lnTo>
                  <a:pt x="56" y="55"/>
                </a:lnTo>
                <a:lnTo>
                  <a:pt x="51" y="55"/>
                </a:lnTo>
                <a:lnTo>
                  <a:pt x="45" y="55"/>
                </a:lnTo>
                <a:lnTo>
                  <a:pt x="39" y="55"/>
                </a:lnTo>
                <a:lnTo>
                  <a:pt x="34" y="55"/>
                </a:lnTo>
                <a:lnTo>
                  <a:pt x="28" y="55"/>
                </a:lnTo>
                <a:lnTo>
                  <a:pt x="22" y="55"/>
                </a:lnTo>
                <a:lnTo>
                  <a:pt x="17" y="55"/>
                </a:lnTo>
                <a:lnTo>
                  <a:pt x="11" y="55"/>
                </a:lnTo>
                <a:lnTo>
                  <a:pt x="5" y="55"/>
                </a:lnTo>
                <a:lnTo>
                  <a:pt x="0" y="55"/>
                </a:lnTo>
                <a:lnTo>
                  <a:pt x="1" y="51"/>
                </a:lnTo>
                <a:lnTo>
                  <a:pt x="2" y="47"/>
                </a:lnTo>
                <a:lnTo>
                  <a:pt x="3" y="44"/>
                </a:lnTo>
                <a:lnTo>
                  <a:pt x="4" y="41"/>
                </a:lnTo>
                <a:lnTo>
                  <a:pt x="5" y="37"/>
                </a:lnTo>
                <a:lnTo>
                  <a:pt x="7" y="34"/>
                </a:lnTo>
                <a:lnTo>
                  <a:pt x="7" y="31"/>
                </a:lnTo>
                <a:lnTo>
                  <a:pt x="9" y="27"/>
                </a:lnTo>
                <a:lnTo>
                  <a:pt x="10" y="24"/>
                </a:lnTo>
                <a:lnTo>
                  <a:pt x="11" y="21"/>
                </a:lnTo>
                <a:lnTo>
                  <a:pt x="12" y="17"/>
                </a:lnTo>
                <a:lnTo>
                  <a:pt x="13" y="13"/>
                </a:lnTo>
                <a:lnTo>
                  <a:pt x="14" y="10"/>
                </a:lnTo>
                <a:lnTo>
                  <a:pt x="15" y="7"/>
                </a:lnTo>
                <a:lnTo>
                  <a:pt x="16" y="3"/>
                </a:lnTo>
                <a:lnTo>
                  <a:pt x="17"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0" name="Freeform 1582"/>
          <p:cNvSpPr>
            <a:spLocks/>
          </p:cNvSpPr>
          <p:nvPr/>
        </p:nvSpPr>
        <p:spPr bwMode="auto">
          <a:xfrm>
            <a:off x="5300663" y="3673475"/>
            <a:ext cx="39687" cy="25400"/>
          </a:xfrm>
          <a:custGeom>
            <a:avLst/>
            <a:gdLst/>
            <a:ahLst/>
            <a:cxnLst>
              <a:cxn ang="0">
                <a:pos x="26" y="1"/>
              </a:cxn>
              <a:cxn ang="0">
                <a:pos x="22" y="1"/>
              </a:cxn>
              <a:cxn ang="0">
                <a:pos x="19" y="1"/>
              </a:cxn>
              <a:cxn ang="0">
                <a:pos x="16" y="1"/>
              </a:cxn>
              <a:cxn ang="0">
                <a:pos x="13" y="1"/>
              </a:cxn>
              <a:cxn ang="0">
                <a:pos x="9" y="0"/>
              </a:cxn>
              <a:cxn ang="0">
                <a:pos x="6" y="0"/>
              </a:cxn>
              <a:cxn ang="0">
                <a:pos x="3" y="0"/>
              </a:cxn>
              <a:cxn ang="0">
                <a:pos x="0" y="0"/>
              </a:cxn>
              <a:cxn ang="0">
                <a:pos x="0" y="16"/>
              </a:cxn>
              <a:cxn ang="0">
                <a:pos x="3" y="16"/>
              </a:cxn>
              <a:cxn ang="0">
                <a:pos x="6" y="16"/>
              </a:cxn>
              <a:cxn ang="0">
                <a:pos x="9" y="16"/>
              </a:cxn>
              <a:cxn ang="0">
                <a:pos x="12" y="14"/>
              </a:cxn>
              <a:cxn ang="0">
                <a:pos x="15" y="16"/>
              </a:cxn>
              <a:cxn ang="0">
                <a:pos x="19" y="16"/>
              </a:cxn>
              <a:cxn ang="0">
                <a:pos x="22" y="16"/>
              </a:cxn>
              <a:cxn ang="0">
                <a:pos x="26" y="16"/>
              </a:cxn>
              <a:cxn ang="0">
                <a:pos x="26" y="1"/>
              </a:cxn>
            </a:cxnLst>
            <a:rect l="0" t="0" r="r" b="b"/>
            <a:pathLst>
              <a:path w="27" h="17">
                <a:moveTo>
                  <a:pt x="26" y="1"/>
                </a:moveTo>
                <a:lnTo>
                  <a:pt x="22" y="1"/>
                </a:lnTo>
                <a:lnTo>
                  <a:pt x="19" y="1"/>
                </a:lnTo>
                <a:lnTo>
                  <a:pt x="16" y="1"/>
                </a:lnTo>
                <a:lnTo>
                  <a:pt x="13" y="1"/>
                </a:lnTo>
                <a:lnTo>
                  <a:pt x="9" y="0"/>
                </a:lnTo>
                <a:lnTo>
                  <a:pt x="6" y="0"/>
                </a:lnTo>
                <a:lnTo>
                  <a:pt x="3" y="0"/>
                </a:lnTo>
                <a:lnTo>
                  <a:pt x="0" y="0"/>
                </a:lnTo>
                <a:lnTo>
                  <a:pt x="0" y="16"/>
                </a:lnTo>
                <a:lnTo>
                  <a:pt x="3" y="16"/>
                </a:lnTo>
                <a:lnTo>
                  <a:pt x="6" y="16"/>
                </a:lnTo>
                <a:lnTo>
                  <a:pt x="9" y="16"/>
                </a:lnTo>
                <a:lnTo>
                  <a:pt x="12" y="14"/>
                </a:lnTo>
                <a:lnTo>
                  <a:pt x="15" y="16"/>
                </a:lnTo>
                <a:lnTo>
                  <a:pt x="19" y="16"/>
                </a:lnTo>
                <a:lnTo>
                  <a:pt x="22" y="16"/>
                </a:lnTo>
                <a:lnTo>
                  <a:pt x="26" y="16"/>
                </a:lnTo>
                <a:lnTo>
                  <a:pt x="26"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1" name="Freeform 1583"/>
          <p:cNvSpPr>
            <a:spLocks/>
          </p:cNvSpPr>
          <p:nvPr/>
        </p:nvSpPr>
        <p:spPr bwMode="auto">
          <a:xfrm>
            <a:off x="5338763" y="3673475"/>
            <a:ext cx="49212" cy="25400"/>
          </a:xfrm>
          <a:custGeom>
            <a:avLst/>
            <a:gdLst/>
            <a:ahLst/>
            <a:cxnLst>
              <a:cxn ang="0">
                <a:pos x="32" y="6"/>
              </a:cxn>
              <a:cxn ang="0">
                <a:pos x="27" y="1"/>
              </a:cxn>
              <a:cxn ang="0">
                <a:pos x="24" y="1"/>
              </a:cxn>
              <a:cxn ang="0">
                <a:pos x="21" y="0"/>
              </a:cxn>
              <a:cxn ang="0">
                <a:pos x="17" y="0"/>
              </a:cxn>
              <a:cxn ang="0">
                <a:pos x="13" y="0"/>
              </a:cxn>
              <a:cxn ang="0">
                <a:pos x="10" y="0"/>
              </a:cxn>
              <a:cxn ang="0">
                <a:pos x="6" y="0"/>
              </a:cxn>
              <a:cxn ang="0">
                <a:pos x="3" y="0"/>
              </a:cxn>
              <a:cxn ang="0">
                <a:pos x="0" y="0"/>
              </a:cxn>
              <a:cxn ang="0">
                <a:pos x="0" y="16"/>
              </a:cxn>
              <a:cxn ang="0">
                <a:pos x="3" y="16"/>
              </a:cxn>
              <a:cxn ang="0">
                <a:pos x="6" y="16"/>
              </a:cxn>
              <a:cxn ang="0">
                <a:pos x="10" y="16"/>
              </a:cxn>
              <a:cxn ang="0">
                <a:pos x="13" y="16"/>
              </a:cxn>
              <a:cxn ang="0">
                <a:pos x="17" y="16"/>
              </a:cxn>
              <a:cxn ang="0">
                <a:pos x="20" y="16"/>
              </a:cxn>
              <a:cxn ang="0">
                <a:pos x="23" y="16"/>
              </a:cxn>
              <a:cxn ang="0">
                <a:pos x="27" y="16"/>
              </a:cxn>
              <a:cxn ang="0">
                <a:pos x="23" y="10"/>
              </a:cxn>
              <a:cxn ang="0">
                <a:pos x="32" y="6"/>
              </a:cxn>
              <a:cxn ang="0">
                <a:pos x="31" y="1"/>
              </a:cxn>
              <a:cxn ang="0">
                <a:pos x="27" y="0"/>
              </a:cxn>
              <a:cxn ang="0">
                <a:pos x="32" y="6"/>
              </a:cxn>
            </a:cxnLst>
            <a:rect l="0" t="0" r="r" b="b"/>
            <a:pathLst>
              <a:path w="33" h="17">
                <a:moveTo>
                  <a:pt x="32" y="6"/>
                </a:moveTo>
                <a:lnTo>
                  <a:pt x="27" y="1"/>
                </a:lnTo>
                <a:lnTo>
                  <a:pt x="24" y="1"/>
                </a:lnTo>
                <a:lnTo>
                  <a:pt x="21" y="0"/>
                </a:lnTo>
                <a:lnTo>
                  <a:pt x="17" y="0"/>
                </a:lnTo>
                <a:lnTo>
                  <a:pt x="13" y="0"/>
                </a:lnTo>
                <a:lnTo>
                  <a:pt x="10" y="0"/>
                </a:lnTo>
                <a:lnTo>
                  <a:pt x="6" y="0"/>
                </a:lnTo>
                <a:lnTo>
                  <a:pt x="3" y="0"/>
                </a:lnTo>
                <a:lnTo>
                  <a:pt x="0" y="0"/>
                </a:lnTo>
                <a:lnTo>
                  <a:pt x="0" y="16"/>
                </a:lnTo>
                <a:lnTo>
                  <a:pt x="3" y="16"/>
                </a:lnTo>
                <a:lnTo>
                  <a:pt x="6" y="16"/>
                </a:lnTo>
                <a:lnTo>
                  <a:pt x="10" y="16"/>
                </a:lnTo>
                <a:lnTo>
                  <a:pt x="13" y="16"/>
                </a:lnTo>
                <a:lnTo>
                  <a:pt x="17" y="16"/>
                </a:lnTo>
                <a:lnTo>
                  <a:pt x="20" y="16"/>
                </a:lnTo>
                <a:lnTo>
                  <a:pt x="23" y="16"/>
                </a:lnTo>
                <a:lnTo>
                  <a:pt x="27" y="16"/>
                </a:lnTo>
                <a:lnTo>
                  <a:pt x="23" y="10"/>
                </a:lnTo>
                <a:lnTo>
                  <a:pt x="32" y="6"/>
                </a:lnTo>
                <a:lnTo>
                  <a:pt x="31" y="1"/>
                </a:lnTo>
                <a:lnTo>
                  <a:pt x="27" y="0"/>
                </a:lnTo>
                <a:lnTo>
                  <a:pt x="32"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2" name="Freeform 1584"/>
          <p:cNvSpPr>
            <a:spLocks/>
          </p:cNvSpPr>
          <p:nvPr/>
        </p:nvSpPr>
        <p:spPr bwMode="auto">
          <a:xfrm>
            <a:off x="5375275" y="3679825"/>
            <a:ext cx="25400" cy="44450"/>
          </a:xfrm>
          <a:custGeom>
            <a:avLst/>
            <a:gdLst/>
            <a:ahLst/>
            <a:cxnLst>
              <a:cxn ang="0">
                <a:pos x="16" y="26"/>
              </a:cxn>
              <a:cxn ang="0">
                <a:pos x="15" y="23"/>
              </a:cxn>
              <a:cxn ang="0">
                <a:pos x="14" y="19"/>
              </a:cxn>
              <a:cxn ang="0">
                <a:pos x="13" y="16"/>
              </a:cxn>
              <a:cxn ang="0">
                <a:pos x="12" y="13"/>
              </a:cxn>
              <a:cxn ang="0">
                <a:pos x="10" y="9"/>
              </a:cxn>
              <a:cxn ang="0">
                <a:pos x="10" y="6"/>
              </a:cxn>
              <a:cxn ang="0">
                <a:pos x="8" y="3"/>
              </a:cxn>
              <a:cxn ang="0">
                <a:pos x="7" y="0"/>
              </a:cxn>
              <a:cxn ang="0">
                <a:pos x="0" y="1"/>
              </a:cxn>
              <a:cxn ang="0">
                <a:pos x="0" y="5"/>
              </a:cxn>
              <a:cxn ang="0">
                <a:pos x="2" y="8"/>
              </a:cxn>
              <a:cxn ang="0">
                <a:pos x="3" y="11"/>
              </a:cxn>
              <a:cxn ang="0">
                <a:pos x="4" y="15"/>
              </a:cxn>
              <a:cxn ang="0">
                <a:pos x="5" y="19"/>
              </a:cxn>
              <a:cxn ang="0">
                <a:pos x="6" y="22"/>
              </a:cxn>
              <a:cxn ang="0">
                <a:pos x="7" y="25"/>
              </a:cxn>
              <a:cxn ang="0">
                <a:pos x="8" y="29"/>
              </a:cxn>
              <a:cxn ang="0">
                <a:pos x="16" y="26"/>
              </a:cxn>
            </a:cxnLst>
            <a:rect l="0" t="0" r="r" b="b"/>
            <a:pathLst>
              <a:path w="17" h="30">
                <a:moveTo>
                  <a:pt x="16" y="26"/>
                </a:moveTo>
                <a:lnTo>
                  <a:pt x="15" y="23"/>
                </a:lnTo>
                <a:lnTo>
                  <a:pt x="14" y="19"/>
                </a:lnTo>
                <a:lnTo>
                  <a:pt x="13" y="16"/>
                </a:lnTo>
                <a:lnTo>
                  <a:pt x="12" y="13"/>
                </a:lnTo>
                <a:lnTo>
                  <a:pt x="10" y="9"/>
                </a:lnTo>
                <a:lnTo>
                  <a:pt x="10" y="6"/>
                </a:lnTo>
                <a:lnTo>
                  <a:pt x="8" y="3"/>
                </a:lnTo>
                <a:lnTo>
                  <a:pt x="7" y="0"/>
                </a:lnTo>
                <a:lnTo>
                  <a:pt x="0" y="1"/>
                </a:lnTo>
                <a:lnTo>
                  <a:pt x="0" y="5"/>
                </a:lnTo>
                <a:lnTo>
                  <a:pt x="2" y="8"/>
                </a:lnTo>
                <a:lnTo>
                  <a:pt x="3" y="11"/>
                </a:lnTo>
                <a:lnTo>
                  <a:pt x="4" y="15"/>
                </a:lnTo>
                <a:lnTo>
                  <a:pt x="5" y="19"/>
                </a:lnTo>
                <a:lnTo>
                  <a:pt x="6" y="22"/>
                </a:lnTo>
                <a:lnTo>
                  <a:pt x="7" y="25"/>
                </a:lnTo>
                <a:lnTo>
                  <a:pt x="8" y="29"/>
                </a:lnTo>
                <a:lnTo>
                  <a:pt x="16" y="2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3" name="Freeform 1585"/>
          <p:cNvSpPr>
            <a:spLocks/>
          </p:cNvSpPr>
          <p:nvPr/>
        </p:nvSpPr>
        <p:spPr bwMode="auto">
          <a:xfrm>
            <a:off x="5387975" y="3719513"/>
            <a:ext cx="30163" cy="49212"/>
          </a:xfrm>
          <a:custGeom>
            <a:avLst/>
            <a:gdLst/>
            <a:ahLst/>
            <a:cxnLst>
              <a:cxn ang="0">
                <a:pos x="13" y="32"/>
              </a:cxn>
              <a:cxn ang="0">
                <a:pos x="17" y="26"/>
              </a:cxn>
              <a:cxn ang="0">
                <a:pos x="16" y="23"/>
              </a:cxn>
              <a:cxn ang="0">
                <a:pos x="15" y="20"/>
              </a:cxn>
              <a:cxn ang="0">
                <a:pos x="14" y="16"/>
              </a:cxn>
              <a:cxn ang="0">
                <a:pos x="12" y="13"/>
              </a:cxn>
              <a:cxn ang="0">
                <a:pos x="11" y="10"/>
              </a:cxn>
              <a:cxn ang="0">
                <a:pos x="10" y="6"/>
              </a:cxn>
              <a:cxn ang="0">
                <a:pos x="9" y="3"/>
              </a:cxn>
              <a:cxn ang="0">
                <a:pos x="7" y="0"/>
              </a:cxn>
              <a:cxn ang="0">
                <a:pos x="0" y="2"/>
              </a:cxn>
              <a:cxn ang="0">
                <a:pos x="1" y="5"/>
              </a:cxn>
              <a:cxn ang="0">
                <a:pos x="2" y="9"/>
              </a:cxn>
              <a:cxn ang="0">
                <a:pos x="3" y="12"/>
              </a:cxn>
              <a:cxn ang="0">
                <a:pos x="4" y="15"/>
              </a:cxn>
              <a:cxn ang="0">
                <a:pos x="5" y="18"/>
              </a:cxn>
              <a:cxn ang="0">
                <a:pos x="7" y="22"/>
              </a:cxn>
              <a:cxn ang="0">
                <a:pos x="8" y="25"/>
              </a:cxn>
              <a:cxn ang="0">
                <a:pos x="9" y="28"/>
              </a:cxn>
              <a:cxn ang="0">
                <a:pos x="13" y="23"/>
              </a:cxn>
              <a:cxn ang="0">
                <a:pos x="13" y="32"/>
              </a:cxn>
              <a:cxn ang="0">
                <a:pos x="19" y="32"/>
              </a:cxn>
              <a:cxn ang="0">
                <a:pos x="17" y="26"/>
              </a:cxn>
              <a:cxn ang="0">
                <a:pos x="13" y="32"/>
              </a:cxn>
            </a:cxnLst>
            <a:rect l="0" t="0" r="r" b="b"/>
            <a:pathLst>
              <a:path w="20" h="33">
                <a:moveTo>
                  <a:pt x="13" y="32"/>
                </a:moveTo>
                <a:lnTo>
                  <a:pt x="17" y="26"/>
                </a:lnTo>
                <a:lnTo>
                  <a:pt x="16" y="23"/>
                </a:lnTo>
                <a:lnTo>
                  <a:pt x="15" y="20"/>
                </a:lnTo>
                <a:lnTo>
                  <a:pt x="14" y="16"/>
                </a:lnTo>
                <a:lnTo>
                  <a:pt x="12" y="13"/>
                </a:lnTo>
                <a:lnTo>
                  <a:pt x="11" y="10"/>
                </a:lnTo>
                <a:lnTo>
                  <a:pt x="10" y="6"/>
                </a:lnTo>
                <a:lnTo>
                  <a:pt x="9" y="3"/>
                </a:lnTo>
                <a:lnTo>
                  <a:pt x="7" y="0"/>
                </a:lnTo>
                <a:lnTo>
                  <a:pt x="0" y="2"/>
                </a:lnTo>
                <a:lnTo>
                  <a:pt x="1" y="5"/>
                </a:lnTo>
                <a:lnTo>
                  <a:pt x="2" y="9"/>
                </a:lnTo>
                <a:lnTo>
                  <a:pt x="3" y="12"/>
                </a:lnTo>
                <a:lnTo>
                  <a:pt x="4" y="15"/>
                </a:lnTo>
                <a:lnTo>
                  <a:pt x="5" y="18"/>
                </a:lnTo>
                <a:lnTo>
                  <a:pt x="7" y="22"/>
                </a:lnTo>
                <a:lnTo>
                  <a:pt x="8" y="25"/>
                </a:lnTo>
                <a:lnTo>
                  <a:pt x="9" y="28"/>
                </a:lnTo>
                <a:lnTo>
                  <a:pt x="13" y="23"/>
                </a:lnTo>
                <a:lnTo>
                  <a:pt x="13" y="32"/>
                </a:lnTo>
                <a:lnTo>
                  <a:pt x="19" y="32"/>
                </a:lnTo>
                <a:lnTo>
                  <a:pt x="17" y="26"/>
                </a:lnTo>
                <a:lnTo>
                  <a:pt x="13" y="3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4" name="Freeform 1586"/>
          <p:cNvSpPr>
            <a:spLocks/>
          </p:cNvSpPr>
          <p:nvPr/>
        </p:nvSpPr>
        <p:spPr bwMode="auto">
          <a:xfrm>
            <a:off x="5338763" y="3754438"/>
            <a:ext cx="71437" cy="25400"/>
          </a:xfrm>
          <a:custGeom>
            <a:avLst/>
            <a:gdLst/>
            <a:ahLst/>
            <a:cxnLst>
              <a:cxn ang="0">
                <a:pos x="0" y="16"/>
              </a:cxn>
              <a:cxn ang="0">
                <a:pos x="5" y="16"/>
              </a:cxn>
              <a:cxn ang="0">
                <a:pos x="11" y="16"/>
              </a:cxn>
              <a:cxn ang="0">
                <a:pos x="17" y="16"/>
              </a:cxn>
              <a:cxn ang="0">
                <a:pos x="23" y="16"/>
              </a:cxn>
              <a:cxn ang="0">
                <a:pos x="28" y="16"/>
              </a:cxn>
              <a:cxn ang="0">
                <a:pos x="34" y="16"/>
              </a:cxn>
              <a:cxn ang="0">
                <a:pos x="40" y="16"/>
              </a:cxn>
              <a:cxn ang="0">
                <a:pos x="46" y="16"/>
              </a:cxn>
              <a:cxn ang="0">
                <a:pos x="46" y="0"/>
              </a:cxn>
              <a:cxn ang="0">
                <a:pos x="40" y="0"/>
              </a:cxn>
              <a:cxn ang="0">
                <a:pos x="34" y="0"/>
              </a:cxn>
              <a:cxn ang="0">
                <a:pos x="28" y="0"/>
              </a:cxn>
              <a:cxn ang="0">
                <a:pos x="23" y="0"/>
              </a:cxn>
              <a:cxn ang="0">
                <a:pos x="17" y="0"/>
              </a:cxn>
              <a:cxn ang="0">
                <a:pos x="11" y="0"/>
              </a:cxn>
              <a:cxn ang="0">
                <a:pos x="5" y="0"/>
              </a:cxn>
              <a:cxn ang="0">
                <a:pos x="0" y="0"/>
              </a:cxn>
              <a:cxn ang="0">
                <a:pos x="0" y="16"/>
              </a:cxn>
            </a:cxnLst>
            <a:rect l="0" t="0" r="r" b="b"/>
            <a:pathLst>
              <a:path w="47" h="17">
                <a:moveTo>
                  <a:pt x="0" y="16"/>
                </a:moveTo>
                <a:lnTo>
                  <a:pt x="5" y="16"/>
                </a:lnTo>
                <a:lnTo>
                  <a:pt x="11" y="16"/>
                </a:lnTo>
                <a:lnTo>
                  <a:pt x="17" y="16"/>
                </a:lnTo>
                <a:lnTo>
                  <a:pt x="23" y="16"/>
                </a:lnTo>
                <a:lnTo>
                  <a:pt x="28" y="16"/>
                </a:lnTo>
                <a:lnTo>
                  <a:pt x="34" y="16"/>
                </a:lnTo>
                <a:lnTo>
                  <a:pt x="40" y="16"/>
                </a:lnTo>
                <a:lnTo>
                  <a:pt x="46" y="16"/>
                </a:lnTo>
                <a:lnTo>
                  <a:pt x="46" y="0"/>
                </a:lnTo>
                <a:lnTo>
                  <a:pt x="40" y="0"/>
                </a:lnTo>
                <a:lnTo>
                  <a:pt x="34" y="0"/>
                </a:lnTo>
                <a:lnTo>
                  <a:pt x="28" y="0"/>
                </a:lnTo>
                <a:lnTo>
                  <a:pt x="23" y="0"/>
                </a:lnTo>
                <a:lnTo>
                  <a:pt x="17" y="0"/>
                </a:lnTo>
                <a:lnTo>
                  <a:pt x="11"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5" name="Freeform 1587"/>
          <p:cNvSpPr>
            <a:spLocks/>
          </p:cNvSpPr>
          <p:nvPr/>
        </p:nvSpPr>
        <p:spPr bwMode="auto">
          <a:xfrm>
            <a:off x="5264150" y="3754438"/>
            <a:ext cx="76200" cy="25400"/>
          </a:xfrm>
          <a:custGeom>
            <a:avLst/>
            <a:gdLst/>
            <a:ahLst/>
            <a:cxnLst>
              <a:cxn ang="0">
                <a:pos x="2" y="6"/>
              </a:cxn>
              <a:cxn ang="0">
                <a:pos x="5" y="16"/>
              </a:cxn>
              <a:cxn ang="0">
                <a:pos x="11" y="16"/>
              </a:cxn>
              <a:cxn ang="0">
                <a:pos x="16" y="16"/>
              </a:cxn>
              <a:cxn ang="0">
                <a:pos x="22" y="16"/>
              </a:cxn>
              <a:cxn ang="0">
                <a:pos x="27" y="16"/>
              </a:cxn>
              <a:cxn ang="0">
                <a:pos x="33" y="16"/>
              </a:cxn>
              <a:cxn ang="0">
                <a:pos x="38" y="16"/>
              </a:cxn>
              <a:cxn ang="0">
                <a:pos x="44" y="16"/>
              </a:cxn>
              <a:cxn ang="0">
                <a:pos x="50" y="16"/>
              </a:cxn>
              <a:cxn ang="0">
                <a:pos x="50" y="0"/>
              </a:cxn>
              <a:cxn ang="0">
                <a:pos x="44" y="0"/>
              </a:cxn>
              <a:cxn ang="0">
                <a:pos x="38" y="0"/>
              </a:cxn>
              <a:cxn ang="0">
                <a:pos x="33" y="0"/>
              </a:cxn>
              <a:cxn ang="0">
                <a:pos x="27" y="0"/>
              </a:cxn>
              <a:cxn ang="0">
                <a:pos x="22" y="0"/>
              </a:cxn>
              <a:cxn ang="0">
                <a:pos x="16" y="0"/>
              </a:cxn>
              <a:cxn ang="0">
                <a:pos x="11" y="0"/>
              </a:cxn>
              <a:cxn ang="0">
                <a:pos x="5" y="0"/>
              </a:cxn>
              <a:cxn ang="0">
                <a:pos x="9" y="9"/>
              </a:cxn>
              <a:cxn ang="0">
                <a:pos x="2" y="6"/>
              </a:cxn>
              <a:cxn ang="0">
                <a:pos x="0" y="16"/>
              </a:cxn>
              <a:cxn ang="0">
                <a:pos x="5" y="16"/>
              </a:cxn>
              <a:cxn ang="0">
                <a:pos x="2" y="6"/>
              </a:cxn>
            </a:cxnLst>
            <a:rect l="0" t="0" r="r" b="b"/>
            <a:pathLst>
              <a:path w="51" h="17">
                <a:moveTo>
                  <a:pt x="2" y="6"/>
                </a:moveTo>
                <a:lnTo>
                  <a:pt x="5" y="16"/>
                </a:lnTo>
                <a:lnTo>
                  <a:pt x="11" y="16"/>
                </a:lnTo>
                <a:lnTo>
                  <a:pt x="16" y="16"/>
                </a:lnTo>
                <a:lnTo>
                  <a:pt x="22" y="16"/>
                </a:lnTo>
                <a:lnTo>
                  <a:pt x="27" y="16"/>
                </a:lnTo>
                <a:lnTo>
                  <a:pt x="33" y="16"/>
                </a:lnTo>
                <a:lnTo>
                  <a:pt x="38" y="16"/>
                </a:lnTo>
                <a:lnTo>
                  <a:pt x="44" y="16"/>
                </a:lnTo>
                <a:lnTo>
                  <a:pt x="50" y="16"/>
                </a:lnTo>
                <a:lnTo>
                  <a:pt x="50" y="0"/>
                </a:lnTo>
                <a:lnTo>
                  <a:pt x="44" y="0"/>
                </a:lnTo>
                <a:lnTo>
                  <a:pt x="38" y="0"/>
                </a:lnTo>
                <a:lnTo>
                  <a:pt x="33" y="0"/>
                </a:lnTo>
                <a:lnTo>
                  <a:pt x="27" y="0"/>
                </a:lnTo>
                <a:lnTo>
                  <a:pt x="22" y="0"/>
                </a:lnTo>
                <a:lnTo>
                  <a:pt x="16" y="0"/>
                </a:lnTo>
                <a:lnTo>
                  <a:pt x="11" y="0"/>
                </a:lnTo>
                <a:lnTo>
                  <a:pt x="5" y="0"/>
                </a:lnTo>
                <a:lnTo>
                  <a:pt x="9" y="9"/>
                </a:lnTo>
                <a:lnTo>
                  <a:pt x="2" y="6"/>
                </a:lnTo>
                <a:lnTo>
                  <a:pt x="0" y="16"/>
                </a:lnTo>
                <a:lnTo>
                  <a:pt x="5" y="16"/>
                </a:lnTo>
                <a:lnTo>
                  <a:pt x="2"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6" name="Freeform 1588"/>
          <p:cNvSpPr>
            <a:spLocks/>
          </p:cNvSpPr>
          <p:nvPr/>
        </p:nvSpPr>
        <p:spPr bwMode="auto">
          <a:xfrm>
            <a:off x="5268913" y="3719513"/>
            <a:ext cx="25400" cy="44450"/>
          </a:xfrm>
          <a:custGeom>
            <a:avLst/>
            <a:gdLst/>
            <a:ahLst/>
            <a:cxnLst>
              <a:cxn ang="0">
                <a:pos x="8" y="0"/>
              </a:cxn>
              <a:cxn ang="0">
                <a:pos x="6" y="3"/>
              </a:cxn>
              <a:cxn ang="0">
                <a:pos x="6" y="6"/>
              </a:cxn>
              <a:cxn ang="0">
                <a:pos x="5" y="9"/>
              </a:cxn>
              <a:cxn ang="0">
                <a:pos x="4" y="13"/>
              </a:cxn>
              <a:cxn ang="0">
                <a:pos x="3" y="16"/>
              </a:cxn>
              <a:cxn ang="0">
                <a:pos x="2" y="20"/>
              </a:cxn>
              <a:cxn ang="0">
                <a:pos x="0" y="23"/>
              </a:cxn>
              <a:cxn ang="0">
                <a:pos x="0" y="27"/>
              </a:cxn>
              <a:cxn ang="0">
                <a:pos x="7" y="29"/>
              </a:cxn>
              <a:cxn ang="0">
                <a:pos x="8" y="25"/>
              </a:cxn>
              <a:cxn ang="0">
                <a:pos x="9" y="22"/>
              </a:cxn>
              <a:cxn ang="0">
                <a:pos x="10" y="19"/>
              </a:cxn>
              <a:cxn ang="0">
                <a:pos x="11" y="15"/>
              </a:cxn>
              <a:cxn ang="0">
                <a:pos x="12" y="12"/>
              </a:cxn>
              <a:cxn ang="0">
                <a:pos x="14" y="8"/>
              </a:cxn>
              <a:cxn ang="0">
                <a:pos x="14" y="5"/>
              </a:cxn>
              <a:cxn ang="0">
                <a:pos x="16" y="2"/>
              </a:cxn>
              <a:cxn ang="0">
                <a:pos x="8" y="0"/>
              </a:cxn>
            </a:cxnLst>
            <a:rect l="0" t="0" r="r" b="b"/>
            <a:pathLst>
              <a:path w="17" h="30">
                <a:moveTo>
                  <a:pt x="8" y="0"/>
                </a:moveTo>
                <a:lnTo>
                  <a:pt x="6" y="3"/>
                </a:lnTo>
                <a:lnTo>
                  <a:pt x="6" y="6"/>
                </a:lnTo>
                <a:lnTo>
                  <a:pt x="5" y="9"/>
                </a:lnTo>
                <a:lnTo>
                  <a:pt x="4" y="13"/>
                </a:lnTo>
                <a:lnTo>
                  <a:pt x="3" y="16"/>
                </a:lnTo>
                <a:lnTo>
                  <a:pt x="2" y="20"/>
                </a:lnTo>
                <a:lnTo>
                  <a:pt x="0" y="23"/>
                </a:lnTo>
                <a:lnTo>
                  <a:pt x="0" y="27"/>
                </a:lnTo>
                <a:lnTo>
                  <a:pt x="7" y="29"/>
                </a:lnTo>
                <a:lnTo>
                  <a:pt x="8" y="25"/>
                </a:lnTo>
                <a:lnTo>
                  <a:pt x="9" y="22"/>
                </a:lnTo>
                <a:lnTo>
                  <a:pt x="10" y="19"/>
                </a:lnTo>
                <a:lnTo>
                  <a:pt x="11" y="15"/>
                </a:lnTo>
                <a:lnTo>
                  <a:pt x="12" y="12"/>
                </a:lnTo>
                <a:lnTo>
                  <a:pt x="14" y="8"/>
                </a:lnTo>
                <a:lnTo>
                  <a:pt x="14" y="5"/>
                </a:lnTo>
                <a:lnTo>
                  <a:pt x="16" y="2"/>
                </a:lnTo>
                <a:lnTo>
                  <a:pt x="8"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7" name="Freeform 1589"/>
          <p:cNvSpPr>
            <a:spLocks/>
          </p:cNvSpPr>
          <p:nvPr/>
        </p:nvSpPr>
        <p:spPr bwMode="auto">
          <a:xfrm>
            <a:off x="5281613" y="3673475"/>
            <a:ext cx="26987" cy="50800"/>
          </a:xfrm>
          <a:custGeom>
            <a:avLst/>
            <a:gdLst/>
            <a:ahLst/>
            <a:cxnLst>
              <a:cxn ang="0">
                <a:pos x="12" y="0"/>
              </a:cxn>
              <a:cxn ang="0">
                <a:pos x="8" y="3"/>
              </a:cxn>
              <a:cxn ang="0">
                <a:pos x="7" y="6"/>
              </a:cxn>
              <a:cxn ang="0">
                <a:pos x="6" y="9"/>
              </a:cxn>
              <a:cxn ang="0">
                <a:pos x="5" y="13"/>
              </a:cxn>
              <a:cxn ang="0">
                <a:pos x="4" y="16"/>
              </a:cxn>
              <a:cxn ang="0">
                <a:pos x="3" y="20"/>
              </a:cxn>
              <a:cxn ang="0">
                <a:pos x="2" y="23"/>
              </a:cxn>
              <a:cxn ang="0">
                <a:pos x="1" y="27"/>
              </a:cxn>
              <a:cxn ang="0">
                <a:pos x="0" y="30"/>
              </a:cxn>
              <a:cxn ang="0">
                <a:pos x="8" y="33"/>
              </a:cxn>
              <a:cxn ang="0">
                <a:pos x="9" y="29"/>
              </a:cxn>
              <a:cxn ang="0">
                <a:pos x="10" y="25"/>
              </a:cxn>
              <a:cxn ang="0">
                <a:pos x="11" y="22"/>
              </a:cxn>
              <a:cxn ang="0">
                <a:pos x="12" y="19"/>
              </a:cxn>
              <a:cxn ang="0">
                <a:pos x="13" y="15"/>
              </a:cxn>
              <a:cxn ang="0">
                <a:pos x="14" y="12"/>
              </a:cxn>
              <a:cxn ang="0">
                <a:pos x="15" y="8"/>
              </a:cxn>
              <a:cxn ang="0">
                <a:pos x="17" y="5"/>
              </a:cxn>
              <a:cxn ang="0">
                <a:pos x="12" y="8"/>
              </a:cxn>
              <a:cxn ang="0">
                <a:pos x="12" y="0"/>
              </a:cxn>
              <a:cxn ang="0">
                <a:pos x="9" y="0"/>
              </a:cxn>
              <a:cxn ang="0">
                <a:pos x="8" y="3"/>
              </a:cxn>
              <a:cxn ang="0">
                <a:pos x="12" y="0"/>
              </a:cxn>
            </a:cxnLst>
            <a:rect l="0" t="0" r="r" b="b"/>
            <a:pathLst>
              <a:path w="18" h="34">
                <a:moveTo>
                  <a:pt x="12" y="0"/>
                </a:moveTo>
                <a:lnTo>
                  <a:pt x="8" y="3"/>
                </a:lnTo>
                <a:lnTo>
                  <a:pt x="7" y="6"/>
                </a:lnTo>
                <a:lnTo>
                  <a:pt x="6" y="9"/>
                </a:lnTo>
                <a:lnTo>
                  <a:pt x="5" y="13"/>
                </a:lnTo>
                <a:lnTo>
                  <a:pt x="4" y="16"/>
                </a:lnTo>
                <a:lnTo>
                  <a:pt x="3" y="20"/>
                </a:lnTo>
                <a:lnTo>
                  <a:pt x="2" y="23"/>
                </a:lnTo>
                <a:lnTo>
                  <a:pt x="1" y="27"/>
                </a:lnTo>
                <a:lnTo>
                  <a:pt x="0" y="30"/>
                </a:lnTo>
                <a:lnTo>
                  <a:pt x="8" y="33"/>
                </a:lnTo>
                <a:lnTo>
                  <a:pt x="9" y="29"/>
                </a:lnTo>
                <a:lnTo>
                  <a:pt x="10" y="25"/>
                </a:lnTo>
                <a:lnTo>
                  <a:pt x="11" y="22"/>
                </a:lnTo>
                <a:lnTo>
                  <a:pt x="12" y="19"/>
                </a:lnTo>
                <a:lnTo>
                  <a:pt x="13" y="15"/>
                </a:lnTo>
                <a:lnTo>
                  <a:pt x="14" y="12"/>
                </a:lnTo>
                <a:lnTo>
                  <a:pt x="15" y="8"/>
                </a:lnTo>
                <a:lnTo>
                  <a:pt x="17" y="5"/>
                </a:lnTo>
                <a:lnTo>
                  <a:pt x="12" y="8"/>
                </a:lnTo>
                <a:lnTo>
                  <a:pt x="12" y="0"/>
                </a:lnTo>
                <a:lnTo>
                  <a:pt x="9" y="0"/>
                </a:lnTo>
                <a:lnTo>
                  <a:pt x="8" y="3"/>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8" name="Line 1590"/>
          <p:cNvSpPr>
            <a:spLocks noChangeShapeType="1"/>
          </p:cNvSpPr>
          <p:nvPr/>
        </p:nvSpPr>
        <p:spPr bwMode="auto">
          <a:xfrm flipH="1">
            <a:off x="5326063" y="3679825"/>
            <a:ext cx="6350"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79" name="Line 1591"/>
          <p:cNvSpPr>
            <a:spLocks noChangeShapeType="1"/>
          </p:cNvSpPr>
          <p:nvPr/>
        </p:nvSpPr>
        <p:spPr bwMode="auto">
          <a:xfrm>
            <a:off x="5348288" y="3678238"/>
            <a:ext cx="9525"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0" name="Line 1592"/>
          <p:cNvSpPr>
            <a:spLocks noChangeShapeType="1"/>
          </p:cNvSpPr>
          <p:nvPr/>
        </p:nvSpPr>
        <p:spPr bwMode="auto">
          <a:xfrm flipH="1">
            <a:off x="5305425" y="3683000"/>
            <a:ext cx="15875"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1" name="Line 1593"/>
          <p:cNvSpPr>
            <a:spLocks noChangeShapeType="1"/>
          </p:cNvSpPr>
          <p:nvPr/>
        </p:nvSpPr>
        <p:spPr bwMode="auto">
          <a:xfrm>
            <a:off x="5359400" y="3683000"/>
            <a:ext cx="19050"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2" name="Line 1594"/>
          <p:cNvSpPr>
            <a:spLocks noChangeShapeType="1"/>
          </p:cNvSpPr>
          <p:nvPr/>
        </p:nvSpPr>
        <p:spPr bwMode="auto">
          <a:xfrm flipH="1">
            <a:off x="5284788" y="3683000"/>
            <a:ext cx="23812"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3" name="Line 1595"/>
          <p:cNvSpPr>
            <a:spLocks noChangeShapeType="1"/>
          </p:cNvSpPr>
          <p:nvPr/>
        </p:nvSpPr>
        <p:spPr bwMode="auto">
          <a:xfrm>
            <a:off x="5373688" y="3681413"/>
            <a:ext cx="20637"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4" name="Freeform 1596"/>
          <p:cNvSpPr>
            <a:spLocks/>
          </p:cNvSpPr>
          <p:nvPr/>
        </p:nvSpPr>
        <p:spPr bwMode="auto">
          <a:xfrm>
            <a:off x="6337300" y="3679825"/>
            <a:ext cx="134938" cy="84138"/>
          </a:xfrm>
          <a:custGeom>
            <a:avLst/>
            <a:gdLst/>
            <a:ahLst/>
            <a:cxnLst>
              <a:cxn ang="0">
                <a:pos x="21" y="0"/>
              </a:cxn>
              <a:cxn ang="0">
                <a:pos x="28" y="0"/>
              </a:cxn>
              <a:cxn ang="0">
                <a:pos x="34" y="0"/>
              </a:cxn>
              <a:cxn ang="0">
                <a:pos x="40" y="0"/>
              </a:cxn>
              <a:cxn ang="0">
                <a:pos x="47" y="0"/>
              </a:cxn>
              <a:cxn ang="0">
                <a:pos x="53" y="0"/>
              </a:cxn>
              <a:cxn ang="0">
                <a:pos x="60" y="0"/>
              </a:cxn>
              <a:cxn ang="0">
                <a:pos x="67" y="1"/>
              </a:cxn>
              <a:cxn ang="0">
                <a:pos x="71" y="4"/>
              </a:cxn>
              <a:cxn ang="0">
                <a:pos x="74" y="11"/>
              </a:cxn>
              <a:cxn ang="0">
                <a:pos x="76" y="17"/>
              </a:cxn>
              <a:cxn ang="0">
                <a:pos x="78" y="24"/>
              </a:cxn>
              <a:cxn ang="0">
                <a:pos x="80" y="31"/>
              </a:cxn>
              <a:cxn ang="0">
                <a:pos x="83" y="37"/>
              </a:cxn>
              <a:cxn ang="0">
                <a:pos x="85" y="44"/>
              </a:cxn>
              <a:cxn ang="0">
                <a:pos x="88" y="51"/>
              </a:cxn>
              <a:cxn ang="0">
                <a:pos x="83" y="55"/>
              </a:cxn>
              <a:cxn ang="0">
                <a:pos x="72" y="55"/>
              </a:cxn>
              <a:cxn ang="0">
                <a:pos x="61" y="55"/>
              </a:cxn>
              <a:cxn ang="0">
                <a:pos x="50" y="55"/>
              </a:cxn>
              <a:cxn ang="0">
                <a:pos x="39" y="55"/>
              </a:cxn>
              <a:cxn ang="0">
                <a:pos x="28" y="55"/>
              </a:cxn>
              <a:cxn ang="0">
                <a:pos x="17" y="55"/>
              </a:cxn>
              <a:cxn ang="0">
                <a:pos x="5" y="55"/>
              </a:cxn>
              <a:cxn ang="0">
                <a:pos x="1" y="51"/>
              </a:cxn>
              <a:cxn ang="0">
                <a:pos x="4" y="44"/>
              </a:cxn>
              <a:cxn ang="0">
                <a:pos x="5" y="37"/>
              </a:cxn>
              <a:cxn ang="0">
                <a:pos x="7" y="31"/>
              </a:cxn>
              <a:cxn ang="0">
                <a:pos x="10" y="24"/>
              </a:cxn>
              <a:cxn ang="0">
                <a:pos x="12" y="17"/>
              </a:cxn>
              <a:cxn ang="0">
                <a:pos x="14" y="10"/>
              </a:cxn>
              <a:cxn ang="0">
                <a:pos x="16" y="3"/>
              </a:cxn>
            </a:cxnLst>
            <a:rect l="0" t="0" r="r" b="b"/>
            <a:pathLst>
              <a:path w="90" h="56">
                <a:moveTo>
                  <a:pt x="17" y="0"/>
                </a:moveTo>
                <a:lnTo>
                  <a:pt x="21" y="0"/>
                </a:lnTo>
                <a:lnTo>
                  <a:pt x="24" y="0"/>
                </a:lnTo>
                <a:lnTo>
                  <a:pt x="28" y="0"/>
                </a:lnTo>
                <a:lnTo>
                  <a:pt x="30" y="0"/>
                </a:lnTo>
                <a:lnTo>
                  <a:pt x="34" y="0"/>
                </a:lnTo>
                <a:lnTo>
                  <a:pt x="37" y="0"/>
                </a:lnTo>
                <a:lnTo>
                  <a:pt x="40" y="0"/>
                </a:lnTo>
                <a:lnTo>
                  <a:pt x="44" y="0"/>
                </a:lnTo>
                <a:lnTo>
                  <a:pt x="47" y="0"/>
                </a:lnTo>
                <a:lnTo>
                  <a:pt x="50" y="0"/>
                </a:lnTo>
                <a:lnTo>
                  <a:pt x="53" y="0"/>
                </a:lnTo>
                <a:lnTo>
                  <a:pt x="56" y="0"/>
                </a:lnTo>
                <a:lnTo>
                  <a:pt x="60" y="0"/>
                </a:lnTo>
                <a:lnTo>
                  <a:pt x="63" y="0"/>
                </a:lnTo>
                <a:lnTo>
                  <a:pt x="67" y="1"/>
                </a:lnTo>
                <a:lnTo>
                  <a:pt x="70" y="1"/>
                </a:lnTo>
                <a:lnTo>
                  <a:pt x="71" y="4"/>
                </a:lnTo>
                <a:lnTo>
                  <a:pt x="72" y="7"/>
                </a:lnTo>
                <a:lnTo>
                  <a:pt x="74" y="11"/>
                </a:lnTo>
                <a:lnTo>
                  <a:pt x="74" y="14"/>
                </a:lnTo>
                <a:lnTo>
                  <a:pt x="76" y="17"/>
                </a:lnTo>
                <a:lnTo>
                  <a:pt x="77" y="21"/>
                </a:lnTo>
                <a:lnTo>
                  <a:pt x="78" y="24"/>
                </a:lnTo>
                <a:lnTo>
                  <a:pt x="79" y="27"/>
                </a:lnTo>
                <a:lnTo>
                  <a:pt x="80" y="31"/>
                </a:lnTo>
                <a:lnTo>
                  <a:pt x="81" y="34"/>
                </a:lnTo>
                <a:lnTo>
                  <a:pt x="83" y="37"/>
                </a:lnTo>
                <a:lnTo>
                  <a:pt x="84" y="41"/>
                </a:lnTo>
                <a:lnTo>
                  <a:pt x="85" y="44"/>
                </a:lnTo>
                <a:lnTo>
                  <a:pt x="86" y="47"/>
                </a:lnTo>
                <a:lnTo>
                  <a:pt x="88" y="51"/>
                </a:lnTo>
                <a:lnTo>
                  <a:pt x="89" y="55"/>
                </a:lnTo>
                <a:lnTo>
                  <a:pt x="83" y="55"/>
                </a:lnTo>
                <a:lnTo>
                  <a:pt x="77" y="55"/>
                </a:lnTo>
                <a:lnTo>
                  <a:pt x="72" y="55"/>
                </a:lnTo>
                <a:lnTo>
                  <a:pt x="67" y="55"/>
                </a:lnTo>
                <a:lnTo>
                  <a:pt x="61" y="55"/>
                </a:lnTo>
                <a:lnTo>
                  <a:pt x="56" y="55"/>
                </a:lnTo>
                <a:lnTo>
                  <a:pt x="50" y="55"/>
                </a:lnTo>
                <a:lnTo>
                  <a:pt x="44" y="55"/>
                </a:lnTo>
                <a:lnTo>
                  <a:pt x="39" y="55"/>
                </a:lnTo>
                <a:lnTo>
                  <a:pt x="33" y="55"/>
                </a:lnTo>
                <a:lnTo>
                  <a:pt x="28" y="55"/>
                </a:lnTo>
                <a:lnTo>
                  <a:pt x="23" y="55"/>
                </a:lnTo>
                <a:lnTo>
                  <a:pt x="17" y="55"/>
                </a:lnTo>
                <a:lnTo>
                  <a:pt x="11" y="55"/>
                </a:lnTo>
                <a:lnTo>
                  <a:pt x="5" y="55"/>
                </a:lnTo>
                <a:lnTo>
                  <a:pt x="0" y="55"/>
                </a:lnTo>
                <a:lnTo>
                  <a:pt x="1" y="51"/>
                </a:lnTo>
                <a:lnTo>
                  <a:pt x="2" y="47"/>
                </a:lnTo>
                <a:lnTo>
                  <a:pt x="4" y="44"/>
                </a:lnTo>
                <a:lnTo>
                  <a:pt x="4" y="41"/>
                </a:lnTo>
                <a:lnTo>
                  <a:pt x="5" y="37"/>
                </a:lnTo>
                <a:lnTo>
                  <a:pt x="7" y="34"/>
                </a:lnTo>
                <a:lnTo>
                  <a:pt x="7" y="31"/>
                </a:lnTo>
                <a:lnTo>
                  <a:pt x="9" y="27"/>
                </a:lnTo>
                <a:lnTo>
                  <a:pt x="10" y="24"/>
                </a:lnTo>
                <a:lnTo>
                  <a:pt x="11" y="21"/>
                </a:lnTo>
                <a:lnTo>
                  <a:pt x="12" y="17"/>
                </a:lnTo>
                <a:lnTo>
                  <a:pt x="13" y="13"/>
                </a:lnTo>
                <a:lnTo>
                  <a:pt x="14" y="10"/>
                </a:lnTo>
                <a:lnTo>
                  <a:pt x="15" y="7"/>
                </a:lnTo>
                <a:lnTo>
                  <a:pt x="16" y="3"/>
                </a:lnTo>
                <a:lnTo>
                  <a:pt x="17"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5" name="Freeform 1597"/>
          <p:cNvSpPr>
            <a:spLocks/>
          </p:cNvSpPr>
          <p:nvPr/>
        </p:nvSpPr>
        <p:spPr bwMode="auto">
          <a:xfrm>
            <a:off x="6364288" y="3673475"/>
            <a:ext cx="39687" cy="25400"/>
          </a:xfrm>
          <a:custGeom>
            <a:avLst/>
            <a:gdLst/>
            <a:ahLst/>
            <a:cxnLst>
              <a:cxn ang="0">
                <a:pos x="26" y="1"/>
              </a:cxn>
              <a:cxn ang="0">
                <a:pos x="22" y="1"/>
              </a:cxn>
              <a:cxn ang="0">
                <a:pos x="19" y="1"/>
              </a:cxn>
              <a:cxn ang="0">
                <a:pos x="16" y="1"/>
              </a:cxn>
              <a:cxn ang="0">
                <a:pos x="13" y="1"/>
              </a:cxn>
              <a:cxn ang="0">
                <a:pos x="10" y="0"/>
              </a:cxn>
              <a:cxn ang="0">
                <a:pos x="6" y="0"/>
              </a:cxn>
              <a:cxn ang="0">
                <a:pos x="3" y="0"/>
              </a:cxn>
              <a:cxn ang="0">
                <a:pos x="0" y="0"/>
              </a:cxn>
              <a:cxn ang="0">
                <a:pos x="0" y="16"/>
              </a:cxn>
              <a:cxn ang="0">
                <a:pos x="3" y="16"/>
              </a:cxn>
              <a:cxn ang="0">
                <a:pos x="6" y="16"/>
              </a:cxn>
              <a:cxn ang="0">
                <a:pos x="10" y="16"/>
              </a:cxn>
              <a:cxn ang="0">
                <a:pos x="13" y="14"/>
              </a:cxn>
              <a:cxn ang="0">
                <a:pos x="15" y="16"/>
              </a:cxn>
              <a:cxn ang="0">
                <a:pos x="19" y="16"/>
              </a:cxn>
              <a:cxn ang="0">
                <a:pos x="22" y="16"/>
              </a:cxn>
              <a:cxn ang="0">
                <a:pos x="26" y="16"/>
              </a:cxn>
              <a:cxn ang="0">
                <a:pos x="26" y="1"/>
              </a:cxn>
            </a:cxnLst>
            <a:rect l="0" t="0" r="r" b="b"/>
            <a:pathLst>
              <a:path w="27" h="17">
                <a:moveTo>
                  <a:pt x="26" y="1"/>
                </a:moveTo>
                <a:lnTo>
                  <a:pt x="22" y="1"/>
                </a:lnTo>
                <a:lnTo>
                  <a:pt x="19" y="1"/>
                </a:lnTo>
                <a:lnTo>
                  <a:pt x="16" y="1"/>
                </a:lnTo>
                <a:lnTo>
                  <a:pt x="13" y="1"/>
                </a:lnTo>
                <a:lnTo>
                  <a:pt x="10" y="0"/>
                </a:lnTo>
                <a:lnTo>
                  <a:pt x="6" y="0"/>
                </a:lnTo>
                <a:lnTo>
                  <a:pt x="3" y="0"/>
                </a:lnTo>
                <a:lnTo>
                  <a:pt x="0" y="0"/>
                </a:lnTo>
                <a:lnTo>
                  <a:pt x="0" y="16"/>
                </a:lnTo>
                <a:lnTo>
                  <a:pt x="3" y="16"/>
                </a:lnTo>
                <a:lnTo>
                  <a:pt x="6" y="16"/>
                </a:lnTo>
                <a:lnTo>
                  <a:pt x="10" y="16"/>
                </a:lnTo>
                <a:lnTo>
                  <a:pt x="13" y="14"/>
                </a:lnTo>
                <a:lnTo>
                  <a:pt x="15" y="16"/>
                </a:lnTo>
                <a:lnTo>
                  <a:pt x="19" y="16"/>
                </a:lnTo>
                <a:lnTo>
                  <a:pt x="22" y="16"/>
                </a:lnTo>
                <a:lnTo>
                  <a:pt x="26" y="16"/>
                </a:lnTo>
                <a:lnTo>
                  <a:pt x="26"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6" name="Freeform 1598"/>
          <p:cNvSpPr>
            <a:spLocks/>
          </p:cNvSpPr>
          <p:nvPr/>
        </p:nvSpPr>
        <p:spPr bwMode="auto">
          <a:xfrm>
            <a:off x="6402388" y="3673475"/>
            <a:ext cx="49212" cy="25400"/>
          </a:xfrm>
          <a:custGeom>
            <a:avLst/>
            <a:gdLst/>
            <a:ahLst/>
            <a:cxnLst>
              <a:cxn ang="0">
                <a:pos x="32" y="6"/>
              </a:cxn>
              <a:cxn ang="0">
                <a:pos x="27" y="1"/>
              </a:cxn>
              <a:cxn ang="0">
                <a:pos x="24" y="1"/>
              </a:cxn>
              <a:cxn ang="0">
                <a:pos x="21" y="0"/>
              </a:cxn>
              <a:cxn ang="0">
                <a:pos x="17" y="0"/>
              </a:cxn>
              <a:cxn ang="0">
                <a:pos x="13" y="0"/>
              </a:cxn>
              <a:cxn ang="0">
                <a:pos x="10" y="0"/>
              </a:cxn>
              <a:cxn ang="0">
                <a:pos x="6" y="0"/>
              </a:cxn>
              <a:cxn ang="0">
                <a:pos x="3" y="0"/>
              </a:cxn>
              <a:cxn ang="0">
                <a:pos x="0" y="0"/>
              </a:cxn>
              <a:cxn ang="0">
                <a:pos x="0" y="16"/>
              </a:cxn>
              <a:cxn ang="0">
                <a:pos x="3" y="16"/>
              </a:cxn>
              <a:cxn ang="0">
                <a:pos x="6" y="16"/>
              </a:cxn>
              <a:cxn ang="0">
                <a:pos x="10" y="16"/>
              </a:cxn>
              <a:cxn ang="0">
                <a:pos x="13" y="16"/>
              </a:cxn>
              <a:cxn ang="0">
                <a:pos x="17" y="16"/>
              </a:cxn>
              <a:cxn ang="0">
                <a:pos x="20" y="16"/>
              </a:cxn>
              <a:cxn ang="0">
                <a:pos x="23" y="16"/>
              </a:cxn>
              <a:cxn ang="0">
                <a:pos x="27" y="16"/>
              </a:cxn>
              <a:cxn ang="0">
                <a:pos x="23" y="10"/>
              </a:cxn>
              <a:cxn ang="0">
                <a:pos x="32" y="6"/>
              </a:cxn>
              <a:cxn ang="0">
                <a:pos x="31" y="1"/>
              </a:cxn>
              <a:cxn ang="0">
                <a:pos x="27" y="0"/>
              </a:cxn>
              <a:cxn ang="0">
                <a:pos x="32" y="6"/>
              </a:cxn>
            </a:cxnLst>
            <a:rect l="0" t="0" r="r" b="b"/>
            <a:pathLst>
              <a:path w="33" h="17">
                <a:moveTo>
                  <a:pt x="32" y="6"/>
                </a:moveTo>
                <a:lnTo>
                  <a:pt x="27" y="1"/>
                </a:lnTo>
                <a:lnTo>
                  <a:pt x="24" y="1"/>
                </a:lnTo>
                <a:lnTo>
                  <a:pt x="21" y="0"/>
                </a:lnTo>
                <a:lnTo>
                  <a:pt x="17" y="0"/>
                </a:lnTo>
                <a:lnTo>
                  <a:pt x="13" y="0"/>
                </a:lnTo>
                <a:lnTo>
                  <a:pt x="10" y="0"/>
                </a:lnTo>
                <a:lnTo>
                  <a:pt x="6" y="0"/>
                </a:lnTo>
                <a:lnTo>
                  <a:pt x="3" y="0"/>
                </a:lnTo>
                <a:lnTo>
                  <a:pt x="0" y="0"/>
                </a:lnTo>
                <a:lnTo>
                  <a:pt x="0" y="16"/>
                </a:lnTo>
                <a:lnTo>
                  <a:pt x="3" y="16"/>
                </a:lnTo>
                <a:lnTo>
                  <a:pt x="6" y="16"/>
                </a:lnTo>
                <a:lnTo>
                  <a:pt x="10" y="16"/>
                </a:lnTo>
                <a:lnTo>
                  <a:pt x="13" y="16"/>
                </a:lnTo>
                <a:lnTo>
                  <a:pt x="17" y="16"/>
                </a:lnTo>
                <a:lnTo>
                  <a:pt x="20" y="16"/>
                </a:lnTo>
                <a:lnTo>
                  <a:pt x="23" y="16"/>
                </a:lnTo>
                <a:lnTo>
                  <a:pt x="27" y="16"/>
                </a:lnTo>
                <a:lnTo>
                  <a:pt x="23" y="10"/>
                </a:lnTo>
                <a:lnTo>
                  <a:pt x="32" y="6"/>
                </a:lnTo>
                <a:lnTo>
                  <a:pt x="31" y="1"/>
                </a:lnTo>
                <a:lnTo>
                  <a:pt x="27" y="0"/>
                </a:lnTo>
                <a:lnTo>
                  <a:pt x="32"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7" name="Freeform 1599"/>
          <p:cNvSpPr>
            <a:spLocks/>
          </p:cNvSpPr>
          <p:nvPr/>
        </p:nvSpPr>
        <p:spPr bwMode="auto">
          <a:xfrm>
            <a:off x="6438900" y="3679825"/>
            <a:ext cx="25400" cy="44450"/>
          </a:xfrm>
          <a:custGeom>
            <a:avLst/>
            <a:gdLst/>
            <a:ahLst/>
            <a:cxnLst>
              <a:cxn ang="0">
                <a:pos x="16" y="26"/>
              </a:cxn>
              <a:cxn ang="0">
                <a:pos x="15" y="23"/>
              </a:cxn>
              <a:cxn ang="0">
                <a:pos x="14" y="19"/>
              </a:cxn>
              <a:cxn ang="0">
                <a:pos x="13" y="16"/>
              </a:cxn>
              <a:cxn ang="0">
                <a:pos x="12" y="13"/>
              </a:cxn>
              <a:cxn ang="0">
                <a:pos x="10" y="9"/>
              </a:cxn>
              <a:cxn ang="0">
                <a:pos x="10" y="6"/>
              </a:cxn>
              <a:cxn ang="0">
                <a:pos x="8" y="3"/>
              </a:cxn>
              <a:cxn ang="0">
                <a:pos x="7" y="0"/>
              </a:cxn>
              <a:cxn ang="0">
                <a:pos x="0" y="1"/>
              </a:cxn>
              <a:cxn ang="0">
                <a:pos x="0" y="5"/>
              </a:cxn>
              <a:cxn ang="0">
                <a:pos x="2" y="8"/>
              </a:cxn>
              <a:cxn ang="0">
                <a:pos x="3" y="11"/>
              </a:cxn>
              <a:cxn ang="0">
                <a:pos x="4" y="15"/>
              </a:cxn>
              <a:cxn ang="0">
                <a:pos x="5" y="19"/>
              </a:cxn>
              <a:cxn ang="0">
                <a:pos x="6" y="22"/>
              </a:cxn>
              <a:cxn ang="0">
                <a:pos x="7" y="25"/>
              </a:cxn>
              <a:cxn ang="0">
                <a:pos x="8" y="29"/>
              </a:cxn>
              <a:cxn ang="0">
                <a:pos x="16" y="26"/>
              </a:cxn>
            </a:cxnLst>
            <a:rect l="0" t="0" r="r" b="b"/>
            <a:pathLst>
              <a:path w="17" h="30">
                <a:moveTo>
                  <a:pt x="16" y="26"/>
                </a:moveTo>
                <a:lnTo>
                  <a:pt x="15" y="23"/>
                </a:lnTo>
                <a:lnTo>
                  <a:pt x="14" y="19"/>
                </a:lnTo>
                <a:lnTo>
                  <a:pt x="13" y="16"/>
                </a:lnTo>
                <a:lnTo>
                  <a:pt x="12" y="13"/>
                </a:lnTo>
                <a:lnTo>
                  <a:pt x="10" y="9"/>
                </a:lnTo>
                <a:lnTo>
                  <a:pt x="10" y="6"/>
                </a:lnTo>
                <a:lnTo>
                  <a:pt x="8" y="3"/>
                </a:lnTo>
                <a:lnTo>
                  <a:pt x="7" y="0"/>
                </a:lnTo>
                <a:lnTo>
                  <a:pt x="0" y="1"/>
                </a:lnTo>
                <a:lnTo>
                  <a:pt x="0" y="5"/>
                </a:lnTo>
                <a:lnTo>
                  <a:pt x="2" y="8"/>
                </a:lnTo>
                <a:lnTo>
                  <a:pt x="3" y="11"/>
                </a:lnTo>
                <a:lnTo>
                  <a:pt x="4" y="15"/>
                </a:lnTo>
                <a:lnTo>
                  <a:pt x="5" y="19"/>
                </a:lnTo>
                <a:lnTo>
                  <a:pt x="6" y="22"/>
                </a:lnTo>
                <a:lnTo>
                  <a:pt x="7" y="25"/>
                </a:lnTo>
                <a:lnTo>
                  <a:pt x="8" y="29"/>
                </a:lnTo>
                <a:lnTo>
                  <a:pt x="16" y="2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8" name="Freeform 1600"/>
          <p:cNvSpPr>
            <a:spLocks/>
          </p:cNvSpPr>
          <p:nvPr/>
        </p:nvSpPr>
        <p:spPr bwMode="auto">
          <a:xfrm>
            <a:off x="6451600" y="3719513"/>
            <a:ext cx="31750" cy="49212"/>
          </a:xfrm>
          <a:custGeom>
            <a:avLst/>
            <a:gdLst/>
            <a:ahLst/>
            <a:cxnLst>
              <a:cxn ang="0">
                <a:pos x="13" y="32"/>
              </a:cxn>
              <a:cxn ang="0">
                <a:pos x="17" y="26"/>
              </a:cxn>
              <a:cxn ang="0">
                <a:pos x="16" y="23"/>
              </a:cxn>
              <a:cxn ang="0">
                <a:pos x="15" y="20"/>
              </a:cxn>
              <a:cxn ang="0">
                <a:pos x="14" y="16"/>
              </a:cxn>
              <a:cxn ang="0">
                <a:pos x="12" y="13"/>
              </a:cxn>
              <a:cxn ang="0">
                <a:pos x="12" y="10"/>
              </a:cxn>
              <a:cxn ang="0">
                <a:pos x="10" y="6"/>
              </a:cxn>
              <a:cxn ang="0">
                <a:pos x="9" y="3"/>
              </a:cxn>
              <a:cxn ang="0">
                <a:pos x="7" y="0"/>
              </a:cxn>
              <a:cxn ang="0">
                <a:pos x="0" y="2"/>
              </a:cxn>
              <a:cxn ang="0">
                <a:pos x="1" y="5"/>
              </a:cxn>
              <a:cxn ang="0">
                <a:pos x="2" y="9"/>
              </a:cxn>
              <a:cxn ang="0">
                <a:pos x="3" y="12"/>
              </a:cxn>
              <a:cxn ang="0">
                <a:pos x="5" y="15"/>
              </a:cxn>
              <a:cxn ang="0">
                <a:pos x="6" y="18"/>
              </a:cxn>
              <a:cxn ang="0">
                <a:pos x="7" y="22"/>
              </a:cxn>
              <a:cxn ang="0">
                <a:pos x="8" y="25"/>
              </a:cxn>
              <a:cxn ang="0">
                <a:pos x="10" y="28"/>
              </a:cxn>
              <a:cxn ang="0">
                <a:pos x="13" y="23"/>
              </a:cxn>
              <a:cxn ang="0">
                <a:pos x="13" y="32"/>
              </a:cxn>
              <a:cxn ang="0">
                <a:pos x="20" y="32"/>
              </a:cxn>
              <a:cxn ang="0">
                <a:pos x="17" y="26"/>
              </a:cxn>
              <a:cxn ang="0">
                <a:pos x="13" y="32"/>
              </a:cxn>
            </a:cxnLst>
            <a:rect l="0" t="0" r="r" b="b"/>
            <a:pathLst>
              <a:path w="21" h="33">
                <a:moveTo>
                  <a:pt x="13" y="32"/>
                </a:moveTo>
                <a:lnTo>
                  <a:pt x="17" y="26"/>
                </a:lnTo>
                <a:lnTo>
                  <a:pt x="16" y="23"/>
                </a:lnTo>
                <a:lnTo>
                  <a:pt x="15" y="20"/>
                </a:lnTo>
                <a:lnTo>
                  <a:pt x="14" y="16"/>
                </a:lnTo>
                <a:lnTo>
                  <a:pt x="12" y="13"/>
                </a:lnTo>
                <a:lnTo>
                  <a:pt x="12" y="10"/>
                </a:lnTo>
                <a:lnTo>
                  <a:pt x="10" y="6"/>
                </a:lnTo>
                <a:lnTo>
                  <a:pt x="9" y="3"/>
                </a:lnTo>
                <a:lnTo>
                  <a:pt x="7" y="0"/>
                </a:lnTo>
                <a:lnTo>
                  <a:pt x="0" y="2"/>
                </a:lnTo>
                <a:lnTo>
                  <a:pt x="1" y="5"/>
                </a:lnTo>
                <a:lnTo>
                  <a:pt x="2" y="9"/>
                </a:lnTo>
                <a:lnTo>
                  <a:pt x="3" y="12"/>
                </a:lnTo>
                <a:lnTo>
                  <a:pt x="5" y="15"/>
                </a:lnTo>
                <a:lnTo>
                  <a:pt x="6" y="18"/>
                </a:lnTo>
                <a:lnTo>
                  <a:pt x="7" y="22"/>
                </a:lnTo>
                <a:lnTo>
                  <a:pt x="8" y="25"/>
                </a:lnTo>
                <a:lnTo>
                  <a:pt x="10" y="28"/>
                </a:lnTo>
                <a:lnTo>
                  <a:pt x="13" y="23"/>
                </a:lnTo>
                <a:lnTo>
                  <a:pt x="13" y="32"/>
                </a:lnTo>
                <a:lnTo>
                  <a:pt x="20" y="32"/>
                </a:lnTo>
                <a:lnTo>
                  <a:pt x="17" y="26"/>
                </a:lnTo>
                <a:lnTo>
                  <a:pt x="13" y="32"/>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89" name="Freeform 1601"/>
          <p:cNvSpPr>
            <a:spLocks/>
          </p:cNvSpPr>
          <p:nvPr/>
        </p:nvSpPr>
        <p:spPr bwMode="auto">
          <a:xfrm>
            <a:off x="6403975" y="3754438"/>
            <a:ext cx="68263" cy="25400"/>
          </a:xfrm>
          <a:custGeom>
            <a:avLst/>
            <a:gdLst/>
            <a:ahLst/>
            <a:cxnLst>
              <a:cxn ang="0">
                <a:pos x="0" y="16"/>
              </a:cxn>
              <a:cxn ang="0">
                <a:pos x="5" y="16"/>
              </a:cxn>
              <a:cxn ang="0">
                <a:pos x="11" y="16"/>
              </a:cxn>
              <a:cxn ang="0">
                <a:pos x="16" y="16"/>
              </a:cxn>
              <a:cxn ang="0">
                <a:pos x="22" y="16"/>
              </a:cxn>
              <a:cxn ang="0">
                <a:pos x="27" y="16"/>
              </a:cxn>
              <a:cxn ang="0">
                <a:pos x="32" y="16"/>
              </a:cxn>
              <a:cxn ang="0">
                <a:pos x="38" y="16"/>
              </a:cxn>
              <a:cxn ang="0">
                <a:pos x="44" y="16"/>
              </a:cxn>
              <a:cxn ang="0">
                <a:pos x="44" y="0"/>
              </a:cxn>
              <a:cxn ang="0">
                <a:pos x="38" y="0"/>
              </a:cxn>
              <a:cxn ang="0">
                <a:pos x="32" y="0"/>
              </a:cxn>
              <a:cxn ang="0">
                <a:pos x="27" y="0"/>
              </a:cxn>
              <a:cxn ang="0">
                <a:pos x="22" y="0"/>
              </a:cxn>
              <a:cxn ang="0">
                <a:pos x="16" y="0"/>
              </a:cxn>
              <a:cxn ang="0">
                <a:pos x="11" y="0"/>
              </a:cxn>
              <a:cxn ang="0">
                <a:pos x="5" y="0"/>
              </a:cxn>
              <a:cxn ang="0">
                <a:pos x="0" y="0"/>
              </a:cxn>
              <a:cxn ang="0">
                <a:pos x="0" y="16"/>
              </a:cxn>
            </a:cxnLst>
            <a:rect l="0" t="0" r="r" b="b"/>
            <a:pathLst>
              <a:path w="45" h="17">
                <a:moveTo>
                  <a:pt x="0" y="16"/>
                </a:moveTo>
                <a:lnTo>
                  <a:pt x="5" y="16"/>
                </a:lnTo>
                <a:lnTo>
                  <a:pt x="11" y="16"/>
                </a:lnTo>
                <a:lnTo>
                  <a:pt x="16" y="16"/>
                </a:lnTo>
                <a:lnTo>
                  <a:pt x="22" y="16"/>
                </a:lnTo>
                <a:lnTo>
                  <a:pt x="27" y="16"/>
                </a:lnTo>
                <a:lnTo>
                  <a:pt x="32" y="16"/>
                </a:lnTo>
                <a:lnTo>
                  <a:pt x="38" y="16"/>
                </a:lnTo>
                <a:lnTo>
                  <a:pt x="44" y="16"/>
                </a:lnTo>
                <a:lnTo>
                  <a:pt x="44" y="0"/>
                </a:lnTo>
                <a:lnTo>
                  <a:pt x="38" y="0"/>
                </a:lnTo>
                <a:lnTo>
                  <a:pt x="32" y="0"/>
                </a:lnTo>
                <a:lnTo>
                  <a:pt x="27" y="0"/>
                </a:lnTo>
                <a:lnTo>
                  <a:pt x="22" y="0"/>
                </a:lnTo>
                <a:lnTo>
                  <a:pt x="16" y="0"/>
                </a:lnTo>
                <a:lnTo>
                  <a:pt x="11" y="0"/>
                </a:lnTo>
                <a:lnTo>
                  <a:pt x="5"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0" name="Freeform 1602"/>
          <p:cNvSpPr>
            <a:spLocks/>
          </p:cNvSpPr>
          <p:nvPr/>
        </p:nvSpPr>
        <p:spPr bwMode="auto">
          <a:xfrm>
            <a:off x="6327775" y="3754438"/>
            <a:ext cx="77788" cy="25400"/>
          </a:xfrm>
          <a:custGeom>
            <a:avLst/>
            <a:gdLst/>
            <a:ahLst/>
            <a:cxnLst>
              <a:cxn ang="0">
                <a:pos x="2" y="6"/>
              </a:cxn>
              <a:cxn ang="0">
                <a:pos x="5" y="16"/>
              </a:cxn>
              <a:cxn ang="0">
                <a:pos x="11" y="16"/>
              </a:cxn>
              <a:cxn ang="0">
                <a:pos x="17" y="16"/>
              </a:cxn>
              <a:cxn ang="0">
                <a:pos x="23" y="16"/>
              </a:cxn>
              <a:cxn ang="0">
                <a:pos x="29" y="16"/>
              </a:cxn>
              <a:cxn ang="0">
                <a:pos x="34" y="16"/>
              </a:cxn>
              <a:cxn ang="0">
                <a:pos x="39" y="16"/>
              </a:cxn>
              <a:cxn ang="0">
                <a:pos x="45" y="16"/>
              </a:cxn>
              <a:cxn ang="0">
                <a:pos x="51" y="16"/>
              </a:cxn>
              <a:cxn ang="0">
                <a:pos x="51" y="0"/>
              </a:cxn>
              <a:cxn ang="0">
                <a:pos x="45" y="0"/>
              </a:cxn>
              <a:cxn ang="0">
                <a:pos x="39" y="0"/>
              </a:cxn>
              <a:cxn ang="0">
                <a:pos x="34" y="0"/>
              </a:cxn>
              <a:cxn ang="0">
                <a:pos x="29" y="0"/>
              </a:cxn>
              <a:cxn ang="0">
                <a:pos x="23" y="0"/>
              </a:cxn>
              <a:cxn ang="0">
                <a:pos x="17" y="0"/>
              </a:cxn>
              <a:cxn ang="0">
                <a:pos x="11" y="0"/>
              </a:cxn>
              <a:cxn ang="0">
                <a:pos x="5" y="0"/>
              </a:cxn>
              <a:cxn ang="0">
                <a:pos x="9" y="9"/>
              </a:cxn>
              <a:cxn ang="0">
                <a:pos x="2" y="6"/>
              </a:cxn>
              <a:cxn ang="0">
                <a:pos x="0" y="16"/>
              </a:cxn>
              <a:cxn ang="0">
                <a:pos x="5" y="16"/>
              </a:cxn>
              <a:cxn ang="0">
                <a:pos x="2" y="6"/>
              </a:cxn>
            </a:cxnLst>
            <a:rect l="0" t="0" r="r" b="b"/>
            <a:pathLst>
              <a:path w="52" h="17">
                <a:moveTo>
                  <a:pt x="2" y="6"/>
                </a:moveTo>
                <a:lnTo>
                  <a:pt x="5" y="16"/>
                </a:lnTo>
                <a:lnTo>
                  <a:pt x="11" y="16"/>
                </a:lnTo>
                <a:lnTo>
                  <a:pt x="17" y="16"/>
                </a:lnTo>
                <a:lnTo>
                  <a:pt x="23" y="16"/>
                </a:lnTo>
                <a:lnTo>
                  <a:pt x="29" y="16"/>
                </a:lnTo>
                <a:lnTo>
                  <a:pt x="34" y="16"/>
                </a:lnTo>
                <a:lnTo>
                  <a:pt x="39" y="16"/>
                </a:lnTo>
                <a:lnTo>
                  <a:pt x="45" y="16"/>
                </a:lnTo>
                <a:lnTo>
                  <a:pt x="51" y="16"/>
                </a:lnTo>
                <a:lnTo>
                  <a:pt x="51" y="0"/>
                </a:lnTo>
                <a:lnTo>
                  <a:pt x="45" y="0"/>
                </a:lnTo>
                <a:lnTo>
                  <a:pt x="39" y="0"/>
                </a:lnTo>
                <a:lnTo>
                  <a:pt x="34" y="0"/>
                </a:lnTo>
                <a:lnTo>
                  <a:pt x="29" y="0"/>
                </a:lnTo>
                <a:lnTo>
                  <a:pt x="23" y="0"/>
                </a:lnTo>
                <a:lnTo>
                  <a:pt x="17" y="0"/>
                </a:lnTo>
                <a:lnTo>
                  <a:pt x="11" y="0"/>
                </a:lnTo>
                <a:lnTo>
                  <a:pt x="5" y="0"/>
                </a:lnTo>
                <a:lnTo>
                  <a:pt x="9" y="9"/>
                </a:lnTo>
                <a:lnTo>
                  <a:pt x="2" y="6"/>
                </a:lnTo>
                <a:lnTo>
                  <a:pt x="0" y="16"/>
                </a:lnTo>
                <a:lnTo>
                  <a:pt x="5" y="16"/>
                </a:lnTo>
                <a:lnTo>
                  <a:pt x="2"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1" name="Freeform 1603"/>
          <p:cNvSpPr>
            <a:spLocks/>
          </p:cNvSpPr>
          <p:nvPr/>
        </p:nvSpPr>
        <p:spPr bwMode="auto">
          <a:xfrm>
            <a:off x="6330950" y="3719513"/>
            <a:ext cx="28575" cy="44450"/>
          </a:xfrm>
          <a:custGeom>
            <a:avLst/>
            <a:gdLst/>
            <a:ahLst/>
            <a:cxnLst>
              <a:cxn ang="0">
                <a:pos x="9" y="0"/>
              </a:cxn>
              <a:cxn ang="0">
                <a:pos x="8" y="3"/>
              </a:cxn>
              <a:cxn ang="0">
                <a:pos x="6" y="6"/>
              </a:cxn>
              <a:cxn ang="0">
                <a:pos x="6" y="9"/>
              </a:cxn>
              <a:cxn ang="0">
                <a:pos x="4" y="13"/>
              </a:cxn>
              <a:cxn ang="0">
                <a:pos x="3" y="16"/>
              </a:cxn>
              <a:cxn ang="0">
                <a:pos x="2" y="20"/>
              </a:cxn>
              <a:cxn ang="0">
                <a:pos x="0" y="23"/>
              </a:cxn>
              <a:cxn ang="0">
                <a:pos x="0" y="27"/>
              </a:cxn>
              <a:cxn ang="0">
                <a:pos x="8" y="29"/>
              </a:cxn>
              <a:cxn ang="0">
                <a:pos x="9" y="25"/>
              </a:cxn>
              <a:cxn ang="0">
                <a:pos x="11" y="22"/>
              </a:cxn>
              <a:cxn ang="0">
                <a:pos x="12" y="19"/>
              </a:cxn>
              <a:cxn ang="0">
                <a:pos x="12" y="15"/>
              </a:cxn>
              <a:cxn ang="0">
                <a:pos x="14" y="12"/>
              </a:cxn>
              <a:cxn ang="0">
                <a:pos x="15" y="8"/>
              </a:cxn>
              <a:cxn ang="0">
                <a:pos x="16" y="5"/>
              </a:cxn>
              <a:cxn ang="0">
                <a:pos x="18" y="2"/>
              </a:cxn>
              <a:cxn ang="0">
                <a:pos x="9" y="0"/>
              </a:cxn>
            </a:cxnLst>
            <a:rect l="0" t="0" r="r" b="b"/>
            <a:pathLst>
              <a:path w="19" h="30">
                <a:moveTo>
                  <a:pt x="9" y="0"/>
                </a:moveTo>
                <a:lnTo>
                  <a:pt x="8" y="3"/>
                </a:lnTo>
                <a:lnTo>
                  <a:pt x="6" y="6"/>
                </a:lnTo>
                <a:lnTo>
                  <a:pt x="6" y="9"/>
                </a:lnTo>
                <a:lnTo>
                  <a:pt x="4" y="13"/>
                </a:lnTo>
                <a:lnTo>
                  <a:pt x="3" y="16"/>
                </a:lnTo>
                <a:lnTo>
                  <a:pt x="2" y="20"/>
                </a:lnTo>
                <a:lnTo>
                  <a:pt x="0" y="23"/>
                </a:lnTo>
                <a:lnTo>
                  <a:pt x="0" y="27"/>
                </a:lnTo>
                <a:lnTo>
                  <a:pt x="8" y="29"/>
                </a:lnTo>
                <a:lnTo>
                  <a:pt x="9" y="25"/>
                </a:lnTo>
                <a:lnTo>
                  <a:pt x="11" y="22"/>
                </a:lnTo>
                <a:lnTo>
                  <a:pt x="12" y="19"/>
                </a:lnTo>
                <a:lnTo>
                  <a:pt x="12" y="15"/>
                </a:lnTo>
                <a:lnTo>
                  <a:pt x="14" y="12"/>
                </a:lnTo>
                <a:lnTo>
                  <a:pt x="15" y="8"/>
                </a:lnTo>
                <a:lnTo>
                  <a:pt x="16" y="5"/>
                </a:lnTo>
                <a:lnTo>
                  <a:pt x="18" y="2"/>
                </a:lnTo>
                <a:lnTo>
                  <a:pt x="9"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2" name="Freeform 1604"/>
          <p:cNvSpPr>
            <a:spLocks/>
          </p:cNvSpPr>
          <p:nvPr/>
        </p:nvSpPr>
        <p:spPr bwMode="auto">
          <a:xfrm>
            <a:off x="6345238" y="3673475"/>
            <a:ext cx="26987" cy="50800"/>
          </a:xfrm>
          <a:custGeom>
            <a:avLst/>
            <a:gdLst/>
            <a:ahLst/>
            <a:cxnLst>
              <a:cxn ang="0">
                <a:pos x="12" y="0"/>
              </a:cxn>
              <a:cxn ang="0">
                <a:pos x="8" y="3"/>
              </a:cxn>
              <a:cxn ang="0">
                <a:pos x="7" y="6"/>
              </a:cxn>
              <a:cxn ang="0">
                <a:pos x="7" y="9"/>
              </a:cxn>
              <a:cxn ang="0">
                <a:pos x="5" y="13"/>
              </a:cxn>
              <a:cxn ang="0">
                <a:pos x="4" y="16"/>
              </a:cxn>
              <a:cxn ang="0">
                <a:pos x="3" y="20"/>
              </a:cxn>
              <a:cxn ang="0">
                <a:pos x="2" y="23"/>
              </a:cxn>
              <a:cxn ang="0">
                <a:pos x="1" y="27"/>
              </a:cxn>
              <a:cxn ang="0">
                <a:pos x="0" y="30"/>
              </a:cxn>
              <a:cxn ang="0">
                <a:pos x="8" y="33"/>
              </a:cxn>
              <a:cxn ang="0">
                <a:pos x="9" y="29"/>
              </a:cxn>
              <a:cxn ang="0">
                <a:pos x="10" y="25"/>
              </a:cxn>
              <a:cxn ang="0">
                <a:pos x="11" y="22"/>
              </a:cxn>
              <a:cxn ang="0">
                <a:pos x="12" y="19"/>
              </a:cxn>
              <a:cxn ang="0">
                <a:pos x="13" y="15"/>
              </a:cxn>
              <a:cxn ang="0">
                <a:pos x="14" y="12"/>
              </a:cxn>
              <a:cxn ang="0">
                <a:pos x="15" y="8"/>
              </a:cxn>
              <a:cxn ang="0">
                <a:pos x="17" y="5"/>
              </a:cxn>
              <a:cxn ang="0">
                <a:pos x="12" y="8"/>
              </a:cxn>
              <a:cxn ang="0">
                <a:pos x="12" y="0"/>
              </a:cxn>
              <a:cxn ang="0">
                <a:pos x="9" y="0"/>
              </a:cxn>
              <a:cxn ang="0">
                <a:pos x="8" y="3"/>
              </a:cxn>
              <a:cxn ang="0">
                <a:pos x="12" y="0"/>
              </a:cxn>
            </a:cxnLst>
            <a:rect l="0" t="0" r="r" b="b"/>
            <a:pathLst>
              <a:path w="18" h="34">
                <a:moveTo>
                  <a:pt x="12" y="0"/>
                </a:moveTo>
                <a:lnTo>
                  <a:pt x="8" y="3"/>
                </a:lnTo>
                <a:lnTo>
                  <a:pt x="7" y="6"/>
                </a:lnTo>
                <a:lnTo>
                  <a:pt x="7" y="9"/>
                </a:lnTo>
                <a:lnTo>
                  <a:pt x="5" y="13"/>
                </a:lnTo>
                <a:lnTo>
                  <a:pt x="4" y="16"/>
                </a:lnTo>
                <a:lnTo>
                  <a:pt x="3" y="20"/>
                </a:lnTo>
                <a:lnTo>
                  <a:pt x="2" y="23"/>
                </a:lnTo>
                <a:lnTo>
                  <a:pt x="1" y="27"/>
                </a:lnTo>
                <a:lnTo>
                  <a:pt x="0" y="30"/>
                </a:lnTo>
                <a:lnTo>
                  <a:pt x="8" y="33"/>
                </a:lnTo>
                <a:lnTo>
                  <a:pt x="9" y="29"/>
                </a:lnTo>
                <a:lnTo>
                  <a:pt x="10" y="25"/>
                </a:lnTo>
                <a:lnTo>
                  <a:pt x="11" y="22"/>
                </a:lnTo>
                <a:lnTo>
                  <a:pt x="12" y="19"/>
                </a:lnTo>
                <a:lnTo>
                  <a:pt x="13" y="15"/>
                </a:lnTo>
                <a:lnTo>
                  <a:pt x="14" y="12"/>
                </a:lnTo>
                <a:lnTo>
                  <a:pt x="15" y="8"/>
                </a:lnTo>
                <a:lnTo>
                  <a:pt x="17" y="5"/>
                </a:lnTo>
                <a:lnTo>
                  <a:pt x="12" y="8"/>
                </a:lnTo>
                <a:lnTo>
                  <a:pt x="12" y="0"/>
                </a:lnTo>
                <a:lnTo>
                  <a:pt x="9" y="0"/>
                </a:lnTo>
                <a:lnTo>
                  <a:pt x="8" y="3"/>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3" name="Line 1605"/>
          <p:cNvSpPr>
            <a:spLocks noChangeShapeType="1"/>
          </p:cNvSpPr>
          <p:nvPr/>
        </p:nvSpPr>
        <p:spPr bwMode="auto">
          <a:xfrm flipH="1">
            <a:off x="6388100" y="3679825"/>
            <a:ext cx="7938"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4" name="Line 1606"/>
          <p:cNvSpPr>
            <a:spLocks noChangeShapeType="1"/>
          </p:cNvSpPr>
          <p:nvPr/>
        </p:nvSpPr>
        <p:spPr bwMode="auto">
          <a:xfrm>
            <a:off x="6413500" y="3678238"/>
            <a:ext cx="4763"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5" name="Line 1607"/>
          <p:cNvSpPr>
            <a:spLocks noChangeShapeType="1"/>
          </p:cNvSpPr>
          <p:nvPr/>
        </p:nvSpPr>
        <p:spPr bwMode="auto">
          <a:xfrm flipH="1">
            <a:off x="6367463" y="3683000"/>
            <a:ext cx="17462"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6" name="Line 1608"/>
          <p:cNvSpPr>
            <a:spLocks noChangeShapeType="1"/>
          </p:cNvSpPr>
          <p:nvPr/>
        </p:nvSpPr>
        <p:spPr bwMode="auto">
          <a:xfrm>
            <a:off x="6419850" y="3683000"/>
            <a:ext cx="19050"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7" name="Line 1609"/>
          <p:cNvSpPr>
            <a:spLocks noChangeShapeType="1"/>
          </p:cNvSpPr>
          <p:nvPr/>
        </p:nvSpPr>
        <p:spPr bwMode="auto">
          <a:xfrm flipH="1">
            <a:off x="6348413" y="3683000"/>
            <a:ext cx="22225"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8" name="Line 1610"/>
          <p:cNvSpPr>
            <a:spLocks noChangeShapeType="1"/>
          </p:cNvSpPr>
          <p:nvPr/>
        </p:nvSpPr>
        <p:spPr bwMode="auto">
          <a:xfrm>
            <a:off x="6437313" y="3681413"/>
            <a:ext cx="22225"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099" name="Freeform 1611"/>
          <p:cNvSpPr>
            <a:spLocks/>
          </p:cNvSpPr>
          <p:nvPr/>
        </p:nvSpPr>
        <p:spPr bwMode="auto">
          <a:xfrm>
            <a:off x="5541963" y="3683000"/>
            <a:ext cx="134937" cy="82550"/>
          </a:xfrm>
          <a:custGeom>
            <a:avLst/>
            <a:gdLst/>
            <a:ahLst/>
            <a:cxnLst>
              <a:cxn ang="0">
                <a:pos x="20" y="0"/>
              </a:cxn>
              <a:cxn ang="0">
                <a:pos x="27" y="0"/>
              </a:cxn>
              <a:cxn ang="0">
                <a:pos x="34" y="0"/>
              </a:cxn>
              <a:cxn ang="0">
                <a:pos x="41" y="0"/>
              </a:cxn>
              <a:cxn ang="0">
                <a:pos x="47" y="0"/>
              </a:cxn>
              <a:cxn ang="0">
                <a:pos x="53" y="0"/>
              </a:cxn>
              <a:cxn ang="0">
                <a:pos x="60" y="0"/>
              </a:cxn>
              <a:cxn ang="0">
                <a:pos x="67" y="0"/>
              </a:cxn>
              <a:cxn ang="0">
                <a:pos x="71" y="3"/>
              </a:cxn>
              <a:cxn ang="0">
                <a:pos x="74" y="10"/>
              </a:cxn>
              <a:cxn ang="0">
                <a:pos x="76" y="17"/>
              </a:cxn>
              <a:cxn ang="0">
                <a:pos x="78" y="23"/>
              </a:cxn>
              <a:cxn ang="0">
                <a:pos x="81" y="30"/>
              </a:cxn>
              <a:cxn ang="0">
                <a:pos x="83" y="37"/>
              </a:cxn>
              <a:cxn ang="0">
                <a:pos x="86" y="43"/>
              </a:cxn>
              <a:cxn ang="0">
                <a:pos x="88" y="50"/>
              </a:cxn>
              <a:cxn ang="0">
                <a:pos x="84" y="54"/>
              </a:cxn>
              <a:cxn ang="0">
                <a:pos x="72" y="54"/>
              </a:cxn>
              <a:cxn ang="0">
                <a:pos x="61" y="54"/>
              </a:cxn>
              <a:cxn ang="0">
                <a:pos x="51" y="54"/>
              </a:cxn>
              <a:cxn ang="0">
                <a:pos x="38" y="54"/>
              </a:cxn>
              <a:cxn ang="0">
                <a:pos x="27" y="54"/>
              </a:cxn>
              <a:cxn ang="0">
                <a:pos x="17" y="54"/>
              </a:cxn>
              <a:cxn ang="0">
                <a:pos x="5" y="54"/>
              </a:cxn>
              <a:cxn ang="0">
                <a:pos x="0" y="50"/>
              </a:cxn>
              <a:cxn ang="0">
                <a:pos x="3" y="43"/>
              </a:cxn>
              <a:cxn ang="0">
                <a:pos x="5" y="36"/>
              </a:cxn>
              <a:cxn ang="0">
                <a:pos x="7" y="30"/>
              </a:cxn>
              <a:cxn ang="0">
                <a:pos x="9" y="23"/>
              </a:cxn>
              <a:cxn ang="0">
                <a:pos x="12" y="17"/>
              </a:cxn>
              <a:cxn ang="0">
                <a:pos x="14" y="9"/>
              </a:cxn>
              <a:cxn ang="0">
                <a:pos x="16" y="3"/>
              </a:cxn>
            </a:cxnLst>
            <a:rect l="0" t="0" r="r" b="b"/>
            <a:pathLst>
              <a:path w="91" h="55">
                <a:moveTo>
                  <a:pt x="17" y="0"/>
                </a:moveTo>
                <a:lnTo>
                  <a:pt x="20" y="0"/>
                </a:lnTo>
                <a:lnTo>
                  <a:pt x="24" y="0"/>
                </a:lnTo>
                <a:lnTo>
                  <a:pt x="27" y="0"/>
                </a:lnTo>
                <a:lnTo>
                  <a:pt x="30" y="0"/>
                </a:lnTo>
                <a:lnTo>
                  <a:pt x="34" y="0"/>
                </a:lnTo>
                <a:lnTo>
                  <a:pt x="37" y="0"/>
                </a:lnTo>
                <a:lnTo>
                  <a:pt x="41" y="0"/>
                </a:lnTo>
                <a:lnTo>
                  <a:pt x="43" y="0"/>
                </a:lnTo>
                <a:lnTo>
                  <a:pt x="47" y="0"/>
                </a:lnTo>
                <a:lnTo>
                  <a:pt x="51" y="0"/>
                </a:lnTo>
                <a:lnTo>
                  <a:pt x="53" y="0"/>
                </a:lnTo>
                <a:lnTo>
                  <a:pt x="57" y="0"/>
                </a:lnTo>
                <a:lnTo>
                  <a:pt x="60" y="0"/>
                </a:lnTo>
                <a:lnTo>
                  <a:pt x="63" y="0"/>
                </a:lnTo>
                <a:lnTo>
                  <a:pt x="67" y="0"/>
                </a:lnTo>
                <a:lnTo>
                  <a:pt x="70" y="0"/>
                </a:lnTo>
                <a:lnTo>
                  <a:pt x="71" y="3"/>
                </a:lnTo>
                <a:lnTo>
                  <a:pt x="72" y="7"/>
                </a:lnTo>
                <a:lnTo>
                  <a:pt x="74" y="10"/>
                </a:lnTo>
                <a:lnTo>
                  <a:pt x="75" y="13"/>
                </a:lnTo>
                <a:lnTo>
                  <a:pt x="76" y="17"/>
                </a:lnTo>
                <a:lnTo>
                  <a:pt x="77" y="20"/>
                </a:lnTo>
                <a:lnTo>
                  <a:pt x="78" y="23"/>
                </a:lnTo>
                <a:lnTo>
                  <a:pt x="80" y="27"/>
                </a:lnTo>
                <a:lnTo>
                  <a:pt x="81" y="30"/>
                </a:lnTo>
                <a:lnTo>
                  <a:pt x="82" y="34"/>
                </a:lnTo>
                <a:lnTo>
                  <a:pt x="83" y="37"/>
                </a:lnTo>
                <a:lnTo>
                  <a:pt x="85" y="40"/>
                </a:lnTo>
                <a:lnTo>
                  <a:pt x="86" y="43"/>
                </a:lnTo>
                <a:lnTo>
                  <a:pt x="87" y="47"/>
                </a:lnTo>
                <a:lnTo>
                  <a:pt x="88" y="50"/>
                </a:lnTo>
                <a:lnTo>
                  <a:pt x="90" y="54"/>
                </a:lnTo>
                <a:lnTo>
                  <a:pt x="84" y="54"/>
                </a:lnTo>
                <a:lnTo>
                  <a:pt x="78" y="54"/>
                </a:lnTo>
                <a:lnTo>
                  <a:pt x="72" y="54"/>
                </a:lnTo>
                <a:lnTo>
                  <a:pt x="67" y="54"/>
                </a:lnTo>
                <a:lnTo>
                  <a:pt x="61" y="54"/>
                </a:lnTo>
                <a:lnTo>
                  <a:pt x="55" y="54"/>
                </a:lnTo>
                <a:lnTo>
                  <a:pt x="51" y="54"/>
                </a:lnTo>
                <a:lnTo>
                  <a:pt x="44" y="54"/>
                </a:lnTo>
                <a:lnTo>
                  <a:pt x="38" y="54"/>
                </a:lnTo>
                <a:lnTo>
                  <a:pt x="33" y="54"/>
                </a:lnTo>
                <a:lnTo>
                  <a:pt x="27" y="54"/>
                </a:lnTo>
                <a:lnTo>
                  <a:pt x="22" y="54"/>
                </a:lnTo>
                <a:lnTo>
                  <a:pt x="17" y="54"/>
                </a:lnTo>
                <a:lnTo>
                  <a:pt x="11" y="54"/>
                </a:lnTo>
                <a:lnTo>
                  <a:pt x="5" y="54"/>
                </a:lnTo>
                <a:lnTo>
                  <a:pt x="0" y="54"/>
                </a:lnTo>
                <a:lnTo>
                  <a:pt x="0" y="50"/>
                </a:lnTo>
                <a:lnTo>
                  <a:pt x="2" y="47"/>
                </a:lnTo>
                <a:lnTo>
                  <a:pt x="3" y="43"/>
                </a:lnTo>
                <a:lnTo>
                  <a:pt x="4" y="40"/>
                </a:lnTo>
                <a:lnTo>
                  <a:pt x="5" y="36"/>
                </a:lnTo>
                <a:lnTo>
                  <a:pt x="6" y="33"/>
                </a:lnTo>
                <a:lnTo>
                  <a:pt x="7" y="30"/>
                </a:lnTo>
                <a:lnTo>
                  <a:pt x="8" y="27"/>
                </a:lnTo>
                <a:lnTo>
                  <a:pt x="9" y="23"/>
                </a:lnTo>
                <a:lnTo>
                  <a:pt x="10" y="20"/>
                </a:lnTo>
                <a:lnTo>
                  <a:pt x="12" y="17"/>
                </a:lnTo>
                <a:lnTo>
                  <a:pt x="13" y="13"/>
                </a:lnTo>
                <a:lnTo>
                  <a:pt x="14" y="9"/>
                </a:lnTo>
                <a:lnTo>
                  <a:pt x="14" y="6"/>
                </a:lnTo>
                <a:lnTo>
                  <a:pt x="16" y="3"/>
                </a:lnTo>
                <a:lnTo>
                  <a:pt x="17" y="0"/>
                </a:lnTo>
              </a:path>
            </a:pathLst>
          </a:custGeom>
          <a:solidFill>
            <a:srgbClr val="E5E5E5"/>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0" name="Freeform 1612"/>
          <p:cNvSpPr>
            <a:spLocks/>
          </p:cNvSpPr>
          <p:nvPr/>
        </p:nvSpPr>
        <p:spPr bwMode="auto">
          <a:xfrm>
            <a:off x="5567363" y="3675063"/>
            <a:ext cx="41275" cy="25400"/>
          </a:xfrm>
          <a:custGeom>
            <a:avLst/>
            <a:gdLst/>
            <a:ahLst/>
            <a:cxnLst>
              <a:cxn ang="0">
                <a:pos x="27" y="1"/>
              </a:cxn>
              <a:cxn ang="0">
                <a:pos x="24" y="1"/>
              </a:cxn>
              <a:cxn ang="0">
                <a:pos x="20" y="1"/>
              </a:cxn>
              <a:cxn ang="0">
                <a:pos x="17" y="1"/>
              </a:cxn>
              <a:cxn ang="0">
                <a:pos x="14" y="1"/>
              </a:cxn>
              <a:cxn ang="0">
                <a:pos x="10" y="0"/>
              </a:cxn>
              <a:cxn ang="0">
                <a:pos x="7" y="0"/>
              </a:cxn>
              <a:cxn ang="0">
                <a:pos x="3" y="0"/>
              </a:cxn>
              <a:cxn ang="0">
                <a:pos x="0" y="0"/>
              </a:cxn>
              <a:cxn ang="0">
                <a:pos x="0" y="14"/>
              </a:cxn>
              <a:cxn ang="0">
                <a:pos x="3" y="14"/>
              </a:cxn>
              <a:cxn ang="0">
                <a:pos x="7" y="14"/>
              </a:cxn>
              <a:cxn ang="0">
                <a:pos x="10" y="14"/>
              </a:cxn>
              <a:cxn ang="0">
                <a:pos x="13" y="14"/>
              </a:cxn>
              <a:cxn ang="0">
                <a:pos x="16" y="16"/>
              </a:cxn>
              <a:cxn ang="0">
                <a:pos x="20" y="16"/>
              </a:cxn>
              <a:cxn ang="0">
                <a:pos x="24" y="16"/>
              </a:cxn>
              <a:cxn ang="0">
                <a:pos x="27" y="16"/>
              </a:cxn>
              <a:cxn ang="0">
                <a:pos x="27" y="1"/>
              </a:cxn>
            </a:cxnLst>
            <a:rect l="0" t="0" r="r" b="b"/>
            <a:pathLst>
              <a:path w="28" h="17">
                <a:moveTo>
                  <a:pt x="27" y="1"/>
                </a:moveTo>
                <a:lnTo>
                  <a:pt x="24" y="1"/>
                </a:lnTo>
                <a:lnTo>
                  <a:pt x="20" y="1"/>
                </a:lnTo>
                <a:lnTo>
                  <a:pt x="17" y="1"/>
                </a:lnTo>
                <a:lnTo>
                  <a:pt x="14" y="1"/>
                </a:lnTo>
                <a:lnTo>
                  <a:pt x="10" y="0"/>
                </a:lnTo>
                <a:lnTo>
                  <a:pt x="7" y="0"/>
                </a:lnTo>
                <a:lnTo>
                  <a:pt x="3" y="0"/>
                </a:lnTo>
                <a:lnTo>
                  <a:pt x="0" y="0"/>
                </a:lnTo>
                <a:lnTo>
                  <a:pt x="0" y="14"/>
                </a:lnTo>
                <a:lnTo>
                  <a:pt x="3" y="14"/>
                </a:lnTo>
                <a:lnTo>
                  <a:pt x="7" y="14"/>
                </a:lnTo>
                <a:lnTo>
                  <a:pt x="10" y="14"/>
                </a:lnTo>
                <a:lnTo>
                  <a:pt x="13" y="14"/>
                </a:lnTo>
                <a:lnTo>
                  <a:pt x="16" y="16"/>
                </a:lnTo>
                <a:lnTo>
                  <a:pt x="20" y="16"/>
                </a:lnTo>
                <a:lnTo>
                  <a:pt x="24" y="16"/>
                </a:lnTo>
                <a:lnTo>
                  <a:pt x="27" y="16"/>
                </a:lnTo>
                <a:lnTo>
                  <a:pt x="27" y="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1" name="Freeform 1613"/>
          <p:cNvSpPr>
            <a:spLocks/>
          </p:cNvSpPr>
          <p:nvPr/>
        </p:nvSpPr>
        <p:spPr bwMode="auto">
          <a:xfrm>
            <a:off x="5607050" y="3676650"/>
            <a:ext cx="47625" cy="25400"/>
          </a:xfrm>
          <a:custGeom>
            <a:avLst/>
            <a:gdLst/>
            <a:ahLst/>
            <a:cxnLst>
              <a:cxn ang="0">
                <a:pos x="31" y="6"/>
              </a:cxn>
              <a:cxn ang="0">
                <a:pos x="27" y="1"/>
              </a:cxn>
              <a:cxn ang="0">
                <a:pos x="24" y="1"/>
              </a:cxn>
              <a:cxn ang="0">
                <a:pos x="20" y="0"/>
              </a:cxn>
              <a:cxn ang="0">
                <a:pos x="16" y="0"/>
              </a:cxn>
              <a:cxn ang="0">
                <a:pos x="13" y="0"/>
              </a:cxn>
              <a:cxn ang="0">
                <a:pos x="10" y="0"/>
              </a:cxn>
              <a:cxn ang="0">
                <a:pos x="7" y="0"/>
              </a:cxn>
              <a:cxn ang="0">
                <a:pos x="3" y="0"/>
              </a:cxn>
              <a:cxn ang="0">
                <a:pos x="0" y="0"/>
              </a:cxn>
              <a:cxn ang="0">
                <a:pos x="0" y="16"/>
              </a:cxn>
              <a:cxn ang="0">
                <a:pos x="3" y="16"/>
              </a:cxn>
              <a:cxn ang="0">
                <a:pos x="7" y="16"/>
              </a:cxn>
              <a:cxn ang="0">
                <a:pos x="10" y="16"/>
              </a:cxn>
              <a:cxn ang="0">
                <a:pos x="13" y="16"/>
              </a:cxn>
              <a:cxn ang="0">
                <a:pos x="16" y="16"/>
              </a:cxn>
              <a:cxn ang="0">
                <a:pos x="20" y="16"/>
              </a:cxn>
              <a:cxn ang="0">
                <a:pos x="23" y="16"/>
              </a:cxn>
              <a:cxn ang="0">
                <a:pos x="27" y="16"/>
              </a:cxn>
              <a:cxn ang="0">
                <a:pos x="23" y="11"/>
              </a:cxn>
              <a:cxn ang="0">
                <a:pos x="31" y="6"/>
              </a:cxn>
              <a:cxn ang="0">
                <a:pos x="30" y="1"/>
              </a:cxn>
              <a:cxn ang="0">
                <a:pos x="27" y="1"/>
              </a:cxn>
              <a:cxn ang="0">
                <a:pos x="31" y="6"/>
              </a:cxn>
            </a:cxnLst>
            <a:rect l="0" t="0" r="r" b="b"/>
            <a:pathLst>
              <a:path w="32" h="17">
                <a:moveTo>
                  <a:pt x="31" y="6"/>
                </a:moveTo>
                <a:lnTo>
                  <a:pt x="27" y="1"/>
                </a:lnTo>
                <a:lnTo>
                  <a:pt x="24" y="1"/>
                </a:lnTo>
                <a:lnTo>
                  <a:pt x="20" y="0"/>
                </a:lnTo>
                <a:lnTo>
                  <a:pt x="16" y="0"/>
                </a:lnTo>
                <a:lnTo>
                  <a:pt x="13" y="0"/>
                </a:lnTo>
                <a:lnTo>
                  <a:pt x="10" y="0"/>
                </a:lnTo>
                <a:lnTo>
                  <a:pt x="7" y="0"/>
                </a:lnTo>
                <a:lnTo>
                  <a:pt x="3" y="0"/>
                </a:lnTo>
                <a:lnTo>
                  <a:pt x="0" y="0"/>
                </a:lnTo>
                <a:lnTo>
                  <a:pt x="0" y="16"/>
                </a:lnTo>
                <a:lnTo>
                  <a:pt x="3" y="16"/>
                </a:lnTo>
                <a:lnTo>
                  <a:pt x="7" y="16"/>
                </a:lnTo>
                <a:lnTo>
                  <a:pt x="10" y="16"/>
                </a:lnTo>
                <a:lnTo>
                  <a:pt x="13" y="16"/>
                </a:lnTo>
                <a:lnTo>
                  <a:pt x="16" y="16"/>
                </a:lnTo>
                <a:lnTo>
                  <a:pt x="20" y="16"/>
                </a:lnTo>
                <a:lnTo>
                  <a:pt x="23" y="16"/>
                </a:lnTo>
                <a:lnTo>
                  <a:pt x="27" y="16"/>
                </a:lnTo>
                <a:lnTo>
                  <a:pt x="23" y="11"/>
                </a:lnTo>
                <a:lnTo>
                  <a:pt x="31" y="6"/>
                </a:lnTo>
                <a:lnTo>
                  <a:pt x="30" y="1"/>
                </a:lnTo>
                <a:lnTo>
                  <a:pt x="27" y="1"/>
                </a:lnTo>
                <a:lnTo>
                  <a:pt x="31" y="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2" name="Freeform 1614"/>
          <p:cNvSpPr>
            <a:spLocks/>
          </p:cNvSpPr>
          <p:nvPr/>
        </p:nvSpPr>
        <p:spPr bwMode="auto">
          <a:xfrm>
            <a:off x="5641975" y="3683000"/>
            <a:ext cx="28575" cy="42863"/>
          </a:xfrm>
          <a:custGeom>
            <a:avLst/>
            <a:gdLst/>
            <a:ahLst/>
            <a:cxnLst>
              <a:cxn ang="0">
                <a:pos x="18" y="25"/>
              </a:cxn>
              <a:cxn ang="0">
                <a:pos x="16" y="22"/>
              </a:cxn>
              <a:cxn ang="0">
                <a:pos x="15" y="19"/>
              </a:cxn>
              <a:cxn ang="0">
                <a:pos x="14" y="15"/>
              </a:cxn>
              <a:cxn ang="0">
                <a:pos x="12" y="12"/>
              </a:cxn>
              <a:cxn ang="0">
                <a:pos x="12" y="9"/>
              </a:cxn>
              <a:cxn ang="0">
                <a:pos x="10" y="6"/>
              </a:cxn>
              <a:cxn ang="0">
                <a:pos x="9" y="3"/>
              </a:cxn>
              <a:cxn ang="0">
                <a:pos x="7" y="0"/>
              </a:cxn>
              <a:cxn ang="0">
                <a:pos x="0" y="2"/>
              </a:cxn>
              <a:cxn ang="0">
                <a:pos x="1" y="5"/>
              </a:cxn>
              <a:cxn ang="0">
                <a:pos x="2" y="8"/>
              </a:cxn>
              <a:cxn ang="0">
                <a:pos x="3" y="12"/>
              </a:cxn>
              <a:cxn ang="0">
                <a:pos x="5" y="15"/>
              </a:cxn>
              <a:cxn ang="0">
                <a:pos x="6" y="18"/>
              </a:cxn>
              <a:cxn ang="0">
                <a:pos x="7" y="21"/>
              </a:cxn>
              <a:cxn ang="0">
                <a:pos x="7" y="24"/>
              </a:cxn>
              <a:cxn ang="0">
                <a:pos x="9" y="28"/>
              </a:cxn>
              <a:cxn ang="0">
                <a:pos x="18" y="25"/>
              </a:cxn>
            </a:cxnLst>
            <a:rect l="0" t="0" r="r" b="b"/>
            <a:pathLst>
              <a:path w="19" h="29">
                <a:moveTo>
                  <a:pt x="18" y="25"/>
                </a:moveTo>
                <a:lnTo>
                  <a:pt x="16" y="22"/>
                </a:lnTo>
                <a:lnTo>
                  <a:pt x="15" y="19"/>
                </a:lnTo>
                <a:lnTo>
                  <a:pt x="14" y="15"/>
                </a:lnTo>
                <a:lnTo>
                  <a:pt x="12" y="12"/>
                </a:lnTo>
                <a:lnTo>
                  <a:pt x="12" y="9"/>
                </a:lnTo>
                <a:lnTo>
                  <a:pt x="10" y="6"/>
                </a:lnTo>
                <a:lnTo>
                  <a:pt x="9" y="3"/>
                </a:lnTo>
                <a:lnTo>
                  <a:pt x="7" y="0"/>
                </a:lnTo>
                <a:lnTo>
                  <a:pt x="0" y="2"/>
                </a:lnTo>
                <a:lnTo>
                  <a:pt x="1" y="5"/>
                </a:lnTo>
                <a:lnTo>
                  <a:pt x="2" y="8"/>
                </a:lnTo>
                <a:lnTo>
                  <a:pt x="3" y="12"/>
                </a:lnTo>
                <a:lnTo>
                  <a:pt x="5" y="15"/>
                </a:lnTo>
                <a:lnTo>
                  <a:pt x="6" y="18"/>
                </a:lnTo>
                <a:lnTo>
                  <a:pt x="7" y="21"/>
                </a:lnTo>
                <a:lnTo>
                  <a:pt x="7" y="24"/>
                </a:lnTo>
                <a:lnTo>
                  <a:pt x="9" y="28"/>
                </a:lnTo>
                <a:lnTo>
                  <a:pt x="18" y="2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3" name="Freeform 1615"/>
          <p:cNvSpPr>
            <a:spLocks/>
          </p:cNvSpPr>
          <p:nvPr/>
        </p:nvSpPr>
        <p:spPr bwMode="auto">
          <a:xfrm>
            <a:off x="5654675" y="3722688"/>
            <a:ext cx="33338" cy="47625"/>
          </a:xfrm>
          <a:custGeom>
            <a:avLst/>
            <a:gdLst/>
            <a:ahLst/>
            <a:cxnLst>
              <a:cxn ang="0">
                <a:pos x="15" y="31"/>
              </a:cxn>
              <a:cxn ang="0">
                <a:pos x="18" y="25"/>
              </a:cxn>
              <a:cxn ang="0">
                <a:pos x="18" y="22"/>
              </a:cxn>
              <a:cxn ang="0">
                <a:pos x="16" y="19"/>
              </a:cxn>
              <a:cxn ang="0">
                <a:pos x="15" y="16"/>
              </a:cxn>
              <a:cxn ang="0">
                <a:pos x="14" y="13"/>
              </a:cxn>
              <a:cxn ang="0">
                <a:pos x="12" y="10"/>
              </a:cxn>
              <a:cxn ang="0">
                <a:pos x="11" y="6"/>
              </a:cxn>
              <a:cxn ang="0">
                <a:pos x="9" y="3"/>
              </a:cxn>
              <a:cxn ang="0">
                <a:pos x="9" y="0"/>
              </a:cxn>
              <a:cxn ang="0">
                <a:pos x="0" y="2"/>
              </a:cxn>
              <a:cxn ang="0">
                <a:pos x="1" y="5"/>
              </a:cxn>
              <a:cxn ang="0">
                <a:pos x="3" y="8"/>
              </a:cxn>
              <a:cxn ang="0">
                <a:pos x="3" y="12"/>
              </a:cxn>
              <a:cxn ang="0">
                <a:pos x="5" y="15"/>
              </a:cxn>
              <a:cxn ang="0">
                <a:pos x="6" y="18"/>
              </a:cxn>
              <a:cxn ang="0">
                <a:pos x="7" y="21"/>
              </a:cxn>
              <a:cxn ang="0">
                <a:pos x="9" y="25"/>
              </a:cxn>
              <a:cxn ang="0">
                <a:pos x="10" y="28"/>
              </a:cxn>
              <a:cxn ang="0">
                <a:pos x="15" y="23"/>
              </a:cxn>
              <a:cxn ang="0">
                <a:pos x="15" y="31"/>
              </a:cxn>
              <a:cxn ang="0">
                <a:pos x="21" y="31"/>
              </a:cxn>
              <a:cxn ang="0">
                <a:pos x="18" y="25"/>
              </a:cxn>
              <a:cxn ang="0">
                <a:pos x="15" y="31"/>
              </a:cxn>
            </a:cxnLst>
            <a:rect l="0" t="0" r="r" b="b"/>
            <a:pathLst>
              <a:path w="22" h="32">
                <a:moveTo>
                  <a:pt x="15" y="31"/>
                </a:moveTo>
                <a:lnTo>
                  <a:pt x="18" y="25"/>
                </a:lnTo>
                <a:lnTo>
                  <a:pt x="18" y="22"/>
                </a:lnTo>
                <a:lnTo>
                  <a:pt x="16" y="19"/>
                </a:lnTo>
                <a:lnTo>
                  <a:pt x="15" y="16"/>
                </a:lnTo>
                <a:lnTo>
                  <a:pt x="14" y="13"/>
                </a:lnTo>
                <a:lnTo>
                  <a:pt x="12" y="10"/>
                </a:lnTo>
                <a:lnTo>
                  <a:pt x="11" y="6"/>
                </a:lnTo>
                <a:lnTo>
                  <a:pt x="9" y="3"/>
                </a:lnTo>
                <a:lnTo>
                  <a:pt x="9" y="0"/>
                </a:lnTo>
                <a:lnTo>
                  <a:pt x="0" y="2"/>
                </a:lnTo>
                <a:lnTo>
                  <a:pt x="1" y="5"/>
                </a:lnTo>
                <a:lnTo>
                  <a:pt x="3" y="8"/>
                </a:lnTo>
                <a:lnTo>
                  <a:pt x="3" y="12"/>
                </a:lnTo>
                <a:lnTo>
                  <a:pt x="5" y="15"/>
                </a:lnTo>
                <a:lnTo>
                  <a:pt x="6" y="18"/>
                </a:lnTo>
                <a:lnTo>
                  <a:pt x="7" y="21"/>
                </a:lnTo>
                <a:lnTo>
                  <a:pt x="9" y="25"/>
                </a:lnTo>
                <a:lnTo>
                  <a:pt x="10" y="28"/>
                </a:lnTo>
                <a:lnTo>
                  <a:pt x="15" y="23"/>
                </a:lnTo>
                <a:lnTo>
                  <a:pt x="15" y="31"/>
                </a:lnTo>
                <a:lnTo>
                  <a:pt x="21" y="31"/>
                </a:lnTo>
                <a:lnTo>
                  <a:pt x="18" y="25"/>
                </a:lnTo>
                <a:lnTo>
                  <a:pt x="15" y="31"/>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4" name="Freeform 1616"/>
          <p:cNvSpPr>
            <a:spLocks/>
          </p:cNvSpPr>
          <p:nvPr/>
        </p:nvSpPr>
        <p:spPr bwMode="auto">
          <a:xfrm>
            <a:off x="5608638" y="3759200"/>
            <a:ext cx="68262" cy="25400"/>
          </a:xfrm>
          <a:custGeom>
            <a:avLst/>
            <a:gdLst/>
            <a:ahLst/>
            <a:cxnLst>
              <a:cxn ang="0">
                <a:pos x="0" y="16"/>
              </a:cxn>
              <a:cxn ang="0">
                <a:pos x="6" y="16"/>
              </a:cxn>
              <a:cxn ang="0">
                <a:pos x="11" y="16"/>
              </a:cxn>
              <a:cxn ang="0">
                <a:pos x="16" y="16"/>
              </a:cxn>
              <a:cxn ang="0">
                <a:pos x="22" y="16"/>
              </a:cxn>
              <a:cxn ang="0">
                <a:pos x="28" y="16"/>
              </a:cxn>
              <a:cxn ang="0">
                <a:pos x="33" y="16"/>
              </a:cxn>
              <a:cxn ang="0">
                <a:pos x="39" y="16"/>
              </a:cxn>
              <a:cxn ang="0">
                <a:pos x="45" y="16"/>
              </a:cxn>
              <a:cxn ang="0">
                <a:pos x="45" y="0"/>
              </a:cxn>
              <a:cxn ang="0">
                <a:pos x="39" y="0"/>
              </a:cxn>
              <a:cxn ang="0">
                <a:pos x="33" y="0"/>
              </a:cxn>
              <a:cxn ang="0">
                <a:pos x="28" y="0"/>
              </a:cxn>
              <a:cxn ang="0">
                <a:pos x="22" y="0"/>
              </a:cxn>
              <a:cxn ang="0">
                <a:pos x="16" y="0"/>
              </a:cxn>
              <a:cxn ang="0">
                <a:pos x="11" y="0"/>
              </a:cxn>
              <a:cxn ang="0">
                <a:pos x="6" y="0"/>
              </a:cxn>
              <a:cxn ang="0">
                <a:pos x="0" y="0"/>
              </a:cxn>
              <a:cxn ang="0">
                <a:pos x="0" y="16"/>
              </a:cxn>
            </a:cxnLst>
            <a:rect l="0" t="0" r="r" b="b"/>
            <a:pathLst>
              <a:path w="46" h="17">
                <a:moveTo>
                  <a:pt x="0" y="16"/>
                </a:moveTo>
                <a:lnTo>
                  <a:pt x="6" y="16"/>
                </a:lnTo>
                <a:lnTo>
                  <a:pt x="11" y="16"/>
                </a:lnTo>
                <a:lnTo>
                  <a:pt x="16" y="16"/>
                </a:lnTo>
                <a:lnTo>
                  <a:pt x="22" y="16"/>
                </a:lnTo>
                <a:lnTo>
                  <a:pt x="28" y="16"/>
                </a:lnTo>
                <a:lnTo>
                  <a:pt x="33" y="16"/>
                </a:lnTo>
                <a:lnTo>
                  <a:pt x="39" y="16"/>
                </a:lnTo>
                <a:lnTo>
                  <a:pt x="45" y="16"/>
                </a:lnTo>
                <a:lnTo>
                  <a:pt x="45" y="0"/>
                </a:lnTo>
                <a:lnTo>
                  <a:pt x="39" y="0"/>
                </a:lnTo>
                <a:lnTo>
                  <a:pt x="33" y="0"/>
                </a:lnTo>
                <a:lnTo>
                  <a:pt x="28" y="0"/>
                </a:lnTo>
                <a:lnTo>
                  <a:pt x="22" y="0"/>
                </a:lnTo>
                <a:lnTo>
                  <a:pt x="16" y="0"/>
                </a:lnTo>
                <a:lnTo>
                  <a:pt x="11" y="0"/>
                </a:lnTo>
                <a:lnTo>
                  <a:pt x="6" y="0"/>
                </a:lnTo>
                <a:lnTo>
                  <a:pt x="0" y="0"/>
                </a:lnTo>
                <a:lnTo>
                  <a:pt x="0" y="16"/>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5" name="Freeform 1617"/>
          <p:cNvSpPr>
            <a:spLocks/>
          </p:cNvSpPr>
          <p:nvPr/>
        </p:nvSpPr>
        <p:spPr bwMode="auto">
          <a:xfrm>
            <a:off x="5534025" y="3759200"/>
            <a:ext cx="76200" cy="25400"/>
          </a:xfrm>
          <a:custGeom>
            <a:avLst/>
            <a:gdLst/>
            <a:ahLst/>
            <a:cxnLst>
              <a:cxn ang="0">
                <a:pos x="1" y="5"/>
              </a:cxn>
              <a:cxn ang="0">
                <a:pos x="5" y="16"/>
              </a:cxn>
              <a:cxn ang="0">
                <a:pos x="11" y="16"/>
              </a:cxn>
              <a:cxn ang="0">
                <a:pos x="16" y="16"/>
              </a:cxn>
              <a:cxn ang="0">
                <a:pos x="22" y="16"/>
              </a:cxn>
              <a:cxn ang="0">
                <a:pos x="28" y="16"/>
              </a:cxn>
              <a:cxn ang="0">
                <a:pos x="33" y="16"/>
              </a:cxn>
              <a:cxn ang="0">
                <a:pos x="38" y="16"/>
              </a:cxn>
              <a:cxn ang="0">
                <a:pos x="44" y="16"/>
              </a:cxn>
              <a:cxn ang="0">
                <a:pos x="50" y="16"/>
              </a:cxn>
              <a:cxn ang="0">
                <a:pos x="50" y="0"/>
              </a:cxn>
              <a:cxn ang="0">
                <a:pos x="44" y="0"/>
              </a:cxn>
              <a:cxn ang="0">
                <a:pos x="38" y="0"/>
              </a:cxn>
              <a:cxn ang="0">
                <a:pos x="33" y="0"/>
              </a:cxn>
              <a:cxn ang="0">
                <a:pos x="28" y="0"/>
              </a:cxn>
              <a:cxn ang="0">
                <a:pos x="22" y="0"/>
              </a:cxn>
              <a:cxn ang="0">
                <a:pos x="16" y="0"/>
              </a:cxn>
              <a:cxn ang="0">
                <a:pos x="11" y="0"/>
              </a:cxn>
              <a:cxn ang="0">
                <a:pos x="5" y="0"/>
              </a:cxn>
              <a:cxn ang="0">
                <a:pos x="9" y="10"/>
              </a:cxn>
              <a:cxn ang="0">
                <a:pos x="1" y="5"/>
              </a:cxn>
              <a:cxn ang="0">
                <a:pos x="0" y="16"/>
              </a:cxn>
              <a:cxn ang="0">
                <a:pos x="5" y="16"/>
              </a:cxn>
              <a:cxn ang="0">
                <a:pos x="1" y="5"/>
              </a:cxn>
            </a:cxnLst>
            <a:rect l="0" t="0" r="r" b="b"/>
            <a:pathLst>
              <a:path w="51" h="17">
                <a:moveTo>
                  <a:pt x="1" y="5"/>
                </a:moveTo>
                <a:lnTo>
                  <a:pt x="5" y="16"/>
                </a:lnTo>
                <a:lnTo>
                  <a:pt x="11" y="16"/>
                </a:lnTo>
                <a:lnTo>
                  <a:pt x="16" y="16"/>
                </a:lnTo>
                <a:lnTo>
                  <a:pt x="22" y="16"/>
                </a:lnTo>
                <a:lnTo>
                  <a:pt x="28" y="16"/>
                </a:lnTo>
                <a:lnTo>
                  <a:pt x="33" y="16"/>
                </a:lnTo>
                <a:lnTo>
                  <a:pt x="38" y="16"/>
                </a:lnTo>
                <a:lnTo>
                  <a:pt x="44" y="16"/>
                </a:lnTo>
                <a:lnTo>
                  <a:pt x="50" y="16"/>
                </a:lnTo>
                <a:lnTo>
                  <a:pt x="50" y="0"/>
                </a:lnTo>
                <a:lnTo>
                  <a:pt x="44" y="0"/>
                </a:lnTo>
                <a:lnTo>
                  <a:pt x="38" y="0"/>
                </a:lnTo>
                <a:lnTo>
                  <a:pt x="33" y="0"/>
                </a:lnTo>
                <a:lnTo>
                  <a:pt x="28" y="0"/>
                </a:lnTo>
                <a:lnTo>
                  <a:pt x="22" y="0"/>
                </a:lnTo>
                <a:lnTo>
                  <a:pt x="16" y="0"/>
                </a:lnTo>
                <a:lnTo>
                  <a:pt x="11" y="0"/>
                </a:lnTo>
                <a:lnTo>
                  <a:pt x="5" y="0"/>
                </a:lnTo>
                <a:lnTo>
                  <a:pt x="9" y="10"/>
                </a:lnTo>
                <a:lnTo>
                  <a:pt x="1" y="5"/>
                </a:lnTo>
                <a:lnTo>
                  <a:pt x="0" y="16"/>
                </a:lnTo>
                <a:lnTo>
                  <a:pt x="5" y="16"/>
                </a:lnTo>
                <a:lnTo>
                  <a:pt x="1" y="5"/>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6" name="Freeform 1618"/>
          <p:cNvSpPr>
            <a:spLocks/>
          </p:cNvSpPr>
          <p:nvPr/>
        </p:nvSpPr>
        <p:spPr bwMode="auto">
          <a:xfrm>
            <a:off x="5535613" y="3722688"/>
            <a:ext cx="26987" cy="44450"/>
          </a:xfrm>
          <a:custGeom>
            <a:avLst/>
            <a:gdLst/>
            <a:ahLst/>
            <a:cxnLst>
              <a:cxn ang="0">
                <a:pos x="9" y="0"/>
              </a:cxn>
              <a:cxn ang="0">
                <a:pos x="7" y="3"/>
              </a:cxn>
              <a:cxn ang="0">
                <a:pos x="7" y="6"/>
              </a:cxn>
              <a:cxn ang="0">
                <a:pos x="5" y="9"/>
              </a:cxn>
              <a:cxn ang="0">
                <a:pos x="4" y="13"/>
              </a:cxn>
              <a:cxn ang="0">
                <a:pos x="3" y="16"/>
              </a:cxn>
              <a:cxn ang="0">
                <a:pos x="2" y="19"/>
              </a:cxn>
              <a:cxn ang="0">
                <a:pos x="1" y="23"/>
              </a:cxn>
              <a:cxn ang="0">
                <a:pos x="0" y="26"/>
              </a:cxn>
              <a:cxn ang="0">
                <a:pos x="7" y="29"/>
              </a:cxn>
              <a:cxn ang="0">
                <a:pos x="9" y="25"/>
              </a:cxn>
              <a:cxn ang="0">
                <a:pos x="10" y="21"/>
              </a:cxn>
              <a:cxn ang="0">
                <a:pos x="12" y="18"/>
              </a:cxn>
              <a:cxn ang="0">
                <a:pos x="12" y="15"/>
              </a:cxn>
              <a:cxn ang="0">
                <a:pos x="13" y="12"/>
              </a:cxn>
              <a:cxn ang="0">
                <a:pos x="14" y="9"/>
              </a:cxn>
              <a:cxn ang="0">
                <a:pos x="15" y="5"/>
              </a:cxn>
              <a:cxn ang="0">
                <a:pos x="17" y="2"/>
              </a:cxn>
              <a:cxn ang="0">
                <a:pos x="9" y="0"/>
              </a:cxn>
            </a:cxnLst>
            <a:rect l="0" t="0" r="r" b="b"/>
            <a:pathLst>
              <a:path w="18" h="30">
                <a:moveTo>
                  <a:pt x="9" y="0"/>
                </a:moveTo>
                <a:lnTo>
                  <a:pt x="7" y="3"/>
                </a:lnTo>
                <a:lnTo>
                  <a:pt x="7" y="6"/>
                </a:lnTo>
                <a:lnTo>
                  <a:pt x="5" y="9"/>
                </a:lnTo>
                <a:lnTo>
                  <a:pt x="4" y="13"/>
                </a:lnTo>
                <a:lnTo>
                  <a:pt x="3" y="16"/>
                </a:lnTo>
                <a:lnTo>
                  <a:pt x="2" y="19"/>
                </a:lnTo>
                <a:lnTo>
                  <a:pt x="1" y="23"/>
                </a:lnTo>
                <a:lnTo>
                  <a:pt x="0" y="26"/>
                </a:lnTo>
                <a:lnTo>
                  <a:pt x="7" y="29"/>
                </a:lnTo>
                <a:lnTo>
                  <a:pt x="9" y="25"/>
                </a:lnTo>
                <a:lnTo>
                  <a:pt x="10" y="21"/>
                </a:lnTo>
                <a:lnTo>
                  <a:pt x="12" y="18"/>
                </a:lnTo>
                <a:lnTo>
                  <a:pt x="12" y="15"/>
                </a:lnTo>
                <a:lnTo>
                  <a:pt x="13" y="12"/>
                </a:lnTo>
                <a:lnTo>
                  <a:pt x="14" y="9"/>
                </a:lnTo>
                <a:lnTo>
                  <a:pt x="15" y="5"/>
                </a:lnTo>
                <a:lnTo>
                  <a:pt x="17" y="2"/>
                </a:lnTo>
                <a:lnTo>
                  <a:pt x="9"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7" name="Freeform 1619"/>
          <p:cNvSpPr>
            <a:spLocks/>
          </p:cNvSpPr>
          <p:nvPr/>
        </p:nvSpPr>
        <p:spPr bwMode="auto">
          <a:xfrm>
            <a:off x="5548313" y="3675063"/>
            <a:ext cx="26987" cy="50800"/>
          </a:xfrm>
          <a:custGeom>
            <a:avLst/>
            <a:gdLst/>
            <a:ahLst/>
            <a:cxnLst>
              <a:cxn ang="0">
                <a:pos x="12" y="0"/>
              </a:cxn>
              <a:cxn ang="0">
                <a:pos x="8" y="3"/>
              </a:cxn>
              <a:cxn ang="0">
                <a:pos x="7" y="6"/>
              </a:cxn>
              <a:cxn ang="0">
                <a:pos x="6" y="9"/>
              </a:cxn>
              <a:cxn ang="0">
                <a:pos x="5" y="13"/>
              </a:cxn>
              <a:cxn ang="0">
                <a:pos x="4" y="17"/>
              </a:cxn>
              <a:cxn ang="0">
                <a:pos x="2" y="20"/>
              </a:cxn>
              <a:cxn ang="0">
                <a:pos x="1" y="23"/>
              </a:cxn>
              <a:cxn ang="0">
                <a:pos x="0" y="27"/>
              </a:cxn>
              <a:cxn ang="0">
                <a:pos x="0" y="30"/>
              </a:cxn>
              <a:cxn ang="0">
                <a:pos x="8" y="33"/>
              </a:cxn>
              <a:cxn ang="0">
                <a:pos x="9" y="29"/>
              </a:cxn>
              <a:cxn ang="0">
                <a:pos x="10" y="26"/>
              </a:cxn>
              <a:cxn ang="0">
                <a:pos x="11" y="22"/>
              </a:cxn>
              <a:cxn ang="0">
                <a:pos x="12" y="19"/>
              </a:cxn>
              <a:cxn ang="0">
                <a:pos x="14" y="15"/>
              </a:cxn>
              <a:cxn ang="0">
                <a:pos x="14" y="12"/>
              </a:cxn>
              <a:cxn ang="0">
                <a:pos x="15" y="9"/>
              </a:cxn>
              <a:cxn ang="0">
                <a:pos x="17" y="5"/>
              </a:cxn>
              <a:cxn ang="0">
                <a:pos x="12" y="8"/>
              </a:cxn>
              <a:cxn ang="0">
                <a:pos x="12" y="0"/>
              </a:cxn>
              <a:cxn ang="0">
                <a:pos x="9" y="0"/>
              </a:cxn>
              <a:cxn ang="0">
                <a:pos x="8" y="3"/>
              </a:cxn>
              <a:cxn ang="0">
                <a:pos x="12" y="0"/>
              </a:cxn>
            </a:cxnLst>
            <a:rect l="0" t="0" r="r" b="b"/>
            <a:pathLst>
              <a:path w="18" h="34">
                <a:moveTo>
                  <a:pt x="12" y="0"/>
                </a:moveTo>
                <a:lnTo>
                  <a:pt x="8" y="3"/>
                </a:lnTo>
                <a:lnTo>
                  <a:pt x="7" y="6"/>
                </a:lnTo>
                <a:lnTo>
                  <a:pt x="6" y="9"/>
                </a:lnTo>
                <a:lnTo>
                  <a:pt x="5" y="13"/>
                </a:lnTo>
                <a:lnTo>
                  <a:pt x="4" y="17"/>
                </a:lnTo>
                <a:lnTo>
                  <a:pt x="2" y="20"/>
                </a:lnTo>
                <a:lnTo>
                  <a:pt x="1" y="23"/>
                </a:lnTo>
                <a:lnTo>
                  <a:pt x="0" y="27"/>
                </a:lnTo>
                <a:lnTo>
                  <a:pt x="0" y="30"/>
                </a:lnTo>
                <a:lnTo>
                  <a:pt x="8" y="33"/>
                </a:lnTo>
                <a:lnTo>
                  <a:pt x="9" y="29"/>
                </a:lnTo>
                <a:lnTo>
                  <a:pt x="10" y="26"/>
                </a:lnTo>
                <a:lnTo>
                  <a:pt x="11" y="22"/>
                </a:lnTo>
                <a:lnTo>
                  <a:pt x="12" y="19"/>
                </a:lnTo>
                <a:lnTo>
                  <a:pt x="14" y="15"/>
                </a:lnTo>
                <a:lnTo>
                  <a:pt x="14" y="12"/>
                </a:lnTo>
                <a:lnTo>
                  <a:pt x="15" y="9"/>
                </a:lnTo>
                <a:lnTo>
                  <a:pt x="17" y="5"/>
                </a:lnTo>
                <a:lnTo>
                  <a:pt x="12" y="8"/>
                </a:lnTo>
                <a:lnTo>
                  <a:pt x="12" y="0"/>
                </a:lnTo>
                <a:lnTo>
                  <a:pt x="9" y="0"/>
                </a:lnTo>
                <a:lnTo>
                  <a:pt x="8" y="3"/>
                </a:lnTo>
                <a:lnTo>
                  <a:pt x="12"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8" name="Line 1620"/>
          <p:cNvSpPr>
            <a:spLocks noChangeShapeType="1"/>
          </p:cNvSpPr>
          <p:nvPr/>
        </p:nvSpPr>
        <p:spPr bwMode="auto">
          <a:xfrm flipH="1">
            <a:off x="5595938" y="3678238"/>
            <a:ext cx="7937"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09" name="Line 1621"/>
          <p:cNvSpPr>
            <a:spLocks noChangeShapeType="1"/>
          </p:cNvSpPr>
          <p:nvPr/>
        </p:nvSpPr>
        <p:spPr bwMode="auto">
          <a:xfrm>
            <a:off x="5619750" y="3676650"/>
            <a:ext cx="952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0" name="Line 1622"/>
          <p:cNvSpPr>
            <a:spLocks noChangeShapeType="1"/>
          </p:cNvSpPr>
          <p:nvPr/>
        </p:nvSpPr>
        <p:spPr bwMode="auto">
          <a:xfrm flipH="1">
            <a:off x="5578475" y="3679825"/>
            <a:ext cx="15875" cy="82550"/>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1" name="Line 1623"/>
          <p:cNvSpPr>
            <a:spLocks noChangeShapeType="1"/>
          </p:cNvSpPr>
          <p:nvPr/>
        </p:nvSpPr>
        <p:spPr bwMode="auto">
          <a:xfrm>
            <a:off x="5634038" y="3678238"/>
            <a:ext cx="12700" cy="84137"/>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2" name="Line 1624"/>
          <p:cNvSpPr>
            <a:spLocks noChangeShapeType="1"/>
          </p:cNvSpPr>
          <p:nvPr/>
        </p:nvSpPr>
        <p:spPr bwMode="auto">
          <a:xfrm flipH="1">
            <a:off x="5557838" y="3679825"/>
            <a:ext cx="23812" cy="7937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3" name="Line 1625"/>
          <p:cNvSpPr>
            <a:spLocks noChangeShapeType="1"/>
          </p:cNvSpPr>
          <p:nvPr/>
        </p:nvSpPr>
        <p:spPr bwMode="auto">
          <a:xfrm>
            <a:off x="5646738" y="3678238"/>
            <a:ext cx="22225" cy="80962"/>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4" name="Freeform 1626"/>
          <p:cNvSpPr>
            <a:spLocks/>
          </p:cNvSpPr>
          <p:nvPr/>
        </p:nvSpPr>
        <p:spPr bwMode="auto">
          <a:xfrm>
            <a:off x="5005388" y="3835400"/>
            <a:ext cx="50800" cy="76200"/>
          </a:xfrm>
          <a:custGeom>
            <a:avLst/>
            <a:gdLst/>
            <a:ahLst/>
            <a:cxnLst>
              <a:cxn ang="0">
                <a:pos x="16" y="0"/>
              </a:cxn>
              <a:cxn ang="0">
                <a:pos x="0" y="50"/>
              </a:cxn>
              <a:cxn ang="0">
                <a:pos x="16" y="42"/>
              </a:cxn>
              <a:cxn ang="0">
                <a:pos x="33" y="50"/>
              </a:cxn>
              <a:cxn ang="0">
                <a:pos x="16" y="0"/>
              </a:cxn>
            </a:cxnLst>
            <a:rect l="0" t="0" r="r" b="b"/>
            <a:pathLst>
              <a:path w="34" h="51">
                <a:moveTo>
                  <a:pt x="16" y="0"/>
                </a:moveTo>
                <a:lnTo>
                  <a:pt x="0" y="50"/>
                </a:lnTo>
                <a:lnTo>
                  <a:pt x="16" y="42"/>
                </a:lnTo>
                <a:lnTo>
                  <a:pt x="33" y="5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5" name="Freeform 1627"/>
          <p:cNvSpPr>
            <a:spLocks/>
          </p:cNvSpPr>
          <p:nvPr/>
        </p:nvSpPr>
        <p:spPr bwMode="auto">
          <a:xfrm>
            <a:off x="5005388" y="3835400"/>
            <a:ext cx="50800" cy="76200"/>
          </a:xfrm>
          <a:custGeom>
            <a:avLst/>
            <a:gdLst/>
            <a:ahLst/>
            <a:cxnLst>
              <a:cxn ang="0">
                <a:pos x="16" y="0"/>
              </a:cxn>
              <a:cxn ang="0">
                <a:pos x="0" y="50"/>
              </a:cxn>
              <a:cxn ang="0">
                <a:pos x="16" y="42"/>
              </a:cxn>
              <a:cxn ang="0">
                <a:pos x="33" y="50"/>
              </a:cxn>
              <a:cxn ang="0">
                <a:pos x="16" y="0"/>
              </a:cxn>
            </a:cxnLst>
            <a:rect l="0" t="0" r="r" b="b"/>
            <a:pathLst>
              <a:path w="34" h="51">
                <a:moveTo>
                  <a:pt x="16" y="0"/>
                </a:moveTo>
                <a:lnTo>
                  <a:pt x="0" y="50"/>
                </a:lnTo>
                <a:lnTo>
                  <a:pt x="16" y="42"/>
                </a:lnTo>
                <a:lnTo>
                  <a:pt x="33" y="50"/>
                </a:lnTo>
                <a:lnTo>
                  <a:pt x="16"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6" name="Freeform 1628"/>
          <p:cNvSpPr>
            <a:spLocks/>
          </p:cNvSpPr>
          <p:nvPr/>
        </p:nvSpPr>
        <p:spPr bwMode="auto">
          <a:xfrm>
            <a:off x="5581650" y="3835400"/>
            <a:ext cx="52388" cy="76200"/>
          </a:xfrm>
          <a:custGeom>
            <a:avLst/>
            <a:gdLst/>
            <a:ahLst/>
            <a:cxnLst>
              <a:cxn ang="0">
                <a:pos x="16" y="0"/>
              </a:cxn>
              <a:cxn ang="0">
                <a:pos x="0" y="50"/>
              </a:cxn>
              <a:cxn ang="0">
                <a:pos x="16" y="42"/>
              </a:cxn>
              <a:cxn ang="0">
                <a:pos x="34" y="50"/>
              </a:cxn>
              <a:cxn ang="0">
                <a:pos x="16" y="0"/>
              </a:cxn>
            </a:cxnLst>
            <a:rect l="0" t="0" r="r" b="b"/>
            <a:pathLst>
              <a:path w="35" h="51">
                <a:moveTo>
                  <a:pt x="16" y="0"/>
                </a:moveTo>
                <a:lnTo>
                  <a:pt x="0" y="50"/>
                </a:lnTo>
                <a:lnTo>
                  <a:pt x="16" y="42"/>
                </a:lnTo>
                <a:lnTo>
                  <a:pt x="34" y="50"/>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7" name="Freeform 1629"/>
          <p:cNvSpPr>
            <a:spLocks/>
          </p:cNvSpPr>
          <p:nvPr/>
        </p:nvSpPr>
        <p:spPr bwMode="auto">
          <a:xfrm>
            <a:off x="5581650" y="3835400"/>
            <a:ext cx="52388" cy="76200"/>
          </a:xfrm>
          <a:custGeom>
            <a:avLst/>
            <a:gdLst/>
            <a:ahLst/>
            <a:cxnLst>
              <a:cxn ang="0">
                <a:pos x="16" y="0"/>
              </a:cxn>
              <a:cxn ang="0">
                <a:pos x="0" y="50"/>
              </a:cxn>
              <a:cxn ang="0">
                <a:pos x="16" y="42"/>
              </a:cxn>
              <a:cxn ang="0">
                <a:pos x="34" y="50"/>
              </a:cxn>
              <a:cxn ang="0">
                <a:pos x="16" y="0"/>
              </a:cxn>
            </a:cxnLst>
            <a:rect l="0" t="0" r="r" b="b"/>
            <a:pathLst>
              <a:path w="35" h="51">
                <a:moveTo>
                  <a:pt x="16" y="0"/>
                </a:moveTo>
                <a:lnTo>
                  <a:pt x="0" y="50"/>
                </a:lnTo>
                <a:lnTo>
                  <a:pt x="16" y="42"/>
                </a:lnTo>
                <a:lnTo>
                  <a:pt x="34" y="50"/>
                </a:lnTo>
                <a:lnTo>
                  <a:pt x="16"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8" name="Freeform 1630"/>
          <p:cNvSpPr>
            <a:spLocks/>
          </p:cNvSpPr>
          <p:nvPr/>
        </p:nvSpPr>
        <p:spPr bwMode="auto">
          <a:xfrm>
            <a:off x="6164263" y="3832225"/>
            <a:ext cx="50800" cy="77788"/>
          </a:xfrm>
          <a:custGeom>
            <a:avLst/>
            <a:gdLst/>
            <a:ahLst/>
            <a:cxnLst>
              <a:cxn ang="0">
                <a:pos x="16" y="0"/>
              </a:cxn>
              <a:cxn ang="0">
                <a:pos x="0" y="51"/>
              </a:cxn>
              <a:cxn ang="0">
                <a:pos x="16" y="43"/>
              </a:cxn>
              <a:cxn ang="0">
                <a:pos x="33" y="51"/>
              </a:cxn>
              <a:cxn ang="0">
                <a:pos x="16" y="0"/>
              </a:cxn>
            </a:cxnLst>
            <a:rect l="0" t="0" r="r" b="b"/>
            <a:pathLst>
              <a:path w="34" h="52">
                <a:moveTo>
                  <a:pt x="16" y="0"/>
                </a:moveTo>
                <a:lnTo>
                  <a:pt x="0" y="51"/>
                </a:lnTo>
                <a:lnTo>
                  <a:pt x="16" y="43"/>
                </a:lnTo>
                <a:lnTo>
                  <a:pt x="33" y="51"/>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19" name="Freeform 1631"/>
          <p:cNvSpPr>
            <a:spLocks/>
          </p:cNvSpPr>
          <p:nvPr/>
        </p:nvSpPr>
        <p:spPr bwMode="auto">
          <a:xfrm>
            <a:off x="6164263" y="3832225"/>
            <a:ext cx="50800" cy="77788"/>
          </a:xfrm>
          <a:custGeom>
            <a:avLst/>
            <a:gdLst/>
            <a:ahLst/>
            <a:cxnLst>
              <a:cxn ang="0">
                <a:pos x="16" y="0"/>
              </a:cxn>
              <a:cxn ang="0">
                <a:pos x="0" y="51"/>
              </a:cxn>
              <a:cxn ang="0">
                <a:pos x="16" y="43"/>
              </a:cxn>
              <a:cxn ang="0">
                <a:pos x="33" y="51"/>
              </a:cxn>
              <a:cxn ang="0">
                <a:pos x="16" y="0"/>
              </a:cxn>
            </a:cxnLst>
            <a:rect l="0" t="0" r="r" b="b"/>
            <a:pathLst>
              <a:path w="34" h="52">
                <a:moveTo>
                  <a:pt x="16" y="0"/>
                </a:moveTo>
                <a:lnTo>
                  <a:pt x="0" y="51"/>
                </a:lnTo>
                <a:lnTo>
                  <a:pt x="16" y="43"/>
                </a:lnTo>
                <a:lnTo>
                  <a:pt x="33" y="51"/>
                </a:lnTo>
                <a:lnTo>
                  <a:pt x="16"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0" name="Freeform 1632"/>
          <p:cNvSpPr>
            <a:spLocks/>
          </p:cNvSpPr>
          <p:nvPr/>
        </p:nvSpPr>
        <p:spPr bwMode="auto">
          <a:xfrm>
            <a:off x="6338888" y="3832225"/>
            <a:ext cx="50800" cy="77788"/>
          </a:xfrm>
          <a:custGeom>
            <a:avLst/>
            <a:gdLst/>
            <a:ahLst/>
            <a:cxnLst>
              <a:cxn ang="0">
                <a:pos x="16" y="0"/>
              </a:cxn>
              <a:cxn ang="0">
                <a:pos x="0" y="51"/>
              </a:cxn>
              <a:cxn ang="0">
                <a:pos x="16" y="43"/>
              </a:cxn>
              <a:cxn ang="0">
                <a:pos x="33" y="51"/>
              </a:cxn>
              <a:cxn ang="0">
                <a:pos x="16" y="0"/>
              </a:cxn>
            </a:cxnLst>
            <a:rect l="0" t="0" r="r" b="b"/>
            <a:pathLst>
              <a:path w="34" h="52">
                <a:moveTo>
                  <a:pt x="16" y="0"/>
                </a:moveTo>
                <a:lnTo>
                  <a:pt x="0" y="51"/>
                </a:lnTo>
                <a:lnTo>
                  <a:pt x="16" y="43"/>
                </a:lnTo>
                <a:lnTo>
                  <a:pt x="33" y="51"/>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1" name="Freeform 1633"/>
          <p:cNvSpPr>
            <a:spLocks/>
          </p:cNvSpPr>
          <p:nvPr/>
        </p:nvSpPr>
        <p:spPr bwMode="auto">
          <a:xfrm>
            <a:off x="6338888" y="3832225"/>
            <a:ext cx="50800" cy="77788"/>
          </a:xfrm>
          <a:custGeom>
            <a:avLst/>
            <a:gdLst/>
            <a:ahLst/>
            <a:cxnLst>
              <a:cxn ang="0">
                <a:pos x="16" y="0"/>
              </a:cxn>
              <a:cxn ang="0">
                <a:pos x="0" y="51"/>
              </a:cxn>
              <a:cxn ang="0">
                <a:pos x="16" y="43"/>
              </a:cxn>
              <a:cxn ang="0">
                <a:pos x="33" y="51"/>
              </a:cxn>
              <a:cxn ang="0">
                <a:pos x="16" y="0"/>
              </a:cxn>
            </a:cxnLst>
            <a:rect l="0" t="0" r="r" b="b"/>
            <a:pathLst>
              <a:path w="34" h="52">
                <a:moveTo>
                  <a:pt x="16" y="0"/>
                </a:moveTo>
                <a:lnTo>
                  <a:pt x="0" y="51"/>
                </a:lnTo>
                <a:lnTo>
                  <a:pt x="16" y="43"/>
                </a:lnTo>
                <a:lnTo>
                  <a:pt x="33" y="51"/>
                </a:lnTo>
                <a:lnTo>
                  <a:pt x="16"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2" name="Freeform 1634"/>
          <p:cNvSpPr>
            <a:spLocks/>
          </p:cNvSpPr>
          <p:nvPr/>
        </p:nvSpPr>
        <p:spPr bwMode="auto">
          <a:xfrm>
            <a:off x="5564188" y="2135188"/>
            <a:ext cx="52387" cy="77787"/>
          </a:xfrm>
          <a:custGeom>
            <a:avLst/>
            <a:gdLst/>
            <a:ahLst/>
            <a:cxnLst>
              <a:cxn ang="0">
                <a:pos x="17" y="0"/>
              </a:cxn>
              <a:cxn ang="0">
                <a:pos x="0" y="51"/>
              </a:cxn>
              <a:cxn ang="0">
                <a:pos x="17" y="43"/>
              </a:cxn>
              <a:cxn ang="0">
                <a:pos x="34" y="51"/>
              </a:cxn>
              <a:cxn ang="0">
                <a:pos x="17" y="0"/>
              </a:cxn>
            </a:cxnLst>
            <a:rect l="0" t="0" r="r" b="b"/>
            <a:pathLst>
              <a:path w="35" h="52">
                <a:moveTo>
                  <a:pt x="17" y="0"/>
                </a:moveTo>
                <a:lnTo>
                  <a:pt x="0" y="51"/>
                </a:lnTo>
                <a:lnTo>
                  <a:pt x="17" y="43"/>
                </a:lnTo>
                <a:lnTo>
                  <a:pt x="34" y="51"/>
                </a:lnTo>
                <a:lnTo>
                  <a:pt x="1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3" name="Freeform 1635"/>
          <p:cNvSpPr>
            <a:spLocks/>
          </p:cNvSpPr>
          <p:nvPr/>
        </p:nvSpPr>
        <p:spPr bwMode="auto">
          <a:xfrm>
            <a:off x="5564188" y="2135188"/>
            <a:ext cx="52387" cy="77787"/>
          </a:xfrm>
          <a:custGeom>
            <a:avLst/>
            <a:gdLst/>
            <a:ahLst/>
            <a:cxnLst>
              <a:cxn ang="0">
                <a:pos x="17" y="0"/>
              </a:cxn>
              <a:cxn ang="0">
                <a:pos x="0" y="51"/>
              </a:cxn>
              <a:cxn ang="0">
                <a:pos x="17" y="43"/>
              </a:cxn>
              <a:cxn ang="0">
                <a:pos x="34" y="51"/>
              </a:cxn>
              <a:cxn ang="0">
                <a:pos x="17" y="0"/>
              </a:cxn>
            </a:cxnLst>
            <a:rect l="0" t="0" r="r" b="b"/>
            <a:pathLst>
              <a:path w="35" h="52">
                <a:moveTo>
                  <a:pt x="17" y="0"/>
                </a:moveTo>
                <a:lnTo>
                  <a:pt x="0" y="51"/>
                </a:lnTo>
                <a:lnTo>
                  <a:pt x="17" y="43"/>
                </a:lnTo>
                <a:lnTo>
                  <a:pt x="34" y="51"/>
                </a:lnTo>
                <a:lnTo>
                  <a:pt x="17"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4" name="Freeform 1636"/>
          <p:cNvSpPr>
            <a:spLocks/>
          </p:cNvSpPr>
          <p:nvPr/>
        </p:nvSpPr>
        <p:spPr bwMode="auto">
          <a:xfrm>
            <a:off x="5492750" y="2135188"/>
            <a:ext cx="53975" cy="77787"/>
          </a:xfrm>
          <a:custGeom>
            <a:avLst/>
            <a:gdLst/>
            <a:ahLst/>
            <a:cxnLst>
              <a:cxn ang="0">
                <a:pos x="17" y="0"/>
              </a:cxn>
              <a:cxn ang="0">
                <a:pos x="0" y="51"/>
              </a:cxn>
              <a:cxn ang="0">
                <a:pos x="17" y="43"/>
              </a:cxn>
              <a:cxn ang="0">
                <a:pos x="35" y="51"/>
              </a:cxn>
              <a:cxn ang="0">
                <a:pos x="17" y="0"/>
              </a:cxn>
            </a:cxnLst>
            <a:rect l="0" t="0" r="r" b="b"/>
            <a:pathLst>
              <a:path w="36" h="52">
                <a:moveTo>
                  <a:pt x="17" y="0"/>
                </a:moveTo>
                <a:lnTo>
                  <a:pt x="0" y="51"/>
                </a:lnTo>
                <a:lnTo>
                  <a:pt x="17" y="43"/>
                </a:lnTo>
                <a:lnTo>
                  <a:pt x="35" y="51"/>
                </a:lnTo>
                <a:lnTo>
                  <a:pt x="1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5" name="Freeform 1637"/>
          <p:cNvSpPr>
            <a:spLocks/>
          </p:cNvSpPr>
          <p:nvPr/>
        </p:nvSpPr>
        <p:spPr bwMode="auto">
          <a:xfrm>
            <a:off x="5492750" y="2135188"/>
            <a:ext cx="53975" cy="77787"/>
          </a:xfrm>
          <a:custGeom>
            <a:avLst/>
            <a:gdLst/>
            <a:ahLst/>
            <a:cxnLst>
              <a:cxn ang="0">
                <a:pos x="17" y="0"/>
              </a:cxn>
              <a:cxn ang="0">
                <a:pos x="0" y="51"/>
              </a:cxn>
              <a:cxn ang="0">
                <a:pos x="17" y="43"/>
              </a:cxn>
              <a:cxn ang="0">
                <a:pos x="35" y="51"/>
              </a:cxn>
              <a:cxn ang="0">
                <a:pos x="17" y="0"/>
              </a:cxn>
            </a:cxnLst>
            <a:rect l="0" t="0" r="r" b="b"/>
            <a:pathLst>
              <a:path w="36" h="52">
                <a:moveTo>
                  <a:pt x="17" y="0"/>
                </a:moveTo>
                <a:lnTo>
                  <a:pt x="0" y="51"/>
                </a:lnTo>
                <a:lnTo>
                  <a:pt x="17" y="43"/>
                </a:lnTo>
                <a:lnTo>
                  <a:pt x="35" y="51"/>
                </a:lnTo>
                <a:lnTo>
                  <a:pt x="17"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6" name="Freeform 1638"/>
          <p:cNvSpPr>
            <a:spLocks/>
          </p:cNvSpPr>
          <p:nvPr/>
        </p:nvSpPr>
        <p:spPr bwMode="auto">
          <a:xfrm>
            <a:off x="5686425" y="2130425"/>
            <a:ext cx="53975" cy="77788"/>
          </a:xfrm>
          <a:custGeom>
            <a:avLst/>
            <a:gdLst/>
            <a:ahLst/>
            <a:cxnLst>
              <a:cxn ang="0">
                <a:pos x="17" y="0"/>
              </a:cxn>
              <a:cxn ang="0">
                <a:pos x="0" y="51"/>
              </a:cxn>
              <a:cxn ang="0">
                <a:pos x="17" y="43"/>
              </a:cxn>
              <a:cxn ang="0">
                <a:pos x="35" y="51"/>
              </a:cxn>
              <a:cxn ang="0">
                <a:pos x="17" y="0"/>
              </a:cxn>
            </a:cxnLst>
            <a:rect l="0" t="0" r="r" b="b"/>
            <a:pathLst>
              <a:path w="36" h="52">
                <a:moveTo>
                  <a:pt x="17" y="0"/>
                </a:moveTo>
                <a:lnTo>
                  <a:pt x="0" y="51"/>
                </a:lnTo>
                <a:lnTo>
                  <a:pt x="17" y="43"/>
                </a:lnTo>
                <a:lnTo>
                  <a:pt x="35" y="51"/>
                </a:lnTo>
                <a:lnTo>
                  <a:pt x="17"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7" name="Freeform 1639"/>
          <p:cNvSpPr>
            <a:spLocks/>
          </p:cNvSpPr>
          <p:nvPr/>
        </p:nvSpPr>
        <p:spPr bwMode="auto">
          <a:xfrm>
            <a:off x="5686425" y="2130425"/>
            <a:ext cx="53975" cy="77788"/>
          </a:xfrm>
          <a:custGeom>
            <a:avLst/>
            <a:gdLst/>
            <a:ahLst/>
            <a:cxnLst>
              <a:cxn ang="0">
                <a:pos x="17" y="0"/>
              </a:cxn>
              <a:cxn ang="0">
                <a:pos x="0" y="51"/>
              </a:cxn>
              <a:cxn ang="0">
                <a:pos x="17" y="43"/>
              </a:cxn>
              <a:cxn ang="0">
                <a:pos x="35" y="51"/>
              </a:cxn>
              <a:cxn ang="0">
                <a:pos x="17" y="0"/>
              </a:cxn>
            </a:cxnLst>
            <a:rect l="0" t="0" r="r" b="b"/>
            <a:pathLst>
              <a:path w="36" h="52">
                <a:moveTo>
                  <a:pt x="17" y="0"/>
                </a:moveTo>
                <a:lnTo>
                  <a:pt x="0" y="51"/>
                </a:lnTo>
                <a:lnTo>
                  <a:pt x="17" y="43"/>
                </a:lnTo>
                <a:lnTo>
                  <a:pt x="35" y="51"/>
                </a:lnTo>
                <a:lnTo>
                  <a:pt x="17"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8" name="Freeform 1640"/>
          <p:cNvSpPr>
            <a:spLocks/>
          </p:cNvSpPr>
          <p:nvPr/>
        </p:nvSpPr>
        <p:spPr bwMode="auto">
          <a:xfrm>
            <a:off x="5629275" y="2135188"/>
            <a:ext cx="50800" cy="77787"/>
          </a:xfrm>
          <a:custGeom>
            <a:avLst/>
            <a:gdLst/>
            <a:ahLst/>
            <a:cxnLst>
              <a:cxn ang="0">
                <a:pos x="16" y="0"/>
              </a:cxn>
              <a:cxn ang="0">
                <a:pos x="0" y="51"/>
              </a:cxn>
              <a:cxn ang="0">
                <a:pos x="16" y="43"/>
              </a:cxn>
              <a:cxn ang="0">
                <a:pos x="33" y="51"/>
              </a:cxn>
              <a:cxn ang="0">
                <a:pos x="16" y="0"/>
              </a:cxn>
            </a:cxnLst>
            <a:rect l="0" t="0" r="r" b="b"/>
            <a:pathLst>
              <a:path w="34" h="52">
                <a:moveTo>
                  <a:pt x="16" y="0"/>
                </a:moveTo>
                <a:lnTo>
                  <a:pt x="0" y="51"/>
                </a:lnTo>
                <a:lnTo>
                  <a:pt x="16" y="43"/>
                </a:lnTo>
                <a:lnTo>
                  <a:pt x="33" y="51"/>
                </a:lnTo>
                <a:lnTo>
                  <a:pt x="16" y="0"/>
                </a:lnTo>
              </a:path>
            </a:pathLst>
          </a:custGeom>
          <a:solidFill>
            <a:srgbClr val="000000"/>
          </a:solidFill>
          <a:ln w="9525" cap="rnd">
            <a:noFill/>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29" name="Freeform 1641"/>
          <p:cNvSpPr>
            <a:spLocks/>
          </p:cNvSpPr>
          <p:nvPr/>
        </p:nvSpPr>
        <p:spPr bwMode="auto">
          <a:xfrm>
            <a:off x="5629275" y="2135188"/>
            <a:ext cx="50800" cy="77787"/>
          </a:xfrm>
          <a:custGeom>
            <a:avLst/>
            <a:gdLst/>
            <a:ahLst/>
            <a:cxnLst>
              <a:cxn ang="0">
                <a:pos x="16" y="0"/>
              </a:cxn>
              <a:cxn ang="0">
                <a:pos x="0" y="51"/>
              </a:cxn>
              <a:cxn ang="0">
                <a:pos x="16" y="43"/>
              </a:cxn>
              <a:cxn ang="0">
                <a:pos x="33" y="51"/>
              </a:cxn>
              <a:cxn ang="0">
                <a:pos x="16" y="0"/>
              </a:cxn>
            </a:cxnLst>
            <a:rect l="0" t="0" r="r" b="b"/>
            <a:pathLst>
              <a:path w="34" h="52">
                <a:moveTo>
                  <a:pt x="16" y="0"/>
                </a:moveTo>
                <a:lnTo>
                  <a:pt x="0" y="51"/>
                </a:lnTo>
                <a:lnTo>
                  <a:pt x="16" y="43"/>
                </a:lnTo>
                <a:lnTo>
                  <a:pt x="33" y="51"/>
                </a:lnTo>
                <a:lnTo>
                  <a:pt x="16"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449130" name="Line 1642"/>
          <p:cNvSpPr>
            <a:spLocks noChangeShapeType="1"/>
          </p:cNvSpPr>
          <p:nvPr/>
        </p:nvSpPr>
        <p:spPr bwMode="auto">
          <a:xfrm>
            <a:off x="5610225" y="3852863"/>
            <a:ext cx="0" cy="327025"/>
          </a:xfrm>
          <a:prstGeom prst="line">
            <a:avLst/>
          </a:prstGeom>
          <a:noFill/>
          <a:ln w="12700">
            <a:solidFill>
              <a:srgbClr val="000000"/>
            </a:solidFill>
            <a:round/>
            <a:headEnd type="none" w="sm" len="sm"/>
            <a:tailEnd type="none" w="sm" len="sm"/>
          </a:ln>
          <a:effectLst/>
        </p:spPr>
        <p:txBody>
          <a:bodyPr wrap="none" anchor="ct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15976" name="Rectangle 1643"/>
          <p:cNvSpPr>
            <a:spLocks noChangeArrowheads="1"/>
          </p:cNvSpPr>
          <p:nvPr/>
        </p:nvSpPr>
        <p:spPr bwMode="auto">
          <a:xfrm>
            <a:off x="4359275" y="4954588"/>
            <a:ext cx="674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Verdana" pitchFamily="34" charset="0"/>
                <a:cs typeface="Arial" charset="0"/>
              </a:rPr>
              <a:t>open</a:t>
            </a:r>
          </a:p>
        </p:txBody>
      </p:sp>
      <p:sp>
        <p:nvSpPr>
          <p:cNvPr id="15977" name="Rectangle 1644"/>
          <p:cNvSpPr>
            <a:spLocks noChangeArrowheads="1"/>
          </p:cNvSpPr>
          <p:nvPr/>
        </p:nvSpPr>
        <p:spPr bwMode="auto">
          <a:xfrm>
            <a:off x="5983288" y="4954588"/>
            <a:ext cx="693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Verdana" pitchFamily="34" charset="0"/>
                <a:cs typeface="Arial" charset="0"/>
              </a:rPr>
              <a:t>close</a:t>
            </a:r>
          </a:p>
        </p:txBody>
      </p:sp>
      <p:sp>
        <p:nvSpPr>
          <p:cNvPr id="15978" name="Rectangle 1645"/>
          <p:cNvSpPr>
            <a:spLocks noChangeArrowheads="1"/>
          </p:cNvSpPr>
          <p:nvPr/>
        </p:nvSpPr>
        <p:spPr bwMode="auto">
          <a:xfrm>
            <a:off x="4356100" y="1706563"/>
            <a:ext cx="693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Verdana" pitchFamily="34" charset="0"/>
                <a:cs typeface="Arial" charset="0"/>
              </a:rPr>
              <a:t>close</a:t>
            </a:r>
          </a:p>
        </p:txBody>
      </p:sp>
      <p:sp>
        <p:nvSpPr>
          <p:cNvPr id="15979" name="Rectangle 1646"/>
          <p:cNvSpPr>
            <a:spLocks noChangeArrowheads="1"/>
          </p:cNvSpPr>
          <p:nvPr/>
        </p:nvSpPr>
        <p:spPr bwMode="auto">
          <a:xfrm>
            <a:off x="6034088" y="1706563"/>
            <a:ext cx="674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1400" b="1" dirty="0">
                <a:latin typeface="Verdana" pitchFamily="34" charset="0"/>
                <a:cs typeface="Arial" charset="0"/>
              </a:rPr>
              <a:t>open</a:t>
            </a:r>
          </a:p>
        </p:txBody>
      </p:sp>
      <p:sp>
        <p:nvSpPr>
          <p:cNvPr id="15980" name="Rectangle 1647"/>
          <p:cNvSpPr>
            <a:spLocks noChangeArrowheads="1"/>
          </p:cNvSpPr>
          <p:nvPr/>
        </p:nvSpPr>
        <p:spPr bwMode="auto">
          <a:xfrm>
            <a:off x="4719155" y="5356211"/>
            <a:ext cx="1699183" cy="4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200" dirty="0">
                <a:latin typeface="+mn-lt"/>
                <a:cs typeface="Arial" charset="0"/>
              </a:rPr>
              <a:t>Flushing mode</a:t>
            </a:r>
          </a:p>
        </p:txBody>
      </p:sp>
      <p:sp>
        <p:nvSpPr>
          <p:cNvPr id="449136" name="Freeform 1648"/>
          <p:cNvSpPr>
            <a:spLocks/>
          </p:cNvSpPr>
          <p:nvPr/>
        </p:nvSpPr>
        <p:spPr bwMode="auto">
          <a:xfrm>
            <a:off x="4791075" y="3835400"/>
            <a:ext cx="73025" cy="92075"/>
          </a:xfrm>
          <a:custGeom>
            <a:avLst/>
            <a:gdLst/>
            <a:ahLst/>
            <a:cxnLst>
              <a:cxn ang="0">
                <a:pos x="23" y="0"/>
              </a:cxn>
              <a:cxn ang="0">
                <a:pos x="0" y="60"/>
              </a:cxn>
              <a:cxn ang="0">
                <a:pos x="23" y="50"/>
              </a:cxn>
              <a:cxn ang="0">
                <a:pos x="48" y="60"/>
              </a:cxn>
              <a:cxn ang="0">
                <a:pos x="23" y="0"/>
              </a:cxn>
            </a:cxnLst>
            <a:rect l="0" t="0" r="r" b="b"/>
            <a:pathLst>
              <a:path w="49" h="61">
                <a:moveTo>
                  <a:pt x="23" y="0"/>
                </a:moveTo>
                <a:lnTo>
                  <a:pt x="0" y="60"/>
                </a:lnTo>
                <a:lnTo>
                  <a:pt x="23" y="50"/>
                </a:lnTo>
                <a:lnTo>
                  <a:pt x="48" y="60"/>
                </a:lnTo>
                <a:lnTo>
                  <a:pt x="23" y="0"/>
                </a:lnTo>
              </a:path>
            </a:pathLst>
          </a:custGeom>
          <a:noFill/>
          <a:ln w="12700" cap="rnd" cmpd="sng">
            <a:solidFill>
              <a:srgbClr val="000000"/>
            </a:solidFill>
            <a:prstDash val="solid"/>
            <a:round/>
            <a:headEnd/>
            <a:tailEnd/>
          </a:ln>
          <a:effectLst/>
        </p:spPr>
        <p:txBody>
          <a:bodyPr/>
          <a:lstStyle/>
          <a:p>
            <a:pPr algn="r" rtl="1">
              <a:defRPr/>
            </a:pPr>
            <a:endParaRPr lang="he-IL" sz="7200">
              <a:effectLst>
                <a:outerShdw blurRad="38100" dist="38100" dir="2700000" algn="tl">
                  <a:srgbClr val="000000">
                    <a:alpha val="43137"/>
                  </a:srgbClr>
                </a:outerShdw>
              </a:effectLst>
              <a:cs typeface="Arial" pitchFamily="34" charset="0"/>
            </a:endParaRPr>
          </a:p>
        </p:txBody>
      </p:sp>
      <p:sp>
        <p:nvSpPr>
          <p:cNvPr id="15982" name="Rectangle 1652"/>
          <p:cNvSpPr>
            <a:spLocks noChangeArrowheads="1"/>
          </p:cNvSpPr>
          <p:nvPr/>
        </p:nvSpPr>
        <p:spPr bwMode="auto">
          <a:xfrm>
            <a:off x="336550" y="-274638"/>
            <a:ext cx="75438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rtl="1"/>
            <a:r>
              <a:rPr lang="he-IL" sz="2800" b="1">
                <a:solidFill>
                  <a:srgbClr val="CC0000"/>
                </a:solidFill>
                <a:latin typeface="Verdana" pitchFamily="34" charset="0"/>
                <a:cs typeface="Arial" charset="0"/>
              </a:rPr>
              <a:t>  </a:t>
            </a:r>
            <a:r>
              <a:rPr lang="es-ES" sz="2800" b="1" dirty="0">
                <a:solidFill>
                  <a:srgbClr val="CC0000"/>
                </a:solidFill>
                <a:latin typeface="Verdana" pitchFamily="34" charset="0"/>
                <a:cs typeface="Arial" charset="0"/>
              </a:rPr>
              <a:t> </a:t>
            </a:r>
          </a:p>
        </p:txBody>
      </p:sp>
      <p:sp>
        <p:nvSpPr>
          <p:cNvPr id="15983" name="Rectangle 1653"/>
          <p:cNvSpPr>
            <a:spLocks noChangeArrowheads="1"/>
          </p:cNvSpPr>
          <p:nvPr/>
        </p:nvSpPr>
        <p:spPr bwMode="auto">
          <a:xfrm>
            <a:off x="12023725" y="34242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endParaRPr lang="he-IL" sz="2400" b="1">
              <a:solidFill>
                <a:schemeClr val="bg1"/>
              </a:solidFill>
              <a:cs typeface="Arial" charset="0"/>
            </a:endParaRPr>
          </a:p>
        </p:txBody>
      </p:sp>
    </p:spTree>
    <p:extLst>
      <p:ext uri="{BB962C8B-B14F-4D97-AF65-F5344CB8AC3E}">
        <p14:creationId xmlns:p14="http://schemas.microsoft.com/office/powerpoint/2010/main" val="1516109946"/>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5"/>
          <p:cNvSpPr>
            <a:spLocks noGrp="1"/>
          </p:cNvSpPr>
          <p:nvPr>
            <p:ph idx="1"/>
          </p:nvPr>
        </p:nvSpPr>
        <p:spPr>
          <a:xfrm>
            <a:off x="368300" y="1366838"/>
            <a:ext cx="8304213" cy="4792662"/>
          </a:xfrm>
        </p:spPr>
        <p:txBody>
          <a:bodyPr/>
          <a:lstStyle/>
          <a:p>
            <a:pPr>
              <a:defRPr/>
            </a:pPr>
            <a:r>
              <a:rPr lang="en-US" sz="2800" b="0" dirty="0"/>
              <a:t>Sand Separator </a:t>
            </a:r>
            <a:r>
              <a:rPr lang="en-US" sz="2800" b="0" dirty="0" smtClean="0"/>
              <a:t>(Hydro cyclone)</a:t>
            </a:r>
            <a:endParaRPr lang="en-US" sz="2800" b="0" dirty="0"/>
          </a:p>
          <a:p>
            <a:pPr>
              <a:defRPr/>
            </a:pPr>
            <a:r>
              <a:rPr lang="en-US" sz="2000" b="0" dirty="0"/>
              <a:t>Pros:</a:t>
            </a:r>
          </a:p>
          <a:p>
            <a:pPr>
              <a:buFont typeface="Arial" panose="020B0604020202020204" pitchFamily="34" charset="0"/>
              <a:buChar char="•"/>
              <a:defRPr/>
            </a:pPr>
            <a:r>
              <a:rPr lang="en-US" sz="1800" b="0" dirty="0"/>
              <a:t>Very simple operation – No filter barrier.  </a:t>
            </a:r>
          </a:p>
          <a:p>
            <a:pPr>
              <a:buFont typeface="Arial" panose="020B0604020202020204" pitchFamily="34" charset="0"/>
              <a:buChar char="•"/>
              <a:defRPr/>
            </a:pPr>
            <a:r>
              <a:rPr lang="en-US" sz="1800" b="0" dirty="0"/>
              <a:t>Low Cost - due to the unit simplicity.</a:t>
            </a:r>
          </a:p>
          <a:p>
            <a:pPr marL="0" indent="0">
              <a:defRPr/>
            </a:pPr>
            <a:r>
              <a:rPr lang="en-US" sz="2000" b="0" dirty="0"/>
              <a:t>Cons:</a:t>
            </a:r>
          </a:p>
          <a:p>
            <a:pPr marL="285750" indent="-285750">
              <a:buFont typeface="Arial" panose="020B0604020202020204" pitchFamily="34" charset="0"/>
              <a:buChar char="•"/>
              <a:defRPr/>
            </a:pPr>
            <a:r>
              <a:rPr lang="en-US" sz="1800" b="0" dirty="0"/>
              <a:t>Ability to operate only with particle's that are heavier </a:t>
            </a:r>
            <a:br>
              <a:rPr lang="en-US" sz="1800" b="0" dirty="0"/>
            </a:br>
            <a:r>
              <a:rPr lang="en-US" sz="1800" b="0" dirty="0"/>
              <a:t>than the water.</a:t>
            </a:r>
          </a:p>
          <a:p>
            <a:pPr marL="285750" indent="-285750">
              <a:buFont typeface="Arial" panose="020B0604020202020204" pitchFamily="34" charset="0"/>
              <a:buChar char="•"/>
              <a:defRPr/>
            </a:pPr>
            <a:r>
              <a:rPr lang="en-US" sz="1800" b="0" dirty="0"/>
              <a:t>Inability to work in changing flow rate.  </a:t>
            </a:r>
          </a:p>
          <a:p>
            <a:pPr marL="285750" indent="-285750">
              <a:buFont typeface="Arial" panose="020B0604020202020204" pitchFamily="34" charset="0"/>
              <a:buChar char="•"/>
              <a:defRPr/>
            </a:pPr>
            <a:r>
              <a:rPr lang="en-US" sz="1800" b="0" dirty="0"/>
              <a:t>Limited lifespan due to the constant “sand-blasting”</a:t>
            </a:r>
          </a:p>
        </p:txBody>
      </p:sp>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EA9F0DE5-81D3-4643-B901-4A1B3EBC93E9}" type="slidenum">
              <a:rPr lang="he-IL" b="1" smtClean="0">
                <a:latin typeface="+mn-lt"/>
                <a:cs typeface="Arial" pitchFamily="34" charset="0"/>
              </a:rPr>
              <a:pPr>
                <a:defRPr/>
              </a:pPr>
              <a:t>28</a:t>
            </a:fld>
            <a:endParaRPr lang="en-US" b="1" dirty="0">
              <a:latin typeface="+mn-lt"/>
            </a:endParaRPr>
          </a:p>
          <a:p>
            <a:pPr>
              <a:defRPr/>
            </a:pPr>
            <a:endParaRPr lang="en-US" sz="1400" dirty="0"/>
          </a:p>
        </p:txBody>
      </p:sp>
      <p:pic>
        <p:nvPicPr>
          <p:cNvPr id="21510" name="Picture 9" descr="http://www.jains.com/irrigation/filtration%20equipments/images/hydrocyclone_fil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0293" y="2744222"/>
            <a:ext cx="3048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Filtration Technology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2793" y="517024"/>
            <a:ext cx="1699234" cy="1842750"/>
          </a:xfrm>
          <a:prstGeom prst="rect">
            <a:avLst/>
          </a:prstGeom>
        </p:spPr>
      </p:pic>
    </p:spTree>
    <p:extLst>
      <p:ext uri="{BB962C8B-B14F-4D97-AF65-F5344CB8AC3E}">
        <p14:creationId xmlns:p14="http://schemas.microsoft.com/office/powerpoint/2010/main" val="15566495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8515" y="214993"/>
            <a:ext cx="2157992" cy="1749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994" y="1168287"/>
            <a:ext cx="8304212" cy="5077530"/>
          </a:xfrm>
        </p:spPr>
        <p:txBody>
          <a:bodyPr>
            <a:normAutofit lnSpcReduction="10000"/>
          </a:bodyPr>
          <a:lstStyle/>
          <a:p>
            <a:pPr marL="0" indent="0">
              <a:defRPr/>
            </a:pPr>
            <a:r>
              <a:rPr lang="en-US" sz="2800" b="0" dirty="0"/>
              <a:t>Screen Filtration in Irrigation                                   </a:t>
            </a:r>
          </a:p>
          <a:p>
            <a:pPr marL="0" indent="0">
              <a:defRPr/>
            </a:pPr>
            <a:r>
              <a:rPr lang="en-US" sz="2000" b="0" dirty="0"/>
              <a:t>Pros: </a:t>
            </a:r>
          </a:p>
          <a:p>
            <a:pPr>
              <a:buFont typeface="Arial" panose="020B0604020202020204" pitchFamily="34" charset="0"/>
              <a:buChar char="•"/>
              <a:defRPr/>
            </a:pPr>
            <a:r>
              <a:rPr lang="en-US" sz="1800" b="0" dirty="0"/>
              <a:t>The  best solution for well water applications behind a cyclone or not. </a:t>
            </a:r>
          </a:p>
          <a:p>
            <a:pPr>
              <a:buFont typeface="Arial" panose="020B0604020202020204" pitchFamily="34" charset="0"/>
              <a:buChar char="•"/>
              <a:defRPr/>
            </a:pPr>
            <a:r>
              <a:rPr lang="en-US" sz="1800" b="0" dirty="0"/>
              <a:t>A very effective unit  for 50 to 80 mesh protection or 120 mesh for high flow drippers. </a:t>
            </a:r>
          </a:p>
          <a:p>
            <a:pPr>
              <a:buFont typeface="Arial" panose="020B0604020202020204" pitchFamily="34" charset="0"/>
              <a:buChar char="•"/>
              <a:defRPr/>
            </a:pPr>
            <a:r>
              <a:rPr lang="en-US" sz="1800" b="0" dirty="0"/>
              <a:t>Very effective flushing mechanism that save waste and  does not influence the irrigation cycle with low flushing flow rate. </a:t>
            </a:r>
          </a:p>
          <a:p>
            <a:pPr>
              <a:buFont typeface="Arial" panose="020B0604020202020204" pitchFamily="34" charset="0"/>
              <a:buChar char="•"/>
              <a:defRPr/>
            </a:pPr>
            <a:r>
              <a:rPr lang="en-US" sz="1800" b="0" dirty="0"/>
              <a:t>Very small foot print  for installation. </a:t>
            </a:r>
          </a:p>
          <a:p>
            <a:pPr marL="0" indent="0">
              <a:defRPr/>
            </a:pPr>
            <a:r>
              <a:rPr lang="en-US" sz="2000" b="0" dirty="0"/>
              <a:t>Cons: </a:t>
            </a:r>
          </a:p>
          <a:p>
            <a:pPr>
              <a:buFont typeface="Arial" panose="020B0604020202020204" pitchFamily="34" charset="0"/>
              <a:buChar char="•"/>
              <a:defRPr/>
            </a:pPr>
            <a:r>
              <a:rPr lang="en-US" sz="1800" b="0" dirty="0"/>
              <a:t>Not very effective and efficient with organic </a:t>
            </a:r>
            <a:br>
              <a:rPr lang="en-US" sz="1800" b="0" dirty="0"/>
            </a:br>
            <a:r>
              <a:rPr lang="en-US" sz="1800" b="0" dirty="0"/>
              <a:t>material as well as silt and clay removal. </a:t>
            </a:r>
          </a:p>
          <a:p>
            <a:pPr>
              <a:buFont typeface="Arial" panose="020B0604020202020204" pitchFamily="34" charset="0"/>
              <a:buChar char="•"/>
              <a:defRPr/>
            </a:pPr>
            <a:r>
              <a:rPr lang="en-US" sz="1800" b="0" dirty="0"/>
              <a:t>Due to relatively small filter area, the</a:t>
            </a:r>
            <a:br>
              <a:rPr lang="en-US" sz="1800" b="0" dirty="0"/>
            </a:br>
            <a:r>
              <a:rPr lang="en-US" sz="1800" b="0" dirty="0"/>
              <a:t>technology has limited ability to work with “dirty” water. </a:t>
            </a:r>
          </a:p>
          <a:p>
            <a:pPr>
              <a:buFont typeface="Arial" panose="020B0604020202020204" pitchFamily="34" charset="0"/>
              <a:buChar char="•"/>
              <a:defRPr/>
            </a:pPr>
            <a:r>
              <a:rPr lang="en-US" sz="1800" b="0" dirty="0"/>
              <a:t>Moving  parts in a dirty environment. </a:t>
            </a:r>
          </a:p>
          <a:p>
            <a:pPr>
              <a:buFont typeface="Arial" panose="020B0604020202020204" pitchFamily="34" charset="0"/>
              <a:buChar char="•"/>
              <a:defRPr/>
            </a:pPr>
            <a:r>
              <a:rPr lang="en-US" sz="1800" b="0" dirty="0"/>
              <a:t>Minimum pressure for flushing.</a:t>
            </a:r>
          </a:p>
          <a:p>
            <a:pPr>
              <a:buFont typeface="Arial" panose="020B0604020202020204" pitchFamily="34" charset="0"/>
              <a:buChar char="•"/>
              <a:defRPr/>
            </a:pPr>
            <a:r>
              <a:rPr lang="en-US" sz="1800" b="0" dirty="0"/>
              <a:t>The ability to work with coarse sand.</a:t>
            </a:r>
            <a:r>
              <a:rPr lang="en-US" sz="2000" b="0" dirty="0"/>
              <a:t> </a:t>
            </a:r>
          </a:p>
          <a:p>
            <a:pPr marL="228600" indent="-228600">
              <a:buFont typeface="+mj-lt"/>
              <a:buAutoNum type="alphaUcPeriod"/>
              <a:defRPr/>
            </a:pPr>
            <a:endParaRPr lang="en-US" sz="1200" dirty="0"/>
          </a:p>
          <a:p>
            <a:pPr>
              <a:defRPr/>
            </a:pPr>
            <a:endParaRPr lang="en-US" sz="1200" dirty="0"/>
          </a:p>
        </p:txBody>
      </p:sp>
      <p:sp>
        <p:nvSpPr>
          <p:cNvPr id="4" name="Slide Number Placeholder 3"/>
          <p:cNvSpPr>
            <a:spLocks noGrp="1"/>
          </p:cNvSpPr>
          <p:nvPr>
            <p:ph type="sldNum" sz="quarter" idx="4294967295"/>
          </p:nvPr>
        </p:nvSpPr>
        <p:spPr>
          <a:xfrm>
            <a:off x="0" y="6324600"/>
            <a:ext cx="638175" cy="476250"/>
          </a:xfrm>
          <a:prstGeom prst="rect">
            <a:avLst/>
          </a:prstGeom>
        </p:spPr>
        <p:txBody>
          <a:bodyPr/>
          <a:lstStyle/>
          <a:p>
            <a:pPr>
              <a:defRPr/>
            </a:pPr>
            <a:r>
              <a:rPr lang="en-US" b="1" dirty="0">
                <a:latin typeface="+mn-lt"/>
              </a:rPr>
              <a:t> </a:t>
            </a:r>
            <a:fld id="{87FC5F6A-9977-405B-A17A-9484A36E316E}" type="slidenum">
              <a:rPr lang="he-IL" b="1" smtClean="0">
                <a:latin typeface="+mn-lt"/>
                <a:cs typeface="Arial" pitchFamily="34" charset="0"/>
              </a:rPr>
              <a:pPr>
                <a:defRPr/>
              </a:pPr>
              <a:t>29</a:t>
            </a:fld>
            <a:endParaRPr lang="en-US" b="1" dirty="0">
              <a:latin typeface="+mn-lt"/>
            </a:endParaRPr>
          </a:p>
          <a:p>
            <a:pPr>
              <a:defRPr/>
            </a:pPr>
            <a:endParaRPr lang="en-US" sz="1400" dirty="0"/>
          </a:p>
        </p:txBody>
      </p:sp>
      <p:pic>
        <p:nvPicPr>
          <p:cNvPr id="184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207" y="3393128"/>
            <a:ext cx="3570968" cy="1494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Filtration Technology</a:t>
            </a:r>
          </a:p>
        </p:txBody>
      </p:sp>
    </p:spTree>
    <p:extLst>
      <p:ext uri="{BB962C8B-B14F-4D97-AF65-F5344CB8AC3E}">
        <p14:creationId xmlns:p14="http://schemas.microsoft.com/office/powerpoint/2010/main" val="1066427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14325" y="228600"/>
            <a:ext cx="6272213" cy="688975"/>
          </a:xfrm>
        </p:spPr>
        <p:txBody>
          <a:bodyPr>
            <a:normAutofit fontScale="90000"/>
          </a:bodyPr>
          <a:lstStyle/>
          <a:p>
            <a:pPr eaLnBrk="1" hangingPunct="1"/>
            <a:r>
              <a:rPr lang="en-US" dirty="0"/>
              <a:t>Soil water holding capacity</a:t>
            </a:r>
          </a:p>
        </p:txBody>
      </p:sp>
      <p:sp>
        <p:nvSpPr>
          <p:cNvPr id="16387" name="Rectangle 3"/>
          <p:cNvSpPr>
            <a:spLocks noGrp="1" noChangeArrowheads="1"/>
          </p:cNvSpPr>
          <p:nvPr>
            <p:ph idx="1"/>
          </p:nvPr>
        </p:nvSpPr>
        <p:spPr>
          <a:xfrm>
            <a:off x="304800" y="1066800"/>
            <a:ext cx="5997575" cy="4792663"/>
          </a:xfrm>
        </p:spPr>
        <p:txBody>
          <a:bodyPr>
            <a:normAutofit fontScale="92500"/>
          </a:bodyPr>
          <a:lstStyle/>
          <a:p>
            <a:pPr eaLnBrk="1" hangingPunct="1">
              <a:lnSpc>
                <a:spcPct val="120000"/>
              </a:lnSpc>
            </a:pPr>
            <a:r>
              <a:rPr lang="en-US" dirty="0"/>
              <a:t> The total water held by soil is called water holding capacity</a:t>
            </a:r>
          </a:p>
          <a:p>
            <a:pPr lvl="1" eaLnBrk="1" hangingPunct="1">
              <a:lnSpc>
                <a:spcPct val="120000"/>
              </a:lnSpc>
            </a:pPr>
            <a:r>
              <a:rPr lang="en-US" dirty="0"/>
              <a:t>Available water capacity (AWC)</a:t>
            </a:r>
          </a:p>
          <a:p>
            <a:pPr lvl="2" eaLnBrk="1" hangingPunct="1">
              <a:lnSpc>
                <a:spcPct val="120000"/>
              </a:lnSpc>
            </a:pPr>
            <a:r>
              <a:rPr lang="en-US" dirty="0"/>
              <a:t>The amount of water held in a soil available for use by most plants.</a:t>
            </a:r>
          </a:p>
          <a:p>
            <a:pPr lvl="1" eaLnBrk="1" hangingPunct="1">
              <a:lnSpc>
                <a:spcPct val="120000"/>
              </a:lnSpc>
            </a:pPr>
            <a:r>
              <a:rPr lang="en-US" dirty="0"/>
              <a:t>Soil-Water potential</a:t>
            </a:r>
          </a:p>
          <a:p>
            <a:pPr lvl="2" eaLnBrk="1" hangingPunct="1">
              <a:lnSpc>
                <a:spcPct val="120000"/>
              </a:lnSpc>
            </a:pPr>
            <a:r>
              <a:rPr lang="en-US" dirty="0"/>
              <a:t>Field capacity</a:t>
            </a:r>
          </a:p>
          <a:p>
            <a:pPr lvl="2" eaLnBrk="1" hangingPunct="1">
              <a:lnSpc>
                <a:spcPct val="120000"/>
              </a:lnSpc>
            </a:pPr>
            <a:r>
              <a:rPr lang="en-US" dirty="0"/>
              <a:t>Permanent wilting point</a:t>
            </a:r>
          </a:p>
          <a:p>
            <a:pPr lvl="2" eaLnBrk="1" hangingPunct="1">
              <a:lnSpc>
                <a:spcPct val="120000"/>
              </a:lnSpc>
            </a:pPr>
            <a:r>
              <a:rPr lang="en-US" dirty="0"/>
              <a:t>Management Allowed Depletion M.A.D.</a:t>
            </a:r>
          </a:p>
          <a:p>
            <a:pPr eaLnBrk="1" hangingPunct="1"/>
            <a:endParaRPr lang="en-US" sz="2100" dirty="0"/>
          </a:p>
        </p:txBody>
      </p:sp>
      <p:grpSp>
        <p:nvGrpSpPr>
          <p:cNvPr id="16388" name="Group 4"/>
          <p:cNvGrpSpPr>
            <a:grpSpLocks/>
          </p:cNvGrpSpPr>
          <p:nvPr/>
        </p:nvGrpSpPr>
        <p:grpSpPr bwMode="auto">
          <a:xfrm>
            <a:off x="5778500" y="2706688"/>
            <a:ext cx="2974975" cy="2306637"/>
            <a:chOff x="345" y="454"/>
            <a:chExt cx="1874" cy="1935"/>
          </a:xfrm>
        </p:grpSpPr>
        <p:sp>
          <p:nvSpPr>
            <p:cNvPr id="16389" name="Freeform 5" descr="Cork"/>
            <p:cNvSpPr>
              <a:spLocks/>
            </p:cNvSpPr>
            <p:nvPr/>
          </p:nvSpPr>
          <p:spPr bwMode="auto">
            <a:xfrm>
              <a:off x="791" y="1248"/>
              <a:ext cx="608" cy="702"/>
            </a:xfrm>
            <a:custGeom>
              <a:avLst/>
              <a:gdLst>
                <a:gd name="T0" fmla="*/ 34 w 608"/>
                <a:gd name="T1" fmla="*/ 119 h 702"/>
                <a:gd name="T2" fmla="*/ 75 w 608"/>
                <a:gd name="T3" fmla="*/ 111 h 702"/>
                <a:gd name="T4" fmla="*/ 110 w 608"/>
                <a:gd name="T5" fmla="*/ 82 h 702"/>
                <a:gd name="T6" fmla="*/ 144 w 608"/>
                <a:gd name="T7" fmla="*/ 44 h 702"/>
                <a:gd name="T8" fmla="*/ 186 w 608"/>
                <a:gd name="T9" fmla="*/ 37 h 702"/>
                <a:gd name="T10" fmla="*/ 234 w 608"/>
                <a:gd name="T11" fmla="*/ 7 h 702"/>
                <a:gd name="T12" fmla="*/ 275 w 608"/>
                <a:gd name="T13" fmla="*/ 7 h 702"/>
                <a:gd name="T14" fmla="*/ 324 w 608"/>
                <a:gd name="T15" fmla="*/ 7 h 702"/>
                <a:gd name="T16" fmla="*/ 372 w 608"/>
                <a:gd name="T17" fmla="*/ 0 h 702"/>
                <a:gd name="T18" fmla="*/ 420 w 608"/>
                <a:gd name="T19" fmla="*/ 0 h 702"/>
                <a:gd name="T20" fmla="*/ 469 w 608"/>
                <a:gd name="T21" fmla="*/ 29 h 702"/>
                <a:gd name="T22" fmla="*/ 510 w 608"/>
                <a:gd name="T23" fmla="*/ 44 h 702"/>
                <a:gd name="T24" fmla="*/ 544 w 608"/>
                <a:gd name="T25" fmla="*/ 74 h 702"/>
                <a:gd name="T26" fmla="*/ 544 w 608"/>
                <a:gd name="T27" fmla="*/ 119 h 702"/>
                <a:gd name="T28" fmla="*/ 572 w 608"/>
                <a:gd name="T29" fmla="*/ 149 h 702"/>
                <a:gd name="T30" fmla="*/ 572 w 608"/>
                <a:gd name="T31" fmla="*/ 201 h 702"/>
                <a:gd name="T32" fmla="*/ 593 w 608"/>
                <a:gd name="T33" fmla="*/ 231 h 702"/>
                <a:gd name="T34" fmla="*/ 593 w 608"/>
                <a:gd name="T35" fmla="*/ 283 h 702"/>
                <a:gd name="T36" fmla="*/ 593 w 608"/>
                <a:gd name="T37" fmla="*/ 343 h 702"/>
                <a:gd name="T38" fmla="*/ 593 w 608"/>
                <a:gd name="T39" fmla="*/ 492 h 702"/>
                <a:gd name="T40" fmla="*/ 607 w 608"/>
                <a:gd name="T41" fmla="*/ 671 h 702"/>
                <a:gd name="T42" fmla="*/ 551 w 608"/>
                <a:gd name="T43" fmla="*/ 686 h 702"/>
                <a:gd name="T44" fmla="*/ 510 w 608"/>
                <a:gd name="T45" fmla="*/ 686 h 702"/>
                <a:gd name="T46" fmla="*/ 462 w 608"/>
                <a:gd name="T47" fmla="*/ 693 h 702"/>
                <a:gd name="T48" fmla="*/ 420 w 608"/>
                <a:gd name="T49" fmla="*/ 693 h 702"/>
                <a:gd name="T50" fmla="*/ 372 w 608"/>
                <a:gd name="T51" fmla="*/ 701 h 702"/>
                <a:gd name="T52" fmla="*/ 331 w 608"/>
                <a:gd name="T53" fmla="*/ 671 h 702"/>
                <a:gd name="T54" fmla="*/ 289 w 608"/>
                <a:gd name="T55" fmla="*/ 656 h 702"/>
                <a:gd name="T56" fmla="*/ 248 w 608"/>
                <a:gd name="T57" fmla="*/ 648 h 702"/>
                <a:gd name="T58" fmla="*/ 227 w 608"/>
                <a:gd name="T59" fmla="*/ 618 h 702"/>
                <a:gd name="T60" fmla="*/ 241 w 608"/>
                <a:gd name="T61" fmla="*/ 574 h 702"/>
                <a:gd name="T62" fmla="*/ 234 w 608"/>
                <a:gd name="T63" fmla="*/ 514 h 702"/>
                <a:gd name="T64" fmla="*/ 200 w 608"/>
                <a:gd name="T65" fmla="*/ 477 h 702"/>
                <a:gd name="T66" fmla="*/ 151 w 608"/>
                <a:gd name="T67" fmla="*/ 447 h 702"/>
                <a:gd name="T68" fmla="*/ 103 w 608"/>
                <a:gd name="T69" fmla="*/ 417 h 702"/>
                <a:gd name="T70" fmla="*/ 55 w 608"/>
                <a:gd name="T71" fmla="*/ 387 h 702"/>
                <a:gd name="T72" fmla="*/ 13 w 608"/>
                <a:gd name="T73" fmla="*/ 365 h 702"/>
                <a:gd name="T74" fmla="*/ 6 w 608"/>
                <a:gd name="T75" fmla="*/ 313 h 702"/>
                <a:gd name="T76" fmla="*/ 6 w 608"/>
                <a:gd name="T77" fmla="*/ 268 h 702"/>
                <a:gd name="T78" fmla="*/ 6 w 608"/>
                <a:gd name="T79" fmla="*/ 223 h 702"/>
                <a:gd name="T80" fmla="*/ 6 w 608"/>
                <a:gd name="T81" fmla="*/ 178 h 702"/>
                <a:gd name="T82" fmla="*/ 27 w 608"/>
                <a:gd name="T83" fmla="*/ 141 h 702"/>
                <a:gd name="T84" fmla="*/ 27 w 608"/>
                <a:gd name="T85" fmla="*/ 111 h 7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8" h="702">
                  <a:moveTo>
                    <a:pt x="0" y="104"/>
                  </a:moveTo>
                  <a:lnTo>
                    <a:pt x="34" y="119"/>
                  </a:lnTo>
                  <a:lnTo>
                    <a:pt x="55" y="119"/>
                  </a:lnTo>
                  <a:lnTo>
                    <a:pt x="75" y="111"/>
                  </a:lnTo>
                  <a:lnTo>
                    <a:pt x="89" y="89"/>
                  </a:lnTo>
                  <a:lnTo>
                    <a:pt x="110" y="82"/>
                  </a:lnTo>
                  <a:lnTo>
                    <a:pt x="110" y="59"/>
                  </a:lnTo>
                  <a:lnTo>
                    <a:pt x="144" y="44"/>
                  </a:lnTo>
                  <a:lnTo>
                    <a:pt x="165" y="37"/>
                  </a:lnTo>
                  <a:lnTo>
                    <a:pt x="186" y="37"/>
                  </a:lnTo>
                  <a:lnTo>
                    <a:pt x="213" y="22"/>
                  </a:lnTo>
                  <a:lnTo>
                    <a:pt x="234" y="7"/>
                  </a:lnTo>
                  <a:lnTo>
                    <a:pt x="255" y="7"/>
                  </a:lnTo>
                  <a:lnTo>
                    <a:pt x="275" y="7"/>
                  </a:lnTo>
                  <a:lnTo>
                    <a:pt x="296" y="7"/>
                  </a:lnTo>
                  <a:lnTo>
                    <a:pt x="324" y="7"/>
                  </a:lnTo>
                  <a:lnTo>
                    <a:pt x="344" y="0"/>
                  </a:lnTo>
                  <a:lnTo>
                    <a:pt x="372" y="0"/>
                  </a:lnTo>
                  <a:lnTo>
                    <a:pt x="393" y="0"/>
                  </a:lnTo>
                  <a:lnTo>
                    <a:pt x="420" y="0"/>
                  </a:lnTo>
                  <a:lnTo>
                    <a:pt x="441" y="29"/>
                  </a:lnTo>
                  <a:lnTo>
                    <a:pt x="469" y="29"/>
                  </a:lnTo>
                  <a:lnTo>
                    <a:pt x="489" y="37"/>
                  </a:lnTo>
                  <a:lnTo>
                    <a:pt x="510" y="44"/>
                  </a:lnTo>
                  <a:lnTo>
                    <a:pt x="531" y="52"/>
                  </a:lnTo>
                  <a:lnTo>
                    <a:pt x="544" y="74"/>
                  </a:lnTo>
                  <a:lnTo>
                    <a:pt x="544" y="96"/>
                  </a:lnTo>
                  <a:lnTo>
                    <a:pt x="544" y="119"/>
                  </a:lnTo>
                  <a:lnTo>
                    <a:pt x="565" y="126"/>
                  </a:lnTo>
                  <a:lnTo>
                    <a:pt x="572" y="149"/>
                  </a:lnTo>
                  <a:lnTo>
                    <a:pt x="572" y="178"/>
                  </a:lnTo>
                  <a:lnTo>
                    <a:pt x="572" y="201"/>
                  </a:lnTo>
                  <a:lnTo>
                    <a:pt x="593" y="208"/>
                  </a:lnTo>
                  <a:lnTo>
                    <a:pt x="593" y="231"/>
                  </a:lnTo>
                  <a:lnTo>
                    <a:pt x="593" y="261"/>
                  </a:lnTo>
                  <a:lnTo>
                    <a:pt x="593" y="283"/>
                  </a:lnTo>
                  <a:lnTo>
                    <a:pt x="593" y="313"/>
                  </a:lnTo>
                  <a:lnTo>
                    <a:pt x="593" y="343"/>
                  </a:lnTo>
                  <a:lnTo>
                    <a:pt x="593" y="372"/>
                  </a:lnTo>
                  <a:lnTo>
                    <a:pt x="593" y="492"/>
                  </a:lnTo>
                  <a:lnTo>
                    <a:pt x="607" y="641"/>
                  </a:lnTo>
                  <a:lnTo>
                    <a:pt x="607" y="671"/>
                  </a:lnTo>
                  <a:lnTo>
                    <a:pt x="579" y="686"/>
                  </a:lnTo>
                  <a:lnTo>
                    <a:pt x="551" y="686"/>
                  </a:lnTo>
                  <a:lnTo>
                    <a:pt x="531" y="686"/>
                  </a:lnTo>
                  <a:lnTo>
                    <a:pt x="510" y="686"/>
                  </a:lnTo>
                  <a:lnTo>
                    <a:pt x="489" y="686"/>
                  </a:lnTo>
                  <a:lnTo>
                    <a:pt x="462" y="693"/>
                  </a:lnTo>
                  <a:lnTo>
                    <a:pt x="441" y="693"/>
                  </a:lnTo>
                  <a:lnTo>
                    <a:pt x="420" y="693"/>
                  </a:lnTo>
                  <a:lnTo>
                    <a:pt x="400" y="701"/>
                  </a:lnTo>
                  <a:lnTo>
                    <a:pt x="372" y="701"/>
                  </a:lnTo>
                  <a:lnTo>
                    <a:pt x="351" y="693"/>
                  </a:lnTo>
                  <a:lnTo>
                    <a:pt x="331" y="671"/>
                  </a:lnTo>
                  <a:lnTo>
                    <a:pt x="310" y="663"/>
                  </a:lnTo>
                  <a:lnTo>
                    <a:pt x="289" y="656"/>
                  </a:lnTo>
                  <a:lnTo>
                    <a:pt x="269" y="648"/>
                  </a:lnTo>
                  <a:lnTo>
                    <a:pt x="248" y="648"/>
                  </a:lnTo>
                  <a:lnTo>
                    <a:pt x="227" y="641"/>
                  </a:lnTo>
                  <a:lnTo>
                    <a:pt x="227" y="618"/>
                  </a:lnTo>
                  <a:lnTo>
                    <a:pt x="241" y="596"/>
                  </a:lnTo>
                  <a:lnTo>
                    <a:pt x="241" y="574"/>
                  </a:lnTo>
                  <a:lnTo>
                    <a:pt x="241" y="544"/>
                  </a:lnTo>
                  <a:lnTo>
                    <a:pt x="234" y="514"/>
                  </a:lnTo>
                  <a:lnTo>
                    <a:pt x="227" y="492"/>
                  </a:lnTo>
                  <a:lnTo>
                    <a:pt x="200" y="477"/>
                  </a:lnTo>
                  <a:lnTo>
                    <a:pt x="172" y="462"/>
                  </a:lnTo>
                  <a:lnTo>
                    <a:pt x="151" y="447"/>
                  </a:lnTo>
                  <a:lnTo>
                    <a:pt x="131" y="439"/>
                  </a:lnTo>
                  <a:lnTo>
                    <a:pt x="103" y="417"/>
                  </a:lnTo>
                  <a:lnTo>
                    <a:pt x="75" y="395"/>
                  </a:lnTo>
                  <a:lnTo>
                    <a:pt x="55" y="387"/>
                  </a:lnTo>
                  <a:lnTo>
                    <a:pt x="34" y="372"/>
                  </a:lnTo>
                  <a:lnTo>
                    <a:pt x="13" y="365"/>
                  </a:lnTo>
                  <a:lnTo>
                    <a:pt x="6" y="343"/>
                  </a:lnTo>
                  <a:lnTo>
                    <a:pt x="6" y="313"/>
                  </a:lnTo>
                  <a:lnTo>
                    <a:pt x="6" y="290"/>
                  </a:lnTo>
                  <a:lnTo>
                    <a:pt x="6" y="268"/>
                  </a:lnTo>
                  <a:lnTo>
                    <a:pt x="6" y="246"/>
                  </a:lnTo>
                  <a:lnTo>
                    <a:pt x="6" y="223"/>
                  </a:lnTo>
                  <a:lnTo>
                    <a:pt x="6" y="201"/>
                  </a:lnTo>
                  <a:lnTo>
                    <a:pt x="6" y="178"/>
                  </a:lnTo>
                  <a:lnTo>
                    <a:pt x="6" y="156"/>
                  </a:lnTo>
                  <a:lnTo>
                    <a:pt x="27" y="141"/>
                  </a:lnTo>
                  <a:lnTo>
                    <a:pt x="0" y="104"/>
                  </a:lnTo>
                  <a:lnTo>
                    <a:pt x="27" y="111"/>
                  </a:lnTo>
                </a:path>
              </a:pathLst>
            </a:custGeom>
            <a:blipFill dpi="0" rotWithShape="0">
              <a:blip r:embed="rId3"/>
              <a:srcRect/>
              <a:tile tx="0" ty="0" sx="100000" sy="100000" flip="none" algn="tl"/>
            </a:blipFill>
            <a:ln w="12700" cap="rnd" cmpd="sng">
              <a:solidFill>
                <a:schemeClr val="tx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390" name="Freeform 6" descr="Cork"/>
            <p:cNvSpPr>
              <a:spLocks/>
            </p:cNvSpPr>
            <p:nvPr/>
          </p:nvSpPr>
          <p:spPr bwMode="auto">
            <a:xfrm>
              <a:off x="1363" y="822"/>
              <a:ext cx="539" cy="456"/>
            </a:xfrm>
            <a:custGeom>
              <a:avLst/>
              <a:gdLst>
                <a:gd name="T0" fmla="*/ 96 w 539"/>
                <a:gd name="T1" fmla="*/ 440 h 456"/>
                <a:gd name="T2" fmla="*/ 68 w 539"/>
                <a:gd name="T3" fmla="*/ 395 h 456"/>
                <a:gd name="T4" fmla="*/ 20 w 539"/>
                <a:gd name="T5" fmla="*/ 365 h 456"/>
                <a:gd name="T6" fmla="*/ 0 w 539"/>
                <a:gd name="T7" fmla="*/ 305 h 456"/>
                <a:gd name="T8" fmla="*/ 0 w 539"/>
                <a:gd name="T9" fmla="*/ 246 h 456"/>
                <a:gd name="T10" fmla="*/ 6 w 539"/>
                <a:gd name="T11" fmla="*/ 201 h 456"/>
                <a:gd name="T12" fmla="*/ 6 w 539"/>
                <a:gd name="T13" fmla="*/ 156 h 456"/>
                <a:gd name="T14" fmla="*/ 20 w 539"/>
                <a:gd name="T15" fmla="*/ 111 h 456"/>
                <a:gd name="T16" fmla="*/ 48 w 539"/>
                <a:gd name="T17" fmla="*/ 67 h 456"/>
                <a:gd name="T18" fmla="*/ 75 w 539"/>
                <a:gd name="T19" fmla="*/ 37 h 456"/>
                <a:gd name="T20" fmla="*/ 124 w 539"/>
                <a:gd name="T21" fmla="*/ 29 h 456"/>
                <a:gd name="T22" fmla="*/ 186 w 539"/>
                <a:gd name="T23" fmla="*/ 0 h 456"/>
                <a:gd name="T24" fmla="*/ 227 w 539"/>
                <a:gd name="T25" fmla="*/ 0 h 456"/>
                <a:gd name="T26" fmla="*/ 255 w 539"/>
                <a:gd name="T27" fmla="*/ 29 h 456"/>
                <a:gd name="T28" fmla="*/ 282 w 539"/>
                <a:gd name="T29" fmla="*/ 74 h 456"/>
                <a:gd name="T30" fmla="*/ 324 w 539"/>
                <a:gd name="T31" fmla="*/ 89 h 456"/>
                <a:gd name="T32" fmla="*/ 365 w 539"/>
                <a:gd name="T33" fmla="*/ 89 h 456"/>
                <a:gd name="T34" fmla="*/ 455 w 539"/>
                <a:gd name="T35" fmla="*/ 179 h 456"/>
                <a:gd name="T36" fmla="*/ 503 w 539"/>
                <a:gd name="T37" fmla="*/ 201 h 456"/>
                <a:gd name="T38" fmla="*/ 538 w 539"/>
                <a:gd name="T39" fmla="*/ 253 h 456"/>
                <a:gd name="T40" fmla="*/ 538 w 539"/>
                <a:gd name="T41" fmla="*/ 298 h 456"/>
                <a:gd name="T42" fmla="*/ 524 w 539"/>
                <a:gd name="T43" fmla="*/ 343 h 456"/>
                <a:gd name="T44" fmla="*/ 489 w 539"/>
                <a:gd name="T45" fmla="*/ 380 h 456"/>
                <a:gd name="T46" fmla="*/ 448 w 539"/>
                <a:gd name="T47" fmla="*/ 395 h 456"/>
                <a:gd name="T48" fmla="*/ 400 w 539"/>
                <a:gd name="T49" fmla="*/ 380 h 456"/>
                <a:gd name="T50" fmla="*/ 351 w 539"/>
                <a:gd name="T51" fmla="*/ 387 h 456"/>
                <a:gd name="T52" fmla="*/ 324 w 539"/>
                <a:gd name="T53" fmla="*/ 455 h 456"/>
                <a:gd name="T54" fmla="*/ 275 w 539"/>
                <a:gd name="T55" fmla="*/ 455 h 456"/>
                <a:gd name="T56" fmla="*/ 234 w 539"/>
                <a:gd name="T57" fmla="*/ 455 h 456"/>
                <a:gd name="T58" fmla="*/ 193 w 539"/>
                <a:gd name="T59" fmla="*/ 455 h 456"/>
                <a:gd name="T60" fmla="*/ 151 w 539"/>
                <a:gd name="T61" fmla="*/ 455 h 456"/>
                <a:gd name="T62" fmla="*/ 124 w 539"/>
                <a:gd name="T63" fmla="*/ 440 h 4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9" h="456">
                  <a:moveTo>
                    <a:pt x="124" y="440"/>
                  </a:moveTo>
                  <a:lnTo>
                    <a:pt x="96" y="440"/>
                  </a:lnTo>
                  <a:lnTo>
                    <a:pt x="82" y="417"/>
                  </a:lnTo>
                  <a:lnTo>
                    <a:pt x="68" y="395"/>
                  </a:lnTo>
                  <a:lnTo>
                    <a:pt x="48" y="372"/>
                  </a:lnTo>
                  <a:lnTo>
                    <a:pt x="20" y="365"/>
                  </a:lnTo>
                  <a:lnTo>
                    <a:pt x="6" y="343"/>
                  </a:lnTo>
                  <a:lnTo>
                    <a:pt x="0" y="305"/>
                  </a:lnTo>
                  <a:lnTo>
                    <a:pt x="0" y="275"/>
                  </a:lnTo>
                  <a:lnTo>
                    <a:pt x="0" y="246"/>
                  </a:lnTo>
                  <a:lnTo>
                    <a:pt x="0" y="223"/>
                  </a:lnTo>
                  <a:lnTo>
                    <a:pt x="6" y="201"/>
                  </a:lnTo>
                  <a:lnTo>
                    <a:pt x="6" y="179"/>
                  </a:lnTo>
                  <a:lnTo>
                    <a:pt x="6" y="156"/>
                  </a:lnTo>
                  <a:lnTo>
                    <a:pt x="20" y="134"/>
                  </a:lnTo>
                  <a:lnTo>
                    <a:pt x="20" y="111"/>
                  </a:lnTo>
                  <a:lnTo>
                    <a:pt x="41" y="96"/>
                  </a:lnTo>
                  <a:lnTo>
                    <a:pt x="48" y="67"/>
                  </a:lnTo>
                  <a:lnTo>
                    <a:pt x="55" y="44"/>
                  </a:lnTo>
                  <a:lnTo>
                    <a:pt x="75" y="37"/>
                  </a:lnTo>
                  <a:lnTo>
                    <a:pt x="103" y="29"/>
                  </a:lnTo>
                  <a:lnTo>
                    <a:pt x="124" y="29"/>
                  </a:lnTo>
                  <a:lnTo>
                    <a:pt x="158" y="29"/>
                  </a:lnTo>
                  <a:lnTo>
                    <a:pt x="186" y="0"/>
                  </a:lnTo>
                  <a:lnTo>
                    <a:pt x="206" y="0"/>
                  </a:lnTo>
                  <a:lnTo>
                    <a:pt x="227" y="0"/>
                  </a:lnTo>
                  <a:lnTo>
                    <a:pt x="248" y="0"/>
                  </a:lnTo>
                  <a:lnTo>
                    <a:pt x="255" y="29"/>
                  </a:lnTo>
                  <a:lnTo>
                    <a:pt x="269" y="52"/>
                  </a:lnTo>
                  <a:lnTo>
                    <a:pt x="282" y="74"/>
                  </a:lnTo>
                  <a:lnTo>
                    <a:pt x="303" y="89"/>
                  </a:lnTo>
                  <a:lnTo>
                    <a:pt x="324" y="89"/>
                  </a:lnTo>
                  <a:lnTo>
                    <a:pt x="344" y="89"/>
                  </a:lnTo>
                  <a:lnTo>
                    <a:pt x="365" y="89"/>
                  </a:lnTo>
                  <a:lnTo>
                    <a:pt x="386" y="89"/>
                  </a:lnTo>
                  <a:lnTo>
                    <a:pt x="455" y="179"/>
                  </a:lnTo>
                  <a:lnTo>
                    <a:pt x="475" y="179"/>
                  </a:lnTo>
                  <a:lnTo>
                    <a:pt x="503" y="201"/>
                  </a:lnTo>
                  <a:lnTo>
                    <a:pt x="517" y="223"/>
                  </a:lnTo>
                  <a:lnTo>
                    <a:pt x="538" y="253"/>
                  </a:lnTo>
                  <a:lnTo>
                    <a:pt x="538" y="275"/>
                  </a:lnTo>
                  <a:lnTo>
                    <a:pt x="538" y="298"/>
                  </a:lnTo>
                  <a:lnTo>
                    <a:pt x="538" y="320"/>
                  </a:lnTo>
                  <a:lnTo>
                    <a:pt x="524" y="343"/>
                  </a:lnTo>
                  <a:lnTo>
                    <a:pt x="510" y="365"/>
                  </a:lnTo>
                  <a:lnTo>
                    <a:pt x="489" y="380"/>
                  </a:lnTo>
                  <a:lnTo>
                    <a:pt x="469" y="395"/>
                  </a:lnTo>
                  <a:lnTo>
                    <a:pt x="448" y="395"/>
                  </a:lnTo>
                  <a:lnTo>
                    <a:pt x="420" y="387"/>
                  </a:lnTo>
                  <a:lnTo>
                    <a:pt x="400" y="380"/>
                  </a:lnTo>
                  <a:lnTo>
                    <a:pt x="379" y="380"/>
                  </a:lnTo>
                  <a:lnTo>
                    <a:pt x="351" y="387"/>
                  </a:lnTo>
                  <a:lnTo>
                    <a:pt x="337" y="432"/>
                  </a:lnTo>
                  <a:lnTo>
                    <a:pt x="324" y="455"/>
                  </a:lnTo>
                  <a:lnTo>
                    <a:pt x="303" y="455"/>
                  </a:lnTo>
                  <a:lnTo>
                    <a:pt x="275" y="455"/>
                  </a:lnTo>
                  <a:lnTo>
                    <a:pt x="255" y="455"/>
                  </a:lnTo>
                  <a:lnTo>
                    <a:pt x="234" y="455"/>
                  </a:lnTo>
                  <a:lnTo>
                    <a:pt x="213" y="455"/>
                  </a:lnTo>
                  <a:lnTo>
                    <a:pt x="193" y="455"/>
                  </a:lnTo>
                  <a:lnTo>
                    <a:pt x="172" y="455"/>
                  </a:lnTo>
                  <a:lnTo>
                    <a:pt x="151" y="455"/>
                  </a:lnTo>
                  <a:lnTo>
                    <a:pt x="124" y="440"/>
                  </a:lnTo>
                </a:path>
              </a:pathLst>
            </a:custGeom>
            <a:blipFill dpi="0" rotWithShape="0">
              <a:blip r:embed="rId3"/>
              <a:srcRect/>
              <a:tile tx="0" ty="0" sx="100000" sy="100000" flip="none" algn="tl"/>
            </a:blip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391" name="Freeform 7" descr="Cork"/>
            <p:cNvSpPr>
              <a:spLocks/>
            </p:cNvSpPr>
            <p:nvPr/>
          </p:nvSpPr>
          <p:spPr bwMode="auto">
            <a:xfrm>
              <a:off x="1570" y="1397"/>
              <a:ext cx="649" cy="688"/>
            </a:xfrm>
            <a:custGeom>
              <a:avLst/>
              <a:gdLst>
                <a:gd name="T0" fmla="*/ 137 w 649"/>
                <a:gd name="T1" fmla="*/ 7 h 688"/>
                <a:gd name="T2" fmla="*/ 96 w 649"/>
                <a:gd name="T3" fmla="*/ 14 h 688"/>
                <a:gd name="T4" fmla="*/ 62 w 649"/>
                <a:gd name="T5" fmla="*/ 52 h 688"/>
                <a:gd name="T6" fmla="*/ 41 w 649"/>
                <a:gd name="T7" fmla="*/ 74 h 688"/>
                <a:gd name="T8" fmla="*/ 13 w 649"/>
                <a:gd name="T9" fmla="*/ 112 h 688"/>
                <a:gd name="T10" fmla="*/ 0 w 649"/>
                <a:gd name="T11" fmla="*/ 156 h 688"/>
                <a:gd name="T12" fmla="*/ 0 w 649"/>
                <a:gd name="T13" fmla="*/ 209 h 688"/>
                <a:gd name="T14" fmla="*/ 0 w 649"/>
                <a:gd name="T15" fmla="*/ 261 h 688"/>
                <a:gd name="T16" fmla="*/ 13 w 649"/>
                <a:gd name="T17" fmla="*/ 306 h 688"/>
                <a:gd name="T18" fmla="*/ 55 w 649"/>
                <a:gd name="T19" fmla="*/ 321 h 688"/>
                <a:gd name="T20" fmla="*/ 103 w 649"/>
                <a:gd name="T21" fmla="*/ 321 h 688"/>
                <a:gd name="T22" fmla="*/ 151 w 649"/>
                <a:gd name="T23" fmla="*/ 343 h 688"/>
                <a:gd name="T24" fmla="*/ 199 w 649"/>
                <a:gd name="T25" fmla="*/ 343 h 688"/>
                <a:gd name="T26" fmla="*/ 227 w 649"/>
                <a:gd name="T27" fmla="*/ 380 h 688"/>
                <a:gd name="T28" fmla="*/ 255 w 649"/>
                <a:gd name="T29" fmla="*/ 425 h 688"/>
                <a:gd name="T30" fmla="*/ 310 w 649"/>
                <a:gd name="T31" fmla="*/ 455 h 688"/>
                <a:gd name="T32" fmla="*/ 365 w 649"/>
                <a:gd name="T33" fmla="*/ 560 h 688"/>
                <a:gd name="T34" fmla="*/ 379 w 649"/>
                <a:gd name="T35" fmla="*/ 672 h 688"/>
                <a:gd name="T36" fmla="*/ 427 w 649"/>
                <a:gd name="T37" fmla="*/ 687 h 688"/>
                <a:gd name="T38" fmla="*/ 482 w 649"/>
                <a:gd name="T39" fmla="*/ 657 h 688"/>
                <a:gd name="T40" fmla="*/ 523 w 649"/>
                <a:gd name="T41" fmla="*/ 627 h 688"/>
                <a:gd name="T42" fmla="*/ 565 w 649"/>
                <a:gd name="T43" fmla="*/ 589 h 688"/>
                <a:gd name="T44" fmla="*/ 620 w 649"/>
                <a:gd name="T45" fmla="*/ 552 h 688"/>
                <a:gd name="T46" fmla="*/ 648 w 649"/>
                <a:gd name="T47" fmla="*/ 500 h 688"/>
                <a:gd name="T48" fmla="*/ 641 w 649"/>
                <a:gd name="T49" fmla="*/ 455 h 688"/>
                <a:gd name="T50" fmla="*/ 592 w 649"/>
                <a:gd name="T51" fmla="*/ 388 h 688"/>
                <a:gd name="T52" fmla="*/ 606 w 649"/>
                <a:gd name="T53" fmla="*/ 261 h 688"/>
                <a:gd name="T54" fmla="*/ 599 w 649"/>
                <a:gd name="T55" fmla="*/ 216 h 688"/>
                <a:gd name="T56" fmla="*/ 599 w 649"/>
                <a:gd name="T57" fmla="*/ 164 h 688"/>
                <a:gd name="T58" fmla="*/ 585 w 649"/>
                <a:gd name="T59" fmla="*/ 97 h 688"/>
                <a:gd name="T60" fmla="*/ 537 w 649"/>
                <a:gd name="T61" fmla="*/ 104 h 688"/>
                <a:gd name="T62" fmla="*/ 427 w 649"/>
                <a:gd name="T63" fmla="*/ 104 h 688"/>
                <a:gd name="T64" fmla="*/ 386 w 649"/>
                <a:gd name="T65" fmla="*/ 126 h 688"/>
                <a:gd name="T66" fmla="*/ 337 w 649"/>
                <a:gd name="T67" fmla="*/ 82 h 688"/>
                <a:gd name="T68" fmla="*/ 289 w 649"/>
                <a:gd name="T69" fmla="*/ 59 h 688"/>
                <a:gd name="T70" fmla="*/ 234 w 649"/>
                <a:gd name="T71" fmla="*/ 29 h 688"/>
                <a:gd name="T72" fmla="*/ 206 w 649"/>
                <a:gd name="T73" fmla="*/ 0 h 688"/>
                <a:gd name="T74" fmla="*/ 172 w 649"/>
                <a:gd name="T75" fmla="*/ 7 h 6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9" h="688">
                  <a:moveTo>
                    <a:pt x="172" y="7"/>
                  </a:moveTo>
                  <a:lnTo>
                    <a:pt x="137" y="7"/>
                  </a:lnTo>
                  <a:lnTo>
                    <a:pt x="117" y="0"/>
                  </a:lnTo>
                  <a:lnTo>
                    <a:pt x="96" y="14"/>
                  </a:lnTo>
                  <a:lnTo>
                    <a:pt x="82" y="52"/>
                  </a:lnTo>
                  <a:lnTo>
                    <a:pt x="62" y="52"/>
                  </a:lnTo>
                  <a:lnTo>
                    <a:pt x="41" y="67"/>
                  </a:lnTo>
                  <a:lnTo>
                    <a:pt x="41" y="74"/>
                  </a:lnTo>
                  <a:lnTo>
                    <a:pt x="48" y="82"/>
                  </a:lnTo>
                  <a:lnTo>
                    <a:pt x="13" y="112"/>
                  </a:lnTo>
                  <a:lnTo>
                    <a:pt x="0" y="134"/>
                  </a:lnTo>
                  <a:lnTo>
                    <a:pt x="0" y="156"/>
                  </a:lnTo>
                  <a:lnTo>
                    <a:pt x="0" y="179"/>
                  </a:lnTo>
                  <a:lnTo>
                    <a:pt x="0" y="209"/>
                  </a:lnTo>
                  <a:lnTo>
                    <a:pt x="0" y="238"/>
                  </a:lnTo>
                  <a:lnTo>
                    <a:pt x="0" y="261"/>
                  </a:lnTo>
                  <a:lnTo>
                    <a:pt x="0" y="283"/>
                  </a:lnTo>
                  <a:lnTo>
                    <a:pt x="13" y="306"/>
                  </a:lnTo>
                  <a:lnTo>
                    <a:pt x="34" y="306"/>
                  </a:lnTo>
                  <a:lnTo>
                    <a:pt x="55" y="321"/>
                  </a:lnTo>
                  <a:lnTo>
                    <a:pt x="82" y="321"/>
                  </a:lnTo>
                  <a:lnTo>
                    <a:pt x="103" y="321"/>
                  </a:lnTo>
                  <a:lnTo>
                    <a:pt x="130" y="328"/>
                  </a:lnTo>
                  <a:lnTo>
                    <a:pt x="151" y="343"/>
                  </a:lnTo>
                  <a:lnTo>
                    <a:pt x="179" y="343"/>
                  </a:lnTo>
                  <a:lnTo>
                    <a:pt x="199" y="343"/>
                  </a:lnTo>
                  <a:lnTo>
                    <a:pt x="220" y="358"/>
                  </a:lnTo>
                  <a:lnTo>
                    <a:pt x="227" y="380"/>
                  </a:lnTo>
                  <a:lnTo>
                    <a:pt x="234" y="403"/>
                  </a:lnTo>
                  <a:lnTo>
                    <a:pt x="255" y="425"/>
                  </a:lnTo>
                  <a:lnTo>
                    <a:pt x="282" y="440"/>
                  </a:lnTo>
                  <a:lnTo>
                    <a:pt x="310" y="455"/>
                  </a:lnTo>
                  <a:lnTo>
                    <a:pt x="337" y="485"/>
                  </a:lnTo>
                  <a:lnTo>
                    <a:pt x="365" y="560"/>
                  </a:lnTo>
                  <a:lnTo>
                    <a:pt x="379" y="649"/>
                  </a:lnTo>
                  <a:lnTo>
                    <a:pt x="379" y="672"/>
                  </a:lnTo>
                  <a:lnTo>
                    <a:pt x="406" y="687"/>
                  </a:lnTo>
                  <a:lnTo>
                    <a:pt x="427" y="687"/>
                  </a:lnTo>
                  <a:lnTo>
                    <a:pt x="448" y="679"/>
                  </a:lnTo>
                  <a:lnTo>
                    <a:pt x="482" y="657"/>
                  </a:lnTo>
                  <a:lnTo>
                    <a:pt x="503" y="642"/>
                  </a:lnTo>
                  <a:lnTo>
                    <a:pt x="523" y="627"/>
                  </a:lnTo>
                  <a:lnTo>
                    <a:pt x="544" y="597"/>
                  </a:lnTo>
                  <a:lnTo>
                    <a:pt x="565" y="589"/>
                  </a:lnTo>
                  <a:lnTo>
                    <a:pt x="599" y="560"/>
                  </a:lnTo>
                  <a:lnTo>
                    <a:pt x="620" y="552"/>
                  </a:lnTo>
                  <a:lnTo>
                    <a:pt x="648" y="537"/>
                  </a:lnTo>
                  <a:lnTo>
                    <a:pt x="648" y="500"/>
                  </a:lnTo>
                  <a:lnTo>
                    <a:pt x="648" y="477"/>
                  </a:lnTo>
                  <a:lnTo>
                    <a:pt x="641" y="455"/>
                  </a:lnTo>
                  <a:lnTo>
                    <a:pt x="606" y="418"/>
                  </a:lnTo>
                  <a:lnTo>
                    <a:pt x="592" y="388"/>
                  </a:lnTo>
                  <a:lnTo>
                    <a:pt x="592" y="365"/>
                  </a:lnTo>
                  <a:lnTo>
                    <a:pt x="606" y="261"/>
                  </a:lnTo>
                  <a:lnTo>
                    <a:pt x="606" y="238"/>
                  </a:lnTo>
                  <a:lnTo>
                    <a:pt x="599" y="216"/>
                  </a:lnTo>
                  <a:lnTo>
                    <a:pt x="592" y="194"/>
                  </a:lnTo>
                  <a:lnTo>
                    <a:pt x="599" y="164"/>
                  </a:lnTo>
                  <a:lnTo>
                    <a:pt x="592" y="126"/>
                  </a:lnTo>
                  <a:lnTo>
                    <a:pt x="585" y="97"/>
                  </a:lnTo>
                  <a:lnTo>
                    <a:pt x="558" y="104"/>
                  </a:lnTo>
                  <a:lnTo>
                    <a:pt x="537" y="104"/>
                  </a:lnTo>
                  <a:lnTo>
                    <a:pt x="454" y="104"/>
                  </a:lnTo>
                  <a:lnTo>
                    <a:pt x="427" y="104"/>
                  </a:lnTo>
                  <a:lnTo>
                    <a:pt x="406" y="104"/>
                  </a:lnTo>
                  <a:lnTo>
                    <a:pt x="386" y="126"/>
                  </a:lnTo>
                  <a:lnTo>
                    <a:pt x="358" y="112"/>
                  </a:lnTo>
                  <a:lnTo>
                    <a:pt x="337" y="82"/>
                  </a:lnTo>
                  <a:lnTo>
                    <a:pt x="324" y="59"/>
                  </a:lnTo>
                  <a:lnTo>
                    <a:pt x="289" y="59"/>
                  </a:lnTo>
                  <a:lnTo>
                    <a:pt x="261" y="37"/>
                  </a:lnTo>
                  <a:lnTo>
                    <a:pt x="234" y="29"/>
                  </a:lnTo>
                  <a:lnTo>
                    <a:pt x="213" y="29"/>
                  </a:lnTo>
                  <a:lnTo>
                    <a:pt x="206" y="0"/>
                  </a:lnTo>
                  <a:lnTo>
                    <a:pt x="172" y="7"/>
                  </a:lnTo>
                </a:path>
              </a:pathLst>
            </a:custGeom>
            <a:blipFill dpi="0" rotWithShape="0">
              <a:blip r:embed="rId3"/>
              <a:srcRect/>
              <a:tile tx="0" ty="0" sx="100000" sy="100000" flip="none" algn="tl"/>
            </a:blip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392" name="Freeform 8" descr="Cork"/>
            <p:cNvSpPr>
              <a:spLocks/>
            </p:cNvSpPr>
            <p:nvPr/>
          </p:nvSpPr>
          <p:spPr bwMode="auto">
            <a:xfrm>
              <a:off x="1356" y="1837"/>
              <a:ext cx="504" cy="472"/>
            </a:xfrm>
            <a:custGeom>
              <a:avLst/>
              <a:gdLst>
                <a:gd name="T0" fmla="*/ 241 w 504"/>
                <a:gd name="T1" fmla="*/ 0 h 472"/>
                <a:gd name="T2" fmla="*/ 206 w 504"/>
                <a:gd name="T3" fmla="*/ 14 h 472"/>
                <a:gd name="T4" fmla="*/ 186 w 504"/>
                <a:gd name="T5" fmla="*/ 22 h 472"/>
                <a:gd name="T6" fmla="*/ 172 w 504"/>
                <a:gd name="T7" fmla="*/ 44 h 472"/>
                <a:gd name="T8" fmla="*/ 158 w 504"/>
                <a:gd name="T9" fmla="*/ 74 h 472"/>
                <a:gd name="T10" fmla="*/ 158 w 504"/>
                <a:gd name="T11" fmla="*/ 97 h 472"/>
                <a:gd name="T12" fmla="*/ 158 w 504"/>
                <a:gd name="T13" fmla="*/ 119 h 472"/>
                <a:gd name="T14" fmla="*/ 137 w 504"/>
                <a:gd name="T15" fmla="*/ 134 h 472"/>
                <a:gd name="T16" fmla="*/ 137 w 504"/>
                <a:gd name="T17" fmla="*/ 179 h 472"/>
                <a:gd name="T18" fmla="*/ 137 w 504"/>
                <a:gd name="T19" fmla="*/ 269 h 472"/>
                <a:gd name="T20" fmla="*/ 117 w 504"/>
                <a:gd name="T21" fmla="*/ 269 h 472"/>
                <a:gd name="T22" fmla="*/ 96 w 504"/>
                <a:gd name="T23" fmla="*/ 276 h 472"/>
                <a:gd name="T24" fmla="*/ 68 w 504"/>
                <a:gd name="T25" fmla="*/ 276 h 472"/>
                <a:gd name="T26" fmla="*/ 48 w 504"/>
                <a:gd name="T27" fmla="*/ 276 h 472"/>
                <a:gd name="T28" fmla="*/ 13 w 504"/>
                <a:gd name="T29" fmla="*/ 276 h 472"/>
                <a:gd name="T30" fmla="*/ 0 w 504"/>
                <a:gd name="T31" fmla="*/ 299 h 472"/>
                <a:gd name="T32" fmla="*/ 0 w 504"/>
                <a:gd name="T33" fmla="*/ 321 h 472"/>
                <a:gd name="T34" fmla="*/ 0 w 504"/>
                <a:gd name="T35" fmla="*/ 351 h 472"/>
                <a:gd name="T36" fmla="*/ 6 w 504"/>
                <a:gd name="T37" fmla="*/ 373 h 472"/>
                <a:gd name="T38" fmla="*/ 20 w 504"/>
                <a:gd name="T39" fmla="*/ 403 h 472"/>
                <a:gd name="T40" fmla="*/ 41 w 504"/>
                <a:gd name="T41" fmla="*/ 433 h 472"/>
                <a:gd name="T42" fmla="*/ 62 w 504"/>
                <a:gd name="T43" fmla="*/ 441 h 472"/>
                <a:gd name="T44" fmla="*/ 89 w 504"/>
                <a:gd name="T45" fmla="*/ 456 h 472"/>
                <a:gd name="T46" fmla="*/ 117 w 504"/>
                <a:gd name="T47" fmla="*/ 456 h 472"/>
                <a:gd name="T48" fmla="*/ 144 w 504"/>
                <a:gd name="T49" fmla="*/ 463 h 472"/>
                <a:gd name="T50" fmla="*/ 165 w 504"/>
                <a:gd name="T51" fmla="*/ 463 h 472"/>
                <a:gd name="T52" fmla="*/ 186 w 504"/>
                <a:gd name="T53" fmla="*/ 463 h 472"/>
                <a:gd name="T54" fmla="*/ 213 w 504"/>
                <a:gd name="T55" fmla="*/ 471 h 472"/>
                <a:gd name="T56" fmla="*/ 234 w 504"/>
                <a:gd name="T57" fmla="*/ 471 h 472"/>
                <a:gd name="T58" fmla="*/ 254 w 504"/>
                <a:gd name="T59" fmla="*/ 471 h 472"/>
                <a:gd name="T60" fmla="*/ 282 w 504"/>
                <a:gd name="T61" fmla="*/ 471 h 472"/>
                <a:gd name="T62" fmla="*/ 303 w 504"/>
                <a:gd name="T63" fmla="*/ 471 h 472"/>
                <a:gd name="T64" fmla="*/ 323 w 504"/>
                <a:gd name="T65" fmla="*/ 471 h 472"/>
                <a:gd name="T66" fmla="*/ 344 w 504"/>
                <a:gd name="T67" fmla="*/ 471 h 472"/>
                <a:gd name="T68" fmla="*/ 372 w 504"/>
                <a:gd name="T69" fmla="*/ 471 h 472"/>
                <a:gd name="T70" fmla="*/ 399 w 504"/>
                <a:gd name="T71" fmla="*/ 471 h 472"/>
                <a:gd name="T72" fmla="*/ 420 w 504"/>
                <a:gd name="T73" fmla="*/ 463 h 472"/>
                <a:gd name="T74" fmla="*/ 447 w 504"/>
                <a:gd name="T75" fmla="*/ 426 h 472"/>
                <a:gd name="T76" fmla="*/ 461 w 504"/>
                <a:gd name="T77" fmla="*/ 388 h 472"/>
                <a:gd name="T78" fmla="*/ 475 w 504"/>
                <a:gd name="T79" fmla="*/ 366 h 472"/>
                <a:gd name="T80" fmla="*/ 475 w 504"/>
                <a:gd name="T81" fmla="*/ 343 h 472"/>
                <a:gd name="T82" fmla="*/ 496 w 504"/>
                <a:gd name="T83" fmla="*/ 314 h 472"/>
                <a:gd name="T84" fmla="*/ 496 w 504"/>
                <a:gd name="T85" fmla="*/ 291 h 472"/>
                <a:gd name="T86" fmla="*/ 503 w 504"/>
                <a:gd name="T87" fmla="*/ 269 h 472"/>
                <a:gd name="T88" fmla="*/ 482 w 504"/>
                <a:gd name="T89" fmla="*/ 224 h 472"/>
                <a:gd name="T90" fmla="*/ 461 w 504"/>
                <a:gd name="T91" fmla="*/ 209 h 472"/>
                <a:gd name="T92" fmla="*/ 440 w 504"/>
                <a:gd name="T93" fmla="*/ 201 h 472"/>
                <a:gd name="T94" fmla="*/ 413 w 504"/>
                <a:gd name="T95" fmla="*/ 179 h 472"/>
                <a:gd name="T96" fmla="*/ 385 w 504"/>
                <a:gd name="T97" fmla="*/ 171 h 472"/>
                <a:gd name="T98" fmla="*/ 372 w 504"/>
                <a:gd name="T99" fmla="*/ 149 h 472"/>
                <a:gd name="T100" fmla="*/ 372 w 504"/>
                <a:gd name="T101" fmla="*/ 127 h 472"/>
                <a:gd name="T102" fmla="*/ 365 w 504"/>
                <a:gd name="T103" fmla="*/ 104 h 472"/>
                <a:gd name="T104" fmla="*/ 358 w 504"/>
                <a:gd name="T105" fmla="*/ 67 h 472"/>
                <a:gd name="T106" fmla="*/ 337 w 504"/>
                <a:gd name="T107" fmla="*/ 44 h 472"/>
                <a:gd name="T108" fmla="*/ 316 w 504"/>
                <a:gd name="T109" fmla="*/ 37 h 472"/>
                <a:gd name="T110" fmla="*/ 289 w 504"/>
                <a:gd name="T111" fmla="*/ 29 h 472"/>
                <a:gd name="T112" fmla="*/ 268 w 504"/>
                <a:gd name="T113" fmla="*/ 29 h 472"/>
                <a:gd name="T114" fmla="*/ 248 w 504"/>
                <a:gd name="T115" fmla="*/ 29 h 472"/>
                <a:gd name="T116" fmla="*/ 241 w 504"/>
                <a:gd name="T117" fmla="*/ 0 h 472"/>
                <a:gd name="T118" fmla="*/ 241 w 504"/>
                <a:gd name="T119" fmla="*/ 0 h 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4" h="472">
                  <a:moveTo>
                    <a:pt x="241" y="0"/>
                  </a:moveTo>
                  <a:lnTo>
                    <a:pt x="206" y="14"/>
                  </a:lnTo>
                  <a:lnTo>
                    <a:pt x="186" y="22"/>
                  </a:lnTo>
                  <a:lnTo>
                    <a:pt x="172" y="44"/>
                  </a:lnTo>
                  <a:lnTo>
                    <a:pt x="158" y="74"/>
                  </a:lnTo>
                  <a:lnTo>
                    <a:pt x="158" y="97"/>
                  </a:lnTo>
                  <a:lnTo>
                    <a:pt x="158" y="119"/>
                  </a:lnTo>
                  <a:lnTo>
                    <a:pt x="137" y="134"/>
                  </a:lnTo>
                  <a:lnTo>
                    <a:pt x="137" y="179"/>
                  </a:lnTo>
                  <a:lnTo>
                    <a:pt x="137" y="269"/>
                  </a:lnTo>
                  <a:lnTo>
                    <a:pt x="117" y="269"/>
                  </a:lnTo>
                  <a:lnTo>
                    <a:pt x="96" y="276"/>
                  </a:lnTo>
                  <a:lnTo>
                    <a:pt x="68" y="276"/>
                  </a:lnTo>
                  <a:lnTo>
                    <a:pt x="48" y="276"/>
                  </a:lnTo>
                  <a:lnTo>
                    <a:pt x="13" y="276"/>
                  </a:lnTo>
                  <a:lnTo>
                    <a:pt x="0" y="299"/>
                  </a:lnTo>
                  <a:lnTo>
                    <a:pt x="0" y="321"/>
                  </a:lnTo>
                  <a:lnTo>
                    <a:pt x="0" y="351"/>
                  </a:lnTo>
                  <a:lnTo>
                    <a:pt x="6" y="373"/>
                  </a:lnTo>
                  <a:lnTo>
                    <a:pt x="20" y="403"/>
                  </a:lnTo>
                  <a:lnTo>
                    <a:pt x="41" y="433"/>
                  </a:lnTo>
                  <a:lnTo>
                    <a:pt x="62" y="441"/>
                  </a:lnTo>
                  <a:lnTo>
                    <a:pt x="89" y="456"/>
                  </a:lnTo>
                  <a:lnTo>
                    <a:pt x="117" y="456"/>
                  </a:lnTo>
                  <a:lnTo>
                    <a:pt x="144" y="463"/>
                  </a:lnTo>
                  <a:lnTo>
                    <a:pt x="165" y="463"/>
                  </a:lnTo>
                  <a:lnTo>
                    <a:pt x="186" y="463"/>
                  </a:lnTo>
                  <a:lnTo>
                    <a:pt x="213" y="471"/>
                  </a:lnTo>
                  <a:lnTo>
                    <a:pt x="234" y="471"/>
                  </a:lnTo>
                  <a:lnTo>
                    <a:pt x="254" y="471"/>
                  </a:lnTo>
                  <a:lnTo>
                    <a:pt x="282" y="471"/>
                  </a:lnTo>
                  <a:lnTo>
                    <a:pt x="303" y="471"/>
                  </a:lnTo>
                  <a:lnTo>
                    <a:pt x="323" y="471"/>
                  </a:lnTo>
                  <a:lnTo>
                    <a:pt x="344" y="471"/>
                  </a:lnTo>
                  <a:lnTo>
                    <a:pt x="372" y="471"/>
                  </a:lnTo>
                  <a:lnTo>
                    <a:pt x="399" y="471"/>
                  </a:lnTo>
                  <a:lnTo>
                    <a:pt x="420" y="463"/>
                  </a:lnTo>
                  <a:lnTo>
                    <a:pt x="447" y="426"/>
                  </a:lnTo>
                  <a:lnTo>
                    <a:pt x="461" y="388"/>
                  </a:lnTo>
                  <a:lnTo>
                    <a:pt x="475" y="366"/>
                  </a:lnTo>
                  <a:lnTo>
                    <a:pt x="475" y="343"/>
                  </a:lnTo>
                  <a:lnTo>
                    <a:pt x="496" y="314"/>
                  </a:lnTo>
                  <a:lnTo>
                    <a:pt x="496" y="291"/>
                  </a:lnTo>
                  <a:lnTo>
                    <a:pt x="503" y="269"/>
                  </a:lnTo>
                  <a:lnTo>
                    <a:pt x="482" y="224"/>
                  </a:lnTo>
                  <a:lnTo>
                    <a:pt x="461" y="209"/>
                  </a:lnTo>
                  <a:lnTo>
                    <a:pt x="440" y="201"/>
                  </a:lnTo>
                  <a:lnTo>
                    <a:pt x="413" y="179"/>
                  </a:lnTo>
                  <a:lnTo>
                    <a:pt x="385" y="171"/>
                  </a:lnTo>
                  <a:lnTo>
                    <a:pt x="372" y="149"/>
                  </a:lnTo>
                  <a:lnTo>
                    <a:pt x="372" y="127"/>
                  </a:lnTo>
                  <a:lnTo>
                    <a:pt x="365" y="104"/>
                  </a:lnTo>
                  <a:lnTo>
                    <a:pt x="358" y="67"/>
                  </a:lnTo>
                  <a:lnTo>
                    <a:pt x="337" y="44"/>
                  </a:lnTo>
                  <a:lnTo>
                    <a:pt x="316" y="37"/>
                  </a:lnTo>
                  <a:lnTo>
                    <a:pt x="289" y="29"/>
                  </a:lnTo>
                  <a:lnTo>
                    <a:pt x="268" y="29"/>
                  </a:lnTo>
                  <a:lnTo>
                    <a:pt x="248" y="29"/>
                  </a:lnTo>
                  <a:lnTo>
                    <a:pt x="241" y="0"/>
                  </a:lnTo>
                </a:path>
              </a:pathLst>
            </a:custGeom>
            <a:blipFill dpi="0" rotWithShape="0">
              <a:blip r:embed="rId3"/>
              <a:srcRect/>
              <a:tile tx="0" ty="0" sx="100000" sy="100000" flip="none" algn="tl"/>
            </a:blip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393" name="Freeform 9" descr="Zig zag"/>
            <p:cNvSpPr>
              <a:spLocks/>
            </p:cNvSpPr>
            <p:nvPr/>
          </p:nvSpPr>
          <p:spPr bwMode="auto">
            <a:xfrm>
              <a:off x="1130" y="1077"/>
              <a:ext cx="413" cy="384"/>
            </a:xfrm>
            <a:custGeom>
              <a:avLst/>
              <a:gdLst>
                <a:gd name="T0" fmla="*/ 2 w 413"/>
                <a:gd name="T1" fmla="*/ 162 h 384"/>
                <a:gd name="T2" fmla="*/ 22 w 413"/>
                <a:gd name="T3" fmla="*/ 162 h 384"/>
                <a:gd name="T4" fmla="*/ 47 w 413"/>
                <a:gd name="T5" fmla="*/ 144 h 384"/>
                <a:gd name="T6" fmla="*/ 75 w 413"/>
                <a:gd name="T7" fmla="*/ 136 h 384"/>
                <a:gd name="T8" fmla="*/ 98 w 413"/>
                <a:gd name="T9" fmla="*/ 126 h 384"/>
                <a:gd name="T10" fmla="*/ 120 w 413"/>
                <a:gd name="T11" fmla="*/ 111 h 384"/>
                <a:gd name="T12" fmla="*/ 136 w 413"/>
                <a:gd name="T13" fmla="*/ 99 h 384"/>
                <a:gd name="T14" fmla="*/ 158 w 413"/>
                <a:gd name="T15" fmla="*/ 82 h 384"/>
                <a:gd name="T16" fmla="*/ 174 w 413"/>
                <a:gd name="T17" fmla="*/ 65 h 384"/>
                <a:gd name="T18" fmla="*/ 201 w 413"/>
                <a:gd name="T19" fmla="*/ 44 h 384"/>
                <a:gd name="T20" fmla="*/ 215 w 413"/>
                <a:gd name="T21" fmla="*/ 28 h 384"/>
                <a:gd name="T22" fmla="*/ 219 w 413"/>
                <a:gd name="T23" fmla="*/ 9 h 384"/>
                <a:gd name="T24" fmla="*/ 222 w 413"/>
                <a:gd name="T25" fmla="*/ 9 h 384"/>
                <a:gd name="T26" fmla="*/ 226 w 413"/>
                <a:gd name="T27" fmla="*/ 32 h 384"/>
                <a:gd name="T28" fmla="*/ 232 w 413"/>
                <a:gd name="T29" fmla="*/ 55 h 384"/>
                <a:gd name="T30" fmla="*/ 244 w 413"/>
                <a:gd name="T31" fmla="*/ 73 h 384"/>
                <a:gd name="T32" fmla="*/ 241 w 413"/>
                <a:gd name="T33" fmla="*/ 96 h 384"/>
                <a:gd name="T34" fmla="*/ 247 w 413"/>
                <a:gd name="T35" fmla="*/ 108 h 384"/>
                <a:gd name="T36" fmla="*/ 263 w 413"/>
                <a:gd name="T37" fmla="*/ 114 h 384"/>
                <a:gd name="T38" fmla="*/ 285 w 413"/>
                <a:gd name="T39" fmla="*/ 125 h 384"/>
                <a:gd name="T40" fmla="*/ 301 w 413"/>
                <a:gd name="T41" fmla="*/ 144 h 384"/>
                <a:gd name="T42" fmla="*/ 319 w 413"/>
                <a:gd name="T43" fmla="*/ 170 h 384"/>
                <a:gd name="T44" fmla="*/ 332 w 413"/>
                <a:gd name="T45" fmla="*/ 190 h 384"/>
                <a:gd name="T46" fmla="*/ 351 w 413"/>
                <a:gd name="T47" fmla="*/ 192 h 384"/>
                <a:gd name="T48" fmla="*/ 368 w 413"/>
                <a:gd name="T49" fmla="*/ 200 h 384"/>
                <a:gd name="T50" fmla="*/ 387 w 413"/>
                <a:gd name="T51" fmla="*/ 200 h 384"/>
                <a:gd name="T52" fmla="*/ 391 w 413"/>
                <a:gd name="T53" fmla="*/ 208 h 384"/>
                <a:gd name="T54" fmla="*/ 399 w 413"/>
                <a:gd name="T55" fmla="*/ 207 h 384"/>
                <a:gd name="T56" fmla="*/ 385 w 413"/>
                <a:gd name="T57" fmla="*/ 208 h 384"/>
                <a:gd name="T58" fmla="*/ 367 w 413"/>
                <a:gd name="T59" fmla="*/ 233 h 384"/>
                <a:gd name="T60" fmla="*/ 350 w 413"/>
                <a:gd name="T61" fmla="*/ 256 h 384"/>
                <a:gd name="T62" fmla="*/ 336 w 413"/>
                <a:gd name="T63" fmla="*/ 267 h 384"/>
                <a:gd name="T64" fmla="*/ 325 w 413"/>
                <a:gd name="T65" fmla="*/ 282 h 384"/>
                <a:gd name="T66" fmla="*/ 312 w 413"/>
                <a:gd name="T67" fmla="*/ 298 h 384"/>
                <a:gd name="T68" fmla="*/ 301 w 413"/>
                <a:gd name="T69" fmla="*/ 312 h 384"/>
                <a:gd name="T70" fmla="*/ 284 w 413"/>
                <a:gd name="T71" fmla="*/ 327 h 384"/>
                <a:gd name="T72" fmla="*/ 267 w 413"/>
                <a:gd name="T73" fmla="*/ 345 h 384"/>
                <a:gd name="T74" fmla="*/ 253 w 413"/>
                <a:gd name="T75" fmla="*/ 371 h 384"/>
                <a:gd name="T76" fmla="*/ 243 w 413"/>
                <a:gd name="T77" fmla="*/ 379 h 384"/>
                <a:gd name="T78" fmla="*/ 239 w 413"/>
                <a:gd name="T79" fmla="*/ 356 h 384"/>
                <a:gd name="T80" fmla="*/ 243 w 413"/>
                <a:gd name="T81" fmla="*/ 334 h 384"/>
                <a:gd name="T82" fmla="*/ 237 w 413"/>
                <a:gd name="T83" fmla="*/ 313 h 384"/>
                <a:gd name="T84" fmla="*/ 232 w 413"/>
                <a:gd name="T85" fmla="*/ 297 h 384"/>
                <a:gd name="T86" fmla="*/ 215 w 413"/>
                <a:gd name="T87" fmla="*/ 282 h 384"/>
                <a:gd name="T88" fmla="*/ 215 w 413"/>
                <a:gd name="T89" fmla="*/ 256 h 384"/>
                <a:gd name="T90" fmla="*/ 215 w 413"/>
                <a:gd name="T91" fmla="*/ 241 h 384"/>
                <a:gd name="T92" fmla="*/ 195 w 413"/>
                <a:gd name="T93" fmla="*/ 233 h 384"/>
                <a:gd name="T94" fmla="*/ 174 w 413"/>
                <a:gd name="T95" fmla="*/ 226 h 384"/>
                <a:gd name="T96" fmla="*/ 164 w 413"/>
                <a:gd name="T97" fmla="*/ 203 h 384"/>
                <a:gd name="T98" fmla="*/ 143 w 413"/>
                <a:gd name="T99" fmla="*/ 200 h 384"/>
                <a:gd name="T100" fmla="*/ 122 w 413"/>
                <a:gd name="T101" fmla="*/ 200 h 384"/>
                <a:gd name="T102" fmla="*/ 102 w 413"/>
                <a:gd name="T103" fmla="*/ 185 h 384"/>
                <a:gd name="T104" fmla="*/ 81 w 413"/>
                <a:gd name="T105" fmla="*/ 166 h 384"/>
                <a:gd name="T106" fmla="*/ 57 w 413"/>
                <a:gd name="T107" fmla="*/ 166 h 384"/>
                <a:gd name="T108" fmla="*/ 36 w 413"/>
                <a:gd name="T109" fmla="*/ 162 h 384"/>
                <a:gd name="T110" fmla="*/ 16 w 413"/>
                <a:gd name="T111" fmla="*/ 155 h 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3" h="384">
                  <a:moveTo>
                    <a:pt x="0" y="166"/>
                  </a:moveTo>
                  <a:lnTo>
                    <a:pt x="2" y="162"/>
                  </a:lnTo>
                  <a:lnTo>
                    <a:pt x="12" y="162"/>
                  </a:lnTo>
                  <a:lnTo>
                    <a:pt x="22" y="162"/>
                  </a:lnTo>
                  <a:lnTo>
                    <a:pt x="33" y="151"/>
                  </a:lnTo>
                  <a:lnTo>
                    <a:pt x="47" y="144"/>
                  </a:lnTo>
                  <a:lnTo>
                    <a:pt x="57" y="140"/>
                  </a:lnTo>
                  <a:lnTo>
                    <a:pt x="75" y="136"/>
                  </a:lnTo>
                  <a:lnTo>
                    <a:pt x="88" y="130"/>
                  </a:lnTo>
                  <a:lnTo>
                    <a:pt x="98" y="126"/>
                  </a:lnTo>
                  <a:lnTo>
                    <a:pt x="115" y="119"/>
                  </a:lnTo>
                  <a:lnTo>
                    <a:pt x="120" y="111"/>
                  </a:lnTo>
                  <a:lnTo>
                    <a:pt x="133" y="106"/>
                  </a:lnTo>
                  <a:lnTo>
                    <a:pt x="136" y="99"/>
                  </a:lnTo>
                  <a:lnTo>
                    <a:pt x="148" y="92"/>
                  </a:lnTo>
                  <a:lnTo>
                    <a:pt x="158" y="82"/>
                  </a:lnTo>
                  <a:lnTo>
                    <a:pt x="165" y="74"/>
                  </a:lnTo>
                  <a:lnTo>
                    <a:pt x="174" y="65"/>
                  </a:lnTo>
                  <a:lnTo>
                    <a:pt x="184" y="58"/>
                  </a:lnTo>
                  <a:lnTo>
                    <a:pt x="201" y="44"/>
                  </a:lnTo>
                  <a:lnTo>
                    <a:pt x="212" y="32"/>
                  </a:lnTo>
                  <a:lnTo>
                    <a:pt x="215" y="28"/>
                  </a:lnTo>
                  <a:lnTo>
                    <a:pt x="219" y="22"/>
                  </a:lnTo>
                  <a:lnTo>
                    <a:pt x="219" y="9"/>
                  </a:lnTo>
                  <a:lnTo>
                    <a:pt x="234" y="0"/>
                  </a:lnTo>
                  <a:lnTo>
                    <a:pt x="222" y="9"/>
                  </a:lnTo>
                  <a:lnTo>
                    <a:pt x="226" y="21"/>
                  </a:lnTo>
                  <a:lnTo>
                    <a:pt x="226" y="32"/>
                  </a:lnTo>
                  <a:lnTo>
                    <a:pt x="232" y="44"/>
                  </a:lnTo>
                  <a:lnTo>
                    <a:pt x="232" y="55"/>
                  </a:lnTo>
                  <a:lnTo>
                    <a:pt x="232" y="62"/>
                  </a:lnTo>
                  <a:lnTo>
                    <a:pt x="244" y="73"/>
                  </a:lnTo>
                  <a:lnTo>
                    <a:pt x="236" y="84"/>
                  </a:lnTo>
                  <a:lnTo>
                    <a:pt x="241" y="96"/>
                  </a:lnTo>
                  <a:lnTo>
                    <a:pt x="244" y="106"/>
                  </a:lnTo>
                  <a:lnTo>
                    <a:pt x="247" y="108"/>
                  </a:lnTo>
                  <a:lnTo>
                    <a:pt x="251" y="114"/>
                  </a:lnTo>
                  <a:lnTo>
                    <a:pt x="263" y="114"/>
                  </a:lnTo>
                  <a:lnTo>
                    <a:pt x="274" y="118"/>
                  </a:lnTo>
                  <a:lnTo>
                    <a:pt x="285" y="125"/>
                  </a:lnTo>
                  <a:lnTo>
                    <a:pt x="292" y="134"/>
                  </a:lnTo>
                  <a:lnTo>
                    <a:pt x="301" y="144"/>
                  </a:lnTo>
                  <a:lnTo>
                    <a:pt x="308" y="152"/>
                  </a:lnTo>
                  <a:lnTo>
                    <a:pt x="319" y="170"/>
                  </a:lnTo>
                  <a:lnTo>
                    <a:pt x="322" y="189"/>
                  </a:lnTo>
                  <a:lnTo>
                    <a:pt x="332" y="190"/>
                  </a:lnTo>
                  <a:lnTo>
                    <a:pt x="337" y="189"/>
                  </a:lnTo>
                  <a:lnTo>
                    <a:pt x="351" y="192"/>
                  </a:lnTo>
                  <a:lnTo>
                    <a:pt x="363" y="190"/>
                  </a:lnTo>
                  <a:lnTo>
                    <a:pt x="368" y="200"/>
                  </a:lnTo>
                  <a:lnTo>
                    <a:pt x="377" y="197"/>
                  </a:lnTo>
                  <a:lnTo>
                    <a:pt x="387" y="200"/>
                  </a:lnTo>
                  <a:lnTo>
                    <a:pt x="398" y="203"/>
                  </a:lnTo>
                  <a:lnTo>
                    <a:pt x="391" y="208"/>
                  </a:lnTo>
                  <a:lnTo>
                    <a:pt x="412" y="207"/>
                  </a:lnTo>
                  <a:lnTo>
                    <a:pt x="399" y="207"/>
                  </a:lnTo>
                  <a:lnTo>
                    <a:pt x="399" y="212"/>
                  </a:lnTo>
                  <a:lnTo>
                    <a:pt x="385" y="208"/>
                  </a:lnTo>
                  <a:lnTo>
                    <a:pt x="381" y="226"/>
                  </a:lnTo>
                  <a:lnTo>
                    <a:pt x="367" y="233"/>
                  </a:lnTo>
                  <a:lnTo>
                    <a:pt x="360" y="244"/>
                  </a:lnTo>
                  <a:lnTo>
                    <a:pt x="350" y="256"/>
                  </a:lnTo>
                  <a:lnTo>
                    <a:pt x="343" y="264"/>
                  </a:lnTo>
                  <a:lnTo>
                    <a:pt x="336" y="267"/>
                  </a:lnTo>
                  <a:lnTo>
                    <a:pt x="332" y="278"/>
                  </a:lnTo>
                  <a:lnTo>
                    <a:pt x="325" y="282"/>
                  </a:lnTo>
                  <a:lnTo>
                    <a:pt x="322" y="289"/>
                  </a:lnTo>
                  <a:lnTo>
                    <a:pt x="312" y="298"/>
                  </a:lnTo>
                  <a:lnTo>
                    <a:pt x="305" y="304"/>
                  </a:lnTo>
                  <a:lnTo>
                    <a:pt x="301" y="312"/>
                  </a:lnTo>
                  <a:lnTo>
                    <a:pt x="291" y="315"/>
                  </a:lnTo>
                  <a:lnTo>
                    <a:pt x="284" y="327"/>
                  </a:lnTo>
                  <a:lnTo>
                    <a:pt x="274" y="334"/>
                  </a:lnTo>
                  <a:lnTo>
                    <a:pt x="267" y="345"/>
                  </a:lnTo>
                  <a:lnTo>
                    <a:pt x="260" y="360"/>
                  </a:lnTo>
                  <a:lnTo>
                    <a:pt x="253" y="371"/>
                  </a:lnTo>
                  <a:lnTo>
                    <a:pt x="253" y="383"/>
                  </a:lnTo>
                  <a:lnTo>
                    <a:pt x="243" y="379"/>
                  </a:lnTo>
                  <a:lnTo>
                    <a:pt x="239" y="368"/>
                  </a:lnTo>
                  <a:lnTo>
                    <a:pt x="239" y="356"/>
                  </a:lnTo>
                  <a:lnTo>
                    <a:pt x="241" y="339"/>
                  </a:lnTo>
                  <a:lnTo>
                    <a:pt x="243" y="334"/>
                  </a:lnTo>
                  <a:lnTo>
                    <a:pt x="241" y="330"/>
                  </a:lnTo>
                  <a:lnTo>
                    <a:pt x="237" y="313"/>
                  </a:lnTo>
                  <a:lnTo>
                    <a:pt x="234" y="308"/>
                  </a:lnTo>
                  <a:lnTo>
                    <a:pt x="232" y="297"/>
                  </a:lnTo>
                  <a:lnTo>
                    <a:pt x="226" y="286"/>
                  </a:lnTo>
                  <a:lnTo>
                    <a:pt x="215" y="282"/>
                  </a:lnTo>
                  <a:lnTo>
                    <a:pt x="212" y="267"/>
                  </a:lnTo>
                  <a:lnTo>
                    <a:pt x="215" y="256"/>
                  </a:lnTo>
                  <a:lnTo>
                    <a:pt x="212" y="252"/>
                  </a:lnTo>
                  <a:lnTo>
                    <a:pt x="215" y="241"/>
                  </a:lnTo>
                  <a:lnTo>
                    <a:pt x="205" y="237"/>
                  </a:lnTo>
                  <a:lnTo>
                    <a:pt x="195" y="233"/>
                  </a:lnTo>
                  <a:lnTo>
                    <a:pt x="184" y="226"/>
                  </a:lnTo>
                  <a:lnTo>
                    <a:pt x="174" y="226"/>
                  </a:lnTo>
                  <a:lnTo>
                    <a:pt x="174" y="211"/>
                  </a:lnTo>
                  <a:lnTo>
                    <a:pt x="164" y="203"/>
                  </a:lnTo>
                  <a:lnTo>
                    <a:pt x="153" y="200"/>
                  </a:lnTo>
                  <a:lnTo>
                    <a:pt x="143" y="200"/>
                  </a:lnTo>
                  <a:lnTo>
                    <a:pt x="133" y="200"/>
                  </a:lnTo>
                  <a:lnTo>
                    <a:pt x="122" y="200"/>
                  </a:lnTo>
                  <a:lnTo>
                    <a:pt x="112" y="196"/>
                  </a:lnTo>
                  <a:lnTo>
                    <a:pt x="102" y="185"/>
                  </a:lnTo>
                  <a:lnTo>
                    <a:pt x="91" y="177"/>
                  </a:lnTo>
                  <a:lnTo>
                    <a:pt x="81" y="166"/>
                  </a:lnTo>
                  <a:lnTo>
                    <a:pt x="71" y="166"/>
                  </a:lnTo>
                  <a:lnTo>
                    <a:pt x="57" y="166"/>
                  </a:lnTo>
                  <a:lnTo>
                    <a:pt x="47" y="162"/>
                  </a:lnTo>
                  <a:lnTo>
                    <a:pt x="36" y="162"/>
                  </a:lnTo>
                  <a:lnTo>
                    <a:pt x="26" y="155"/>
                  </a:lnTo>
                  <a:lnTo>
                    <a:pt x="16" y="155"/>
                  </a:lnTo>
                </a:path>
              </a:pathLst>
            </a:custGeom>
            <a:pattFill prst="zigZag">
              <a:fgClr>
                <a:schemeClr val="accent1"/>
              </a:fgClr>
              <a:bgClr>
                <a:schemeClr val="bg1"/>
              </a:bgClr>
            </a:patt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394" name="Freeform 10" descr="Zig zag"/>
            <p:cNvSpPr>
              <a:spLocks/>
            </p:cNvSpPr>
            <p:nvPr/>
          </p:nvSpPr>
          <p:spPr bwMode="auto">
            <a:xfrm>
              <a:off x="1683" y="1196"/>
              <a:ext cx="159" cy="238"/>
            </a:xfrm>
            <a:custGeom>
              <a:avLst/>
              <a:gdLst>
                <a:gd name="T0" fmla="*/ 9 w 159"/>
                <a:gd name="T1" fmla="*/ 87 h 238"/>
                <a:gd name="T2" fmla="*/ 18 w 159"/>
                <a:gd name="T3" fmla="*/ 102 h 238"/>
                <a:gd name="T4" fmla="*/ 20 w 159"/>
                <a:gd name="T5" fmla="*/ 117 h 238"/>
                <a:gd name="T6" fmla="*/ 20 w 159"/>
                <a:gd name="T7" fmla="*/ 132 h 238"/>
                <a:gd name="T8" fmla="*/ 20 w 159"/>
                <a:gd name="T9" fmla="*/ 147 h 238"/>
                <a:gd name="T10" fmla="*/ 20 w 159"/>
                <a:gd name="T11" fmla="*/ 162 h 238"/>
                <a:gd name="T12" fmla="*/ 18 w 159"/>
                <a:gd name="T13" fmla="*/ 177 h 238"/>
                <a:gd name="T14" fmla="*/ 13 w 159"/>
                <a:gd name="T15" fmla="*/ 192 h 238"/>
                <a:gd name="T16" fmla="*/ 4 w 159"/>
                <a:gd name="T17" fmla="*/ 199 h 238"/>
                <a:gd name="T18" fmla="*/ 13 w 159"/>
                <a:gd name="T19" fmla="*/ 214 h 238"/>
                <a:gd name="T20" fmla="*/ 29 w 159"/>
                <a:gd name="T21" fmla="*/ 214 h 238"/>
                <a:gd name="T22" fmla="*/ 43 w 159"/>
                <a:gd name="T23" fmla="*/ 214 h 238"/>
                <a:gd name="T24" fmla="*/ 57 w 159"/>
                <a:gd name="T25" fmla="*/ 209 h 238"/>
                <a:gd name="T26" fmla="*/ 73 w 159"/>
                <a:gd name="T27" fmla="*/ 209 h 238"/>
                <a:gd name="T28" fmla="*/ 89 w 159"/>
                <a:gd name="T29" fmla="*/ 207 h 238"/>
                <a:gd name="T30" fmla="*/ 100 w 159"/>
                <a:gd name="T31" fmla="*/ 214 h 238"/>
                <a:gd name="T32" fmla="*/ 112 w 159"/>
                <a:gd name="T33" fmla="*/ 227 h 238"/>
                <a:gd name="T34" fmla="*/ 125 w 159"/>
                <a:gd name="T35" fmla="*/ 229 h 238"/>
                <a:gd name="T36" fmla="*/ 141 w 159"/>
                <a:gd name="T37" fmla="*/ 229 h 238"/>
                <a:gd name="T38" fmla="*/ 155 w 159"/>
                <a:gd name="T39" fmla="*/ 237 h 238"/>
                <a:gd name="T40" fmla="*/ 155 w 159"/>
                <a:gd name="T41" fmla="*/ 222 h 238"/>
                <a:gd name="T42" fmla="*/ 153 w 159"/>
                <a:gd name="T43" fmla="*/ 207 h 238"/>
                <a:gd name="T44" fmla="*/ 146 w 159"/>
                <a:gd name="T45" fmla="*/ 192 h 238"/>
                <a:gd name="T46" fmla="*/ 146 w 159"/>
                <a:gd name="T47" fmla="*/ 177 h 238"/>
                <a:gd name="T48" fmla="*/ 144 w 159"/>
                <a:gd name="T49" fmla="*/ 162 h 238"/>
                <a:gd name="T50" fmla="*/ 141 w 159"/>
                <a:gd name="T51" fmla="*/ 144 h 238"/>
                <a:gd name="T52" fmla="*/ 144 w 159"/>
                <a:gd name="T53" fmla="*/ 129 h 238"/>
                <a:gd name="T54" fmla="*/ 144 w 159"/>
                <a:gd name="T55" fmla="*/ 112 h 238"/>
                <a:gd name="T56" fmla="*/ 144 w 159"/>
                <a:gd name="T57" fmla="*/ 94 h 238"/>
                <a:gd name="T58" fmla="*/ 144 w 159"/>
                <a:gd name="T59" fmla="*/ 74 h 238"/>
                <a:gd name="T60" fmla="*/ 144 w 159"/>
                <a:gd name="T61" fmla="*/ 54 h 238"/>
                <a:gd name="T62" fmla="*/ 146 w 159"/>
                <a:gd name="T63" fmla="*/ 39 h 238"/>
                <a:gd name="T64" fmla="*/ 144 w 159"/>
                <a:gd name="T65" fmla="*/ 27 h 238"/>
                <a:gd name="T66" fmla="*/ 130 w 159"/>
                <a:gd name="T67" fmla="*/ 22 h 238"/>
                <a:gd name="T68" fmla="*/ 116 w 159"/>
                <a:gd name="T69" fmla="*/ 22 h 238"/>
                <a:gd name="T70" fmla="*/ 103 w 159"/>
                <a:gd name="T71" fmla="*/ 12 h 238"/>
                <a:gd name="T72" fmla="*/ 89 w 159"/>
                <a:gd name="T73" fmla="*/ 9 h 238"/>
                <a:gd name="T74" fmla="*/ 77 w 159"/>
                <a:gd name="T75" fmla="*/ 2 h 238"/>
                <a:gd name="T76" fmla="*/ 61 w 159"/>
                <a:gd name="T77" fmla="*/ 4 h 238"/>
                <a:gd name="T78" fmla="*/ 57 w 159"/>
                <a:gd name="T79" fmla="*/ 0 h 238"/>
                <a:gd name="T80" fmla="*/ 57 w 159"/>
                <a:gd name="T81" fmla="*/ 19 h 238"/>
                <a:gd name="T82" fmla="*/ 50 w 159"/>
                <a:gd name="T83" fmla="*/ 12 h 238"/>
                <a:gd name="T84" fmla="*/ 36 w 159"/>
                <a:gd name="T85" fmla="*/ 14 h 238"/>
                <a:gd name="T86" fmla="*/ 32 w 159"/>
                <a:gd name="T87" fmla="*/ 32 h 238"/>
                <a:gd name="T88" fmla="*/ 18 w 159"/>
                <a:gd name="T89" fmla="*/ 44 h 238"/>
                <a:gd name="T90" fmla="*/ 11 w 159"/>
                <a:gd name="T91" fmla="*/ 59 h 238"/>
                <a:gd name="T92" fmla="*/ 11 w 159"/>
                <a:gd name="T93" fmla="*/ 74 h 238"/>
                <a:gd name="T94" fmla="*/ 0 w 159"/>
                <a:gd name="T95" fmla="*/ 79 h 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9" h="238">
                  <a:moveTo>
                    <a:pt x="0" y="79"/>
                  </a:moveTo>
                  <a:lnTo>
                    <a:pt x="9" y="87"/>
                  </a:lnTo>
                  <a:lnTo>
                    <a:pt x="13" y="94"/>
                  </a:lnTo>
                  <a:lnTo>
                    <a:pt x="18" y="102"/>
                  </a:lnTo>
                  <a:lnTo>
                    <a:pt x="20" y="109"/>
                  </a:lnTo>
                  <a:lnTo>
                    <a:pt x="20" y="117"/>
                  </a:lnTo>
                  <a:lnTo>
                    <a:pt x="20" y="124"/>
                  </a:lnTo>
                  <a:lnTo>
                    <a:pt x="20" y="132"/>
                  </a:lnTo>
                  <a:lnTo>
                    <a:pt x="20" y="139"/>
                  </a:lnTo>
                  <a:lnTo>
                    <a:pt x="20" y="147"/>
                  </a:lnTo>
                  <a:lnTo>
                    <a:pt x="20" y="154"/>
                  </a:lnTo>
                  <a:lnTo>
                    <a:pt x="20" y="162"/>
                  </a:lnTo>
                  <a:lnTo>
                    <a:pt x="20" y="169"/>
                  </a:lnTo>
                  <a:lnTo>
                    <a:pt x="18" y="177"/>
                  </a:lnTo>
                  <a:lnTo>
                    <a:pt x="13" y="184"/>
                  </a:lnTo>
                  <a:lnTo>
                    <a:pt x="13" y="192"/>
                  </a:lnTo>
                  <a:lnTo>
                    <a:pt x="6" y="192"/>
                  </a:lnTo>
                  <a:lnTo>
                    <a:pt x="4" y="199"/>
                  </a:lnTo>
                  <a:lnTo>
                    <a:pt x="9" y="207"/>
                  </a:lnTo>
                  <a:lnTo>
                    <a:pt x="13" y="214"/>
                  </a:lnTo>
                  <a:lnTo>
                    <a:pt x="22" y="214"/>
                  </a:lnTo>
                  <a:lnTo>
                    <a:pt x="29" y="214"/>
                  </a:lnTo>
                  <a:lnTo>
                    <a:pt x="36" y="214"/>
                  </a:lnTo>
                  <a:lnTo>
                    <a:pt x="43" y="214"/>
                  </a:lnTo>
                  <a:lnTo>
                    <a:pt x="50" y="214"/>
                  </a:lnTo>
                  <a:lnTo>
                    <a:pt x="57" y="209"/>
                  </a:lnTo>
                  <a:lnTo>
                    <a:pt x="66" y="209"/>
                  </a:lnTo>
                  <a:lnTo>
                    <a:pt x="73" y="209"/>
                  </a:lnTo>
                  <a:lnTo>
                    <a:pt x="82" y="209"/>
                  </a:lnTo>
                  <a:lnTo>
                    <a:pt x="89" y="207"/>
                  </a:lnTo>
                  <a:lnTo>
                    <a:pt x="96" y="207"/>
                  </a:lnTo>
                  <a:lnTo>
                    <a:pt x="100" y="214"/>
                  </a:lnTo>
                  <a:lnTo>
                    <a:pt x="105" y="222"/>
                  </a:lnTo>
                  <a:lnTo>
                    <a:pt x="112" y="227"/>
                  </a:lnTo>
                  <a:lnTo>
                    <a:pt x="119" y="229"/>
                  </a:lnTo>
                  <a:lnTo>
                    <a:pt x="125" y="229"/>
                  </a:lnTo>
                  <a:lnTo>
                    <a:pt x="132" y="229"/>
                  </a:lnTo>
                  <a:lnTo>
                    <a:pt x="141" y="229"/>
                  </a:lnTo>
                  <a:lnTo>
                    <a:pt x="148" y="232"/>
                  </a:lnTo>
                  <a:lnTo>
                    <a:pt x="155" y="237"/>
                  </a:lnTo>
                  <a:lnTo>
                    <a:pt x="158" y="229"/>
                  </a:lnTo>
                  <a:lnTo>
                    <a:pt x="155" y="222"/>
                  </a:lnTo>
                  <a:lnTo>
                    <a:pt x="155" y="214"/>
                  </a:lnTo>
                  <a:lnTo>
                    <a:pt x="153" y="207"/>
                  </a:lnTo>
                  <a:lnTo>
                    <a:pt x="151" y="199"/>
                  </a:lnTo>
                  <a:lnTo>
                    <a:pt x="146" y="192"/>
                  </a:lnTo>
                  <a:lnTo>
                    <a:pt x="146" y="184"/>
                  </a:lnTo>
                  <a:lnTo>
                    <a:pt x="146" y="177"/>
                  </a:lnTo>
                  <a:lnTo>
                    <a:pt x="146" y="169"/>
                  </a:lnTo>
                  <a:lnTo>
                    <a:pt x="144" y="162"/>
                  </a:lnTo>
                  <a:lnTo>
                    <a:pt x="141" y="152"/>
                  </a:lnTo>
                  <a:lnTo>
                    <a:pt x="141" y="144"/>
                  </a:lnTo>
                  <a:lnTo>
                    <a:pt x="144" y="137"/>
                  </a:lnTo>
                  <a:lnTo>
                    <a:pt x="144" y="129"/>
                  </a:lnTo>
                  <a:lnTo>
                    <a:pt x="144" y="122"/>
                  </a:lnTo>
                  <a:lnTo>
                    <a:pt x="144" y="112"/>
                  </a:lnTo>
                  <a:lnTo>
                    <a:pt x="144" y="104"/>
                  </a:lnTo>
                  <a:lnTo>
                    <a:pt x="144" y="94"/>
                  </a:lnTo>
                  <a:lnTo>
                    <a:pt x="144" y="87"/>
                  </a:lnTo>
                  <a:lnTo>
                    <a:pt x="144" y="74"/>
                  </a:lnTo>
                  <a:lnTo>
                    <a:pt x="144" y="64"/>
                  </a:lnTo>
                  <a:lnTo>
                    <a:pt x="144" y="54"/>
                  </a:lnTo>
                  <a:lnTo>
                    <a:pt x="144" y="47"/>
                  </a:lnTo>
                  <a:lnTo>
                    <a:pt x="146" y="39"/>
                  </a:lnTo>
                  <a:lnTo>
                    <a:pt x="151" y="32"/>
                  </a:lnTo>
                  <a:lnTo>
                    <a:pt x="144" y="27"/>
                  </a:lnTo>
                  <a:lnTo>
                    <a:pt x="137" y="27"/>
                  </a:lnTo>
                  <a:lnTo>
                    <a:pt x="130" y="22"/>
                  </a:lnTo>
                  <a:lnTo>
                    <a:pt x="123" y="22"/>
                  </a:lnTo>
                  <a:lnTo>
                    <a:pt x="116" y="22"/>
                  </a:lnTo>
                  <a:lnTo>
                    <a:pt x="109" y="17"/>
                  </a:lnTo>
                  <a:lnTo>
                    <a:pt x="103" y="12"/>
                  </a:lnTo>
                  <a:lnTo>
                    <a:pt x="96" y="12"/>
                  </a:lnTo>
                  <a:lnTo>
                    <a:pt x="89" y="9"/>
                  </a:lnTo>
                  <a:lnTo>
                    <a:pt x="84" y="2"/>
                  </a:lnTo>
                  <a:lnTo>
                    <a:pt x="77" y="2"/>
                  </a:lnTo>
                  <a:lnTo>
                    <a:pt x="70" y="2"/>
                  </a:lnTo>
                  <a:lnTo>
                    <a:pt x="61" y="4"/>
                  </a:lnTo>
                  <a:lnTo>
                    <a:pt x="57" y="12"/>
                  </a:lnTo>
                  <a:lnTo>
                    <a:pt x="57" y="0"/>
                  </a:lnTo>
                  <a:lnTo>
                    <a:pt x="48" y="14"/>
                  </a:lnTo>
                  <a:lnTo>
                    <a:pt x="57" y="19"/>
                  </a:lnTo>
                  <a:lnTo>
                    <a:pt x="57" y="12"/>
                  </a:lnTo>
                  <a:lnTo>
                    <a:pt x="50" y="12"/>
                  </a:lnTo>
                  <a:lnTo>
                    <a:pt x="43" y="14"/>
                  </a:lnTo>
                  <a:lnTo>
                    <a:pt x="36" y="14"/>
                  </a:lnTo>
                  <a:lnTo>
                    <a:pt x="32" y="24"/>
                  </a:lnTo>
                  <a:lnTo>
                    <a:pt x="32" y="32"/>
                  </a:lnTo>
                  <a:lnTo>
                    <a:pt x="25" y="39"/>
                  </a:lnTo>
                  <a:lnTo>
                    <a:pt x="18" y="44"/>
                  </a:lnTo>
                  <a:lnTo>
                    <a:pt x="13" y="52"/>
                  </a:lnTo>
                  <a:lnTo>
                    <a:pt x="11" y="59"/>
                  </a:lnTo>
                  <a:lnTo>
                    <a:pt x="11" y="67"/>
                  </a:lnTo>
                  <a:lnTo>
                    <a:pt x="11" y="74"/>
                  </a:lnTo>
                  <a:lnTo>
                    <a:pt x="0" y="79"/>
                  </a:lnTo>
                </a:path>
              </a:pathLst>
            </a:custGeom>
            <a:pattFill prst="zigZag">
              <a:fgClr>
                <a:schemeClr val="accent1"/>
              </a:fgClr>
              <a:bgClr>
                <a:schemeClr val="bg1"/>
              </a:bgClr>
            </a:patt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395" name="Freeform 11" descr="Zig zag"/>
            <p:cNvSpPr>
              <a:spLocks/>
            </p:cNvSpPr>
            <p:nvPr/>
          </p:nvSpPr>
          <p:spPr bwMode="auto">
            <a:xfrm>
              <a:off x="1385" y="1465"/>
              <a:ext cx="203" cy="263"/>
            </a:xfrm>
            <a:custGeom>
              <a:avLst/>
              <a:gdLst>
                <a:gd name="T0" fmla="*/ 3 w 203"/>
                <a:gd name="T1" fmla="*/ 7 h 263"/>
                <a:gd name="T2" fmla="*/ 13 w 203"/>
                <a:gd name="T3" fmla="*/ 13 h 263"/>
                <a:gd name="T4" fmla="*/ 24 w 203"/>
                <a:gd name="T5" fmla="*/ 14 h 263"/>
                <a:gd name="T6" fmla="*/ 34 w 203"/>
                <a:gd name="T7" fmla="*/ 18 h 263"/>
                <a:gd name="T8" fmla="*/ 44 w 203"/>
                <a:gd name="T9" fmla="*/ 22 h 263"/>
                <a:gd name="T10" fmla="*/ 55 w 203"/>
                <a:gd name="T11" fmla="*/ 28 h 263"/>
                <a:gd name="T12" fmla="*/ 67 w 203"/>
                <a:gd name="T13" fmla="*/ 28 h 263"/>
                <a:gd name="T14" fmla="*/ 78 w 203"/>
                <a:gd name="T15" fmla="*/ 33 h 263"/>
                <a:gd name="T16" fmla="*/ 88 w 203"/>
                <a:gd name="T17" fmla="*/ 33 h 263"/>
                <a:gd name="T18" fmla="*/ 102 w 203"/>
                <a:gd name="T19" fmla="*/ 39 h 263"/>
                <a:gd name="T20" fmla="*/ 112 w 203"/>
                <a:gd name="T21" fmla="*/ 39 h 263"/>
                <a:gd name="T22" fmla="*/ 122 w 203"/>
                <a:gd name="T23" fmla="*/ 39 h 263"/>
                <a:gd name="T24" fmla="*/ 133 w 203"/>
                <a:gd name="T25" fmla="*/ 39 h 263"/>
                <a:gd name="T26" fmla="*/ 143 w 203"/>
                <a:gd name="T27" fmla="*/ 37 h 263"/>
                <a:gd name="T28" fmla="*/ 153 w 203"/>
                <a:gd name="T29" fmla="*/ 37 h 263"/>
                <a:gd name="T30" fmla="*/ 165 w 203"/>
                <a:gd name="T31" fmla="*/ 39 h 263"/>
                <a:gd name="T32" fmla="*/ 175 w 203"/>
                <a:gd name="T33" fmla="*/ 37 h 263"/>
                <a:gd name="T34" fmla="*/ 185 w 203"/>
                <a:gd name="T35" fmla="*/ 37 h 263"/>
                <a:gd name="T36" fmla="*/ 196 w 203"/>
                <a:gd name="T37" fmla="*/ 33 h 263"/>
                <a:gd name="T38" fmla="*/ 196 w 203"/>
                <a:gd name="T39" fmla="*/ 36 h 263"/>
                <a:gd name="T40" fmla="*/ 189 w 203"/>
                <a:gd name="T41" fmla="*/ 44 h 263"/>
                <a:gd name="T42" fmla="*/ 184 w 203"/>
                <a:gd name="T43" fmla="*/ 54 h 263"/>
                <a:gd name="T44" fmla="*/ 184 w 203"/>
                <a:gd name="T45" fmla="*/ 66 h 263"/>
                <a:gd name="T46" fmla="*/ 184 w 203"/>
                <a:gd name="T47" fmla="*/ 77 h 263"/>
                <a:gd name="T48" fmla="*/ 188 w 203"/>
                <a:gd name="T49" fmla="*/ 89 h 263"/>
                <a:gd name="T50" fmla="*/ 184 w 203"/>
                <a:gd name="T51" fmla="*/ 239 h 263"/>
                <a:gd name="T52" fmla="*/ 174 w 203"/>
                <a:gd name="T53" fmla="*/ 238 h 263"/>
                <a:gd name="T54" fmla="*/ 164 w 203"/>
                <a:gd name="T55" fmla="*/ 238 h 263"/>
                <a:gd name="T56" fmla="*/ 151 w 203"/>
                <a:gd name="T57" fmla="*/ 235 h 263"/>
                <a:gd name="T58" fmla="*/ 141 w 203"/>
                <a:gd name="T59" fmla="*/ 238 h 263"/>
                <a:gd name="T60" fmla="*/ 130 w 203"/>
                <a:gd name="T61" fmla="*/ 235 h 263"/>
                <a:gd name="T62" fmla="*/ 120 w 203"/>
                <a:gd name="T63" fmla="*/ 235 h 263"/>
                <a:gd name="T64" fmla="*/ 109 w 203"/>
                <a:gd name="T65" fmla="*/ 235 h 263"/>
                <a:gd name="T66" fmla="*/ 98 w 203"/>
                <a:gd name="T67" fmla="*/ 238 h 263"/>
                <a:gd name="T68" fmla="*/ 84 w 203"/>
                <a:gd name="T69" fmla="*/ 242 h 263"/>
                <a:gd name="T70" fmla="*/ 72 w 203"/>
                <a:gd name="T71" fmla="*/ 243 h 263"/>
                <a:gd name="T72" fmla="*/ 58 w 203"/>
                <a:gd name="T73" fmla="*/ 243 h 263"/>
                <a:gd name="T74" fmla="*/ 48 w 203"/>
                <a:gd name="T75" fmla="*/ 243 h 263"/>
                <a:gd name="T76" fmla="*/ 37 w 203"/>
                <a:gd name="T77" fmla="*/ 243 h 263"/>
                <a:gd name="T78" fmla="*/ 27 w 203"/>
                <a:gd name="T79" fmla="*/ 249 h 263"/>
                <a:gd name="T80" fmla="*/ 17 w 203"/>
                <a:gd name="T81" fmla="*/ 253 h 263"/>
                <a:gd name="T82" fmla="*/ 6 w 203"/>
                <a:gd name="T83" fmla="*/ 253 h 263"/>
                <a:gd name="T84" fmla="*/ 0 w 203"/>
                <a:gd name="T85" fmla="*/ 262 h 2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3" h="263">
                  <a:moveTo>
                    <a:pt x="2" y="0"/>
                  </a:moveTo>
                  <a:lnTo>
                    <a:pt x="3" y="7"/>
                  </a:lnTo>
                  <a:lnTo>
                    <a:pt x="9" y="9"/>
                  </a:lnTo>
                  <a:lnTo>
                    <a:pt x="13" y="13"/>
                  </a:lnTo>
                  <a:lnTo>
                    <a:pt x="19" y="14"/>
                  </a:lnTo>
                  <a:lnTo>
                    <a:pt x="24" y="14"/>
                  </a:lnTo>
                  <a:lnTo>
                    <a:pt x="29" y="14"/>
                  </a:lnTo>
                  <a:lnTo>
                    <a:pt x="34" y="18"/>
                  </a:lnTo>
                  <a:lnTo>
                    <a:pt x="40" y="22"/>
                  </a:lnTo>
                  <a:lnTo>
                    <a:pt x="44" y="22"/>
                  </a:lnTo>
                  <a:lnTo>
                    <a:pt x="50" y="22"/>
                  </a:lnTo>
                  <a:lnTo>
                    <a:pt x="55" y="28"/>
                  </a:lnTo>
                  <a:lnTo>
                    <a:pt x="60" y="28"/>
                  </a:lnTo>
                  <a:lnTo>
                    <a:pt x="67" y="28"/>
                  </a:lnTo>
                  <a:lnTo>
                    <a:pt x="72" y="32"/>
                  </a:lnTo>
                  <a:lnTo>
                    <a:pt x="78" y="33"/>
                  </a:lnTo>
                  <a:lnTo>
                    <a:pt x="82" y="33"/>
                  </a:lnTo>
                  <a:lnTo>
                    <a:pt x="88" y="33"/>
                  </a:lnTo>
                  <a:lnTo>
                    <a:pt x="96" y="37"/>
                  </a:lnTo>
                  <a:lnTo>
                    <a:pt x="102" y="39"/>
                  </a:lnTo>
                  <a:lnTo>
                    <a:pt x="106" y="39"/>
                  </a:lnTo>
                  <a:lnTo>
                    <a:pt x="112" y="39"/>
                  </a:lnTo>
                  <a:lnTo>
                    <a:pt x="117" y="39"/>
                  </a:lnTo>
                  <a:lnTo>
                    <a:pt x="122" y="39"/>
                  </a:lnTo>
                  <a:lnTo>
                    <a:pt x="127" y="39"/>
                  </a:lnTo>
                  <a:lnTo>
                    <a:pt x="133" y="39"/>
                  </a:lnTo>
                  <a:lnTo>
                    <a:pt x="137" y="37"/>
                  </a:lnTo>
                  <a:lnTo>
                    <a:pt x="143" y="37"/>
                  </a:lnTo>
                  <a:lnTo>
                    <a:pt x="148" y="37"/>
                  </a:lnTo>
                  <a:lnTo>
                    <a:pt x="153" y="37"/>
                  </a:lnTo>
                  <a:lnTo>
                    <a:pt x="160" y="39"/>
                  </a:lnTo>
                  <a:lnTo>
                    <a:pt x="165" y="39"/>
                  </a:lnTo>
                  <a:lnTo>
                    <a:pt x="171" y="37"/>
                  </a:lnTo>
                  <a:lnTo>
                    <a:pt x="175" y="37"/>
                  </a:lnTo>
                  <a:lnTo>
                    <a:pt x="181" y="37"/>
                  </a:lnTo>
                  <a:lnTo>
                    <a:pt x="185" y="37"/>
                  </a:lnTo>
                  <a:lnTo>
                    <a:pt x="191" y="37"/>
                  </a:lnTo>
                  <a:lnTo>
                    <a:pt x="196" y="33"/>
                  </a:lnTo>
                  <a:lnTo>
                    <a:pt x="202" y="33"/>
                  </a:lnTo>
                  <a:lnTo>
                    <a:pt x="196" y="36"/>
                  </a:lnTo>
                  <a:lnTo>
                    <a:pt x="191" y="39"/>
                  </a:lnTo>
                  <a:lnTo>
                    <a:pt x="189" y="44"/>
                  </a:lnTo>
                  <a:lnTo>
                    <a:pt x="184" y="48"/>
                  </a:lnTo>
                  <a:lnTo>
                    <a:pt x="184" y="54"/>
                  </a:lnTo>
                  <a:lnTo>
                    <a:pt x="184" y="59"/>
                  </a:lnTo>
                  <a:lnTo>
                    <a:pt x="184" y="66"/>
                  </a:lnTo>
                  <a:lnTo>
                    <a:pt x="184" y="71"/>
                  </a:lnTo>
                  <a:lnTo>
                    <a:pt x="184" y="77"/>
                  </a:lnTo>
                  <a:lnTo>
                    <a:pt x="185" y="84"/>
                  </a:lnTo>
                  <a:lnTo>
                    <a:pt x="188" y="89"/>
                  </a:lnTo>
                  <a:lnTo>
                    <a:pt x="188" y="234"/>
                  </a:lnTo>
                  <a:lnTo>
                    <a:pt x="184" y="239"/>
                  </a:lnTo>
                  <a:lnTo>
                    <a:pt x="179" y="239"/>
                  </a:lnTo>
                  <a:lnTo>
                    <a:pt x="174" y="238"/>
                  </a:lnTo>
                  <a:lnTo>
                    <a:pt x="168" y="238"/>
                  </a:lnTo>
                  <a:lnTo>
                    <a:pt x="164" y="238"/>
                  </a:lnTo>
                  <a:lnTo>
                    <a:pt x="158" y="238"/>
                  </a:lnTo>
                  <a:lnTo>
                    <a:pt x="151" y="235"/>
                  </a:lnTo>
                  <a:lnTo>
                    <a:pt x="146" y="235"/>
                  </a:lnTo>
                  <a:lnTo>
                    <a:pt x="141" y="238"/>
                  </a:lnTo>
                  <a:lnTo>
                    <a:pt x="136" y="238"/>
                  </a:lnTo>
                  <a:lnTo>
                    <a:pt x="130" y="235"/>
                  </a:lnTo>
                  <a:lnTo>
                    <a:pt x="126" y="235"/>
                  </a:lnTo>
                  <a:lnTo>
                    <a:pt x="120" y="235"/>
                  </a:lnTo>
                  <a:lnTo>
                    <a:pt x="113" y="235"/>
                  </a:lnTo>
                  <a:lnTo>
                    <a:pt x="109" y="235"/>
                  </a:lnTo>
                  <a:lnTo>
                    <a:pt x="103" y="235"/>
                  </a:lnTo>
                  <a:lnTo>
                    <a:pt x="98" y="238"/>
                  </a:lnTo>
                  <a:lnTo>
                    <a:pt x="89" y="238"/>
                  </a:lnTo>
                  <a:lnTo>
                    <a:pt x="84" y="242"/>
                  </a:lnTo>
                  <a:lnTo>
                    <a:pt x="78" y="242"/>
                  </a:lnTo>
                  <a:lnTo>
                    <a:pt x="72" y="243"/>
                  </a:lnTo>
                  <a:lnTo>
                    <a:pt x="65" y="243"/>
                  </a:lnTo>
                  <a:lnTo>
                    <a:pt x="58" y="243"/>
                  </a:lnTo>
                  <a:lnTo>
                    <a:pt x="53" y="243"/>
                  </a:lnTo>
                  <a:lnTo>
                    <a:pt x="48" y="243"/>
                  </a:lnTo>
                  <a:lnTo>
                    <a:pt x="43" y="243"/>
                  </a:lnTo>
                  <a:lnTo>
                    <a:pt x="37" y="243"/>
                  </a:lnTo>
                  <a:lnTo>
                    <a:pt x="33" y="243"/>
                  </a:lnTo>
                  <a:lnTo>
                    <a:pt x="27" y="249"/>
                  </a:lnTo>
                  <a:lnTo>
                    <a:pt x="22" y="253"/>
                  </a:lnTo>
                  <a:lnTo>
                    <a:pt x="17" y="253"/>
                  </a:lnTo>
                  <a:lnTo>
                    <a:pt x="12" y="253"/>
                  </a:lnTo>
                  <a:lnTo>
                    <a:pt x="6" y="253"/>
                  </a:lnTo>
                  <a:lnTo>
                    <a:pt x="5" y="258"/>
                  </a:lnTo>
                  <a:lnTo>
                    <a:pt x="0" y="262"/>
                  </a:lnTo>
                  <a:lnTo>
                    <a:pt x="2" y="0"/>
                  </a:lnTo>
                </a:path>
              </a:pathLst>
            </a:custGeom>
            <a:pattFill prst="zigZag">
              <a:fgClr>
                <a:schemeClr val="accent1"/>
              </a:fgClr>
              <a:bgClr>
                <a:schemeClr val="bg1"/>
              </a:bgClr>
            </a:patt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396" name="Freeform 12" descr="Zig zag"/>
            <p:cNvSpPr>
              <a:spLocks/>
            </p:cNvSpPr>
            <p:nvPr/>
          </p:nvSpPr>
          <p:spPr bwMode="auto">
            <a:xfrm>
              <a:off x="1579" y="1697"/>
              <a:ext cx="389" cy="421"/>
            </a:xfrm>
            <a:custGeom>
              <a:avLst/>
              <a:gdLst>
                <a:gd name="T0" fmla="*/ 9 w 389"/>
                <a:gd name="T1" fmla="*/ 22 h 421"/>
                <a:gd name="T2" fmla="*/ 11 w 389"/>
                <a:gd name="T3" fmla="*/ 44 h 421"/>
                <a:gd name="T4" fmla="*/ 11 w 389"/>
                <a:gd name="T5" fmla="*/ 69 h 421"/>
                <a:gd name="T6" fmla="*/ 11 w 389"/>
                <a:gd name="T7" fmla="*/ 91 h 421"/>
                <a:gd name="T8" fmla="*/ 9 w 389"/>
                <a:gd name="T9" fmla="*/ 114 h 421"/>
                <a:gd name="T10" fmla="*/ 0 w 389"/>
                <a:gd name="T11" fmla="*/ 134 h 421"/>
                <a:gd name="T12" fmla="*/ 6 w 389"/>
                <a:gd name="T13" fmla="*/ 151 h 421"/>
                <a:gd name="T14" fmla="*/ 22 w 389"/>
                <a:gd name="T15" fmla="*/ 159 h 421"/>
                <a:gd name="T16" fmla="*/ 43 w 389"/>
                <a:gd name="T17" fmla="*/ 164 h 421"/>
                <a:gd name="T18" fmla="*/ 64 w 389"/>
                <a:gd name="T19" fmla="*/ 171 h 421"/>
                <a:gd name="T20" fmla="*/ 82 w 389"/>
                <a:gd name="T21" fmla="*/ 191 h 421"/>
                <a:gd name="T22" fmla="*/ 107 w 389"/>
                <a:gd name="T23" fmla="*/ 206 h 421"/>
                <a:gd name="T24" fmla="*/ 128 w 389"/>
                <a:gd name="T25" fmla="*/ 223 h 421"/>
                <a:gd name="T26" fmla="*/ 135 w 389"/>
                <a:gd name="T27" fmla="*/ 246 h 421"/>
                <a:gd name="T28" fmla="*/ 149 w 389"/>
                <a:gd name="T29" fmla="*/ 288 h 421"/>
                <a:gd name="T30" fmla="*/ 158 w 389"/>
                <a:gd name="T31" fmla="*/ 315 h 421"/>
                <a:gd name="T32" fmla="*/ 176 w 389"/>
                <a:gd name="T33" fmla="*/ 333 h 421"/>
                <a:gd name="T34" fmla="*/ 199 w 389"/>
                <a:gd name="T35" fmla="*/ 342 h 421"/>
                <a:gd name="T36" fmla="*/ 224 w 389"/>
                <a:gd name="T37" fmla="*/ 365 h 421"/>
                <a:gd name="T38" fmla="*/ 247 w 389"/>
                <a:gd name="T39" fmla="*/ 382 h 421"/>
                <a:gd name="T40" fmla="*/ 264 w 389"/>
                <a:gd name="T41" fmla="*/ 400 h 421"/>
                <a:gd name="T42" fmla="*/ 282 w 389"/>
                <a:gd name="T43" fmla="*/ 417 h 421"/>
                <a:gd name="T44" fmla="*/ 303 w 389"/>
                <a:gd name="T45" fmla="*/ 420 h 421"/>
                <a:gd name="T46" fmla="*/ 323 w 389"/>
                <a:gd name="T47" fmla="*/ 412 h 421"/>
                <a:gd name="T48" fmla="*/ 351 w 389"/>
                <a:gd name="T49" fmla="*/ 417 h 421"/>
                <a:gd name="T50" fmla="*/ 371 w 389"/>
                <a:gd name="T51" fmla="*/ 412 h 421"/>
                <a:gd name="T52" fmla="*/ 388 w 389"/>
                <a:gd name="T53" fmla="*/ 397 h 421"/>
                <a:gd name="T54" fmla="*/ 381 w 389"/>
                <a:gd name="T55" fmla="*/ 377 h 421"/>
                <a:gd name="T56" fmla="*/ 369 w 389"/>
                <a:gd name="T57" fmla="*/ 357 h 421"/>
                <a:gd name="T58" fmla="*/ 365 w 389"/>
                <a:gd name="T59" fmla="*/ 323 h 421"/>
                <a:gd name="T60" fmla="*/ 360 w 389"/>
                <a:gd name="T61" fmla="*/ 283 h 421"/>
                <a:gd name="T62" fmla="*/ 353 w 389"/>
                <a:gd name="T63" fmla="*/ 255 h 421"/>
                <a:gd name="T64" fmla="*/ 342 w 389"/>
                <a:gd name="T65" fmla="*/ 233 h 421"/>
                <a:gd name="T66" fmla="*/ 326 w 389"/>
                <a:gd name="T67" fmla="*/ 216 h 421"/>
                <a:gd name="T68" fmla="*/ 321 w 389"/>
                <a:gd name="T69" fmla="*/ 188 h 421"/>
                <a:gd name="T70" fmla="*/ 312 w 389"/>
                <a:gd name="T71" fmla="*/ 166 h 421"/>
                <a:gd name="T72" fmla="*/ 298 w 389"/>
                <a:gd name="T73" fmla="*/ 149 h 421"/>
                <a:gd name="T74" fmla="*/ 282 w 389"/>
                <a:gd name="T75" fmla="*/ 131 h 421"/>
                <a:gd name="T76" fmla="*/ 257 w 389"/>
                <a:gd name="T77" fmla="*/ 124 h 421"/>
                <a:gd name="T78" fmla="*/ 238 w 389"/>
                <a:gd name="T79" fmla="*/ 111 h 421"/>
                <a:gd name="T80" fmla="*/ 224 w 389"/>
                <a:gd name="T81" fmla="*/ 89 h 421"/>
                <a:gd name="T82" fmla="*/ 208 w 389"/>
                <a:gd name="T83" fmla="*/ 67 h 421"/>
                <a:gd name="T84" fmla="*/ 190 w 389"/>
                <a:gd name="T85" fmla="*/ 47 h 421"/>
                <a:gd name="T86" fmla="*/ 169 w 389"/>
                <a:gd name="T87" fmla="*/ 42 h 421"/>
                <a:gd name="T88" fmla="*/ 149 w 389"/>
                <a:gd name="T89" fmla="*/ 42 h 421"/>
                <a:gd name="T90" fmla="*/ 123 w 389"/>
                <a:gd name="T91" fmla="*/ 27 h 421"/>
                <a:gd name="T92" fmla="*/ 101 w 389"/>
                <a:gd name="T93" fmla="*/ 17 h 421"/>
                <a:gd name="T94" fmla="*/ 82 w 389"/>
                <a:gd name="T95" fmla="*/ 4 h 421"/>
                <a:gd name="T96" fmla="*/ 59 w 389"/>
                <a:gd name="T97" fmla="*/ 4 h 421"/>
                <a:gd name="T98" fmla="*/ 39 w 389"/>
                <a:gd name="T99" fmla="*/ 0 h 421"/>
                <a:gd name="T100" fmla="*/ 16 w 389"/>
                <a:gd name="T101" fmla="*/ 0 h 421"/>
                <a:gd name="T102" fmla="*/ 0 w 389"/>
                <a:gd name="T103" fmla="*/ 4 h 4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9" h="421">
                  <a:moveTo>
                    <a:pt x="0" y="4"/>
                  </a:moveTo>
                  <a:lnTo>
                    <a:pt x="9" y="14"/>
                  </a:lnTo>
                  <a:lnTo>
                    <a:pt x="9" y="22"/>
                  </a:lnTo>
                  <a:lnTo>
                    <a:pt x="9" y="29"/>
                  </a:lnTo>
                  <a:lnTo>
                    <a:pt x="11" y="37"/>
                  </a:lnTo>
                  <a:lnTo>
                    <a:pt x="11" y="44"/>
                  </a:lnTo>
                  <a:lnTo>
                    <a:pt x="11" y="52"/>
                  </a:lnTo>
                  <a:lnTo>
                    <a:pt x="11" y="59"/>
                  </a:lnTo>
                  <a:lnTo>
                    <a:pt x="11" y="69"/>
                  </a:lnTo>
                  <a:lnTo>
                    <a:pt x="11" y="77"/>
                  </a:lnTo>
                  <a:lnTo>
                    <a:pt x="11" y="84"/>
                  </a:lnTo>
                  <a:lnTo>
                    <a:pt x="11" y="91"/>
                  </a:lnTo>
                  <a:lnTo>
                    <a:pt x="11" y="99"/>
                  </a:lnTo>
                  <a:lnTo>
                    <a:pt x="9" y="106"/>
                  </a:lnTo>
                  <a:lnTo>
                    <a:pt x="9" y="114"/>
                  </a:lnTo>
                  <a:lnTo>
                    <a:pt x="9" y="121"/>
                  </a:lnTo>
                  <a:lnTo>
                    <a:pt x="2" y="126"/>
                  </a:lnTo>
                  <a:lnTo>
                    <a:pt x="0" y="134"/>
                  </a:lnTo>
                  <a:lnTo>
                    <a:pt x="0" y="141"/>
                  </a:lnTo>
                  <a:lnTo>
                    <a:pt x="0" y="149"/>
                  </a:lnTo>
                  <a:lnTo>
                    <a:pt x="6" y="151"/>
                  </a:lnTo>
                  <a:lnTo>
                    <a:pt x="13" y="151"/>
                  </a:lnTo>
                  <a:lnTo>
                    <a:pt x="20" y="151"/>
                  </a:lnTo>
                  <a:lnTo>
                    <a:pt x="22" y="159"/>
                  </a:lnTo>
                  <a:lnTo>
                    <a:pt x="29" y="164"/>
                  </a:lnTo>
                  <a:lnTo>
                    <a:pt x="36" y="166"/>
                  </a:lnTo>
                  <a:lnTo>
                    <a:pt x="43" y="164"/>
                  </a:lnTo>
                  <a:lnTo>
                    <a:pt x="50" y="166"/>
                  </a:lnTo>
                  <a:lnTo>
                    <a:pt x="57" y="171"/>
                  </a:lnTo>
                  <a:lnTo>
                    <a:pt x="64" y="171"/>
                  </a:lnTo>
                  <a:lnTo>
                    <a:pt x="71" y="171"/>
                  </a:lnTo>
                  <a:lnTo>
                    <a:pt x="78" y="183"/>
                  </a:lnTo>
                  <a:lnTo>
                    <a:pt x="82" y="191"/>
                  </a:lnTo>
                  <a:lnTo>
                    <a:pt x="94" y="198"/>
                  </a:lnTo>
                  <a:lnTo>
                    <a:pt x="101" y="203"/>
                  </a:lnTo>
                  <a:lnTo>
                    <a:pt x="107" y="206"/>
                  </a:lnTo>
                  <a:lnTo>
                    <a:pt x="114" y="206"/>
                  </a:lnTo>
                  <a:lnTo>
                    <a:pt x="123" y="216"/>
                  </a:lnTo>
                  <a:lnTo>
                    <a:pt x="128" y="223"/>
                  </a:lnTo>
                  <a:lnTo>
                    <a:pt x="130" y="231"/>
                  </a:lnTo>
                  <a:lnTo>
                    <a:pt x="133" y="238"/>
                  </a:lnTo>
                  <a:lnTo>
                    <a:pt x="135" y="246"/>
                  </a:lnTo>
                  <a:lnTo>
                    <a:pt x="135" y="253"/>
                  </a:lnTo>
                  <a:lnTo>
                    <a:pt x="140" y="260"/>
                  </a:lnTo>
                  <a:lnTo>
                    <a:pt x="149" y="288"/>
                  </a:lnTo>
                  <a:lnTo>
                    <a:pt x="156" y="298"/>
                  </a:lnTo>
                  <a:lnTo>
                    <a:pt x="156" y="305"/>
                  </a:lnTo>
                  <a:lnTo>
                    <a:pt x="158" y="315"/>
                  </a:lnTo>
                  <a:lnTo>
                    <a:pt x="165" y="318"/>
                  </a:lnTo>
                  <a:lnTo>
                    <a:pt x="169" y="328"/>
                  </a:lnTo>
                  <a:lnTo>
                    <a:pt x="176" y="333"/>
                  </a:lnTo>
                  <a:lnTo>
                    <a:pt x="185" y="340"/>
                  </a:lnTo>
                  <a:lnTo>
                    <a:pt x="192" y="342"/>
                  </a:lnTo>
                  <a:lnTo>
                    <a:pt x="199" y="342"/>
                  </a:lnTo>
                  <a:lnTo>
                    <a:pt x="206" y="347"/>
                  </a:lnTo>
                  <a:lnTo>
                    <a:pt x="218" y="357"/>
                  </a:lnTo>
                  <a:lnTo>
                    <a:pt x="224" y="365"/>
                  </a:lnTo>
                  <a:lnTo>
                    <a:pt x="234" y="372"/>
                  </a:lnTo>
                  <a:lnTo>
                    <a:pt x="241" y="377"/>
                  </a:lnTo>
                  <a:lnTo>
                    <a:pt x="247" y="382"/>
                  </a:lnTo>
                  <a:lnTo>
                    <a:pt x="254" y="385"/>
                  </a:lnTo>
                  <a:lnTo>
                    <a:pt x="259" y="392"/>
                  </a:lnTo>
                  <a:lnTo>
                    <a:pt x="264" y="400"/>
                  </a:lnTo>
                  <a:lnTo>
                    <a:pt x="270" y="407"/>
                  </a:lnTo>
                  <a:lnTo>
                    <a:pt x="275" y="415"/>
                  </a:lnTo>
                  <a:lnTo>
                    <a:pt x="282" y="417"/>
                  </a:lnTo>
                  <a:lnTo>
                    <a:pt x="289" y="420"/>
                  </a:lnTo>
                  <a:lnTo>
                    <a:pt x="296" y="420"/>
                  </a:lnTo>
                  <a:lnTo>
                    <a:pt x="303" y="420"/>
                  </a:lnTo>
                  <a:lnTo>
                    <a:pt x="309" y="417"/>
                  </a:lnTo>
                  <a:lnTo>
                    <a:pt x="316" y="417"/>
                  </a:lnTo>
                  <a:lnTo>
                    <a:pt x="323" y="412"/>
                  </a:lnTo>
                  <a:lnTo>
                    <a:pt x="332" y="412"/>
                  </a:lnTo>
                  <a:lnTo>
                    <a:pt x="342" y="415"/>
                  </a:lnTo>
                  <a:lnTo>
                    <a:pt x="351" y="417"/>
                  </a:lnTo>
                  <a:lnTo>
                    <a:pt x="362" y="417"/>
                  </a:lnTo>
                  <a:lnTo>
                    <a:pt x="369" y="420"/>
                  </a:lnTo>
                  <a:lnTo>
                    <a:pt x="371" y="412"/>
                  </a:lnTo>
                  <a:lnTo>
                    <a:pt x="378" y="412"/>
                  </a:lnTo>
                  <a:lnTo>
                    <a:pt x="385" y="407"/>
                  </a:lnTo>
                  <a:lnTo>
                    <a:pt x="388" y="397"/>
                  </a:lnTo>
                  <a:lnTo>
                    <a:pt x="381" y="392"/>
                  </a:lnTo>
                  <a:lnTo>
                    <a:pt x="381" y="385"/>
                  </a:lnTo>
                  <a:lnTo>
                    <a:pt x="381" y="377"/>
                  </a:lnTo>
                  <a:lnTo>
                    <a:pt x="378" y="370"/>
                  </a:lnTo>
                  <a:lnTo>
                    <a:pt x="371" y="365"/>
                  </a:lnTo>
                  <a:lnTo>
                    <a:pt x="369" y="357"/>
                  </a:lnTo>
                  <a:lnTo>
                    <a:pt x="369" y="350"/>
                  </a:lnTo>
                  <a:lnTo>
                    <a:pt x="367" y="337"/>
                  </a:lnTo>
                  <a:lnTo>
                    <a:pt x="365" y="323"/>
                  </a:lnTo>
                  <a:lnTo>
                    <a:pt x="360" y="298"/>
                  </a:lnTo>
                  <a:lnTo>
                    <a:pt x="358" y="290"/>
                  </a:lnTo>
                  <a:lnTo>
                    <a:pt x="360" y="283"/>
                  </a:lnTo>
                  <a:lnTo>
                    <a:pt x="355" y="270"/>
                  </a:lnTo>
                  <a:lnTo>
                    <a:pt x="353" y="263"/>
                  </a:lnTo>
                  <a:lnTo>
                    <a:pt x="353" y="255"/>
                  </a:lnTo>
                  <a:lnTo>
                    <a:pt x="348" y="248"/>
                  </a:lnTo>
                  <a:lnTo>
                    <a:pt x="344" y="241"/>
                  </a:lnTo>
                  <a:lnTo>
                    <a:pt x="342" y="233"/>
                  </a:lnTo>
                  <a:lnTo>
                    <a:pt x="335" y="228"/>
                  </a:lnTo>
                  <a:lnTo>
                    <a:pt x="328" y="223"/>
                  </a:lnTo>
                  <a:lnTo>
                    <a:pt x="326" y="216"/>
                  </a:lnTo>
                  <a:lnTo>
                    <a:pt x="326" y="206"/>
                  </a:lnTo>
                  <a:lnTo>
                    <a:pt x="321" y="196"/>
                  </a:lnTo>
                  <a:lnTo>
                    <a:pt x="321" y="188"/>
                  </a:lnTo>
                  <a:lnTo>
                    <a:pt x="319" y="181"/>
                  </a:lnTo>
                  <a:lnTo>
                    <a:pt x="314" y="173"/>
                  </a:lnTo>
                  <a:lnTo>
                    <a:pt x="312" y="166"/>
                  </a:lnTo>
                  <a:lnTo>
                    <a:pt x="305" y="166"/>
                  </a:lnTo>
                  <a:lnTo>
                    <a:pt x="303" y="156"/>
                  </a:lnTo>
                  <a:lnTo>
                    <a:pt x="298" y="149"/>
                  </a:lnTo>
                  <a:lnTo>
                    <a:pt x="291" y="149"/>
                  </a:lnTo>
                  <a:lnTo>
                    <a:pt x="286" y="139"/>
                  </a:lnTo>
                  <a:lnTo>
                    <a:pt x="282" y="131"/>
                  </a:lnTo>
                  <a:lnTo>
                    <a:pt x="273" y="126"/>
                  </a:lnTo>
                  <a:lnTo>
                    <a:pt x="266" y="126"/>
                  </a:lnTo>
                  <a:lnTo>
                    <a:pt x="257" y="124"/>
                  </a:lnTo>
                  <a:lnTo>
                    <a:pt x="250" y="124"/>
                  </a:lnTo>
                  <a:lnTo>
                    <a:pt x="243" y="119"/>
                  </a:lnTo>
                  <a:lnTo>
                    <a:pt x="238" y="111"/>
                  </a:lnTo>
                  <a:lnTo>
                    <a:pt x="234" y="104"/>
                  </a:lnTo>
                  <a:lnTo>
                    <a:pt x="229" y="96"/>
                  </a:lnTo>
                  <a:lnTo>
                    <a:pt x="224" y="89"/>
                  </a:lnTo>
                  <a:lnTo>
                    <a:pt x="220" y="82"/>
                  </a:lnTo>
                  <a:lnTo>
                    <a:pt x="213" y="77"/>
                  </a:lnTo>
                  <a:lnTo>
                    <a:pt x="208" y="67"/>
                  </a:lnTo>
                  <a:lnTo>
                    <a:pt x="199" y="62"/>
                  </a:lnTo>
                  <a:lnTo>
                    <a:pt x="195" y="54"/>
                  </a:lnTo>
                  <a:lnTo>
                    <a:pt x="190" y="47"/>
                  </a:lnTo>
                  <a:lnTo>
                    <a:pt x="183" y="42"/>
                  </a:lnTo>
                  <a:lnTo>
                    <a:pt x="176" y="42"/>
                  </a:lnTo>
                  <a:lnTo>
                    <a:pt x="169" y="42"/>
                  </a:lnTo>
                  <a:lnTo>
                    <a:pt x="163" y="42"/>
                  </a:lnTo>
                  <a:lnTo>
                    <a:pt x="156" y="42"/>
                  </a:lnTo>
                  <a:lnTo>
                    <a:pt x="149" y="42"/>
                  </a:lnTo>
                  <a:lnTo>
                    <a:pt x="142" y="37"/>
                  </a:lnTo>
                  <a:lnTo>
                    <a:pt x="133" y="32"/>
                  </a:lnTo>
                  <a:lnTo>
                    <a:pt x="123" y="27"/>
                  </a:lnTo>
                  <a:lnTo>
                    <a:pt x="117" y="27"/>
                  </a:lnTo>
                  <a:lnTo>
                    <a:pt x="107" y="22"/>
                  </a:lnTo>
                  <a:lnTo>
                    <a:pt x="101" y="17"/>
                  </a:lnTo>
                  <a:lnTo>
                    <a:pt x="98" y="9"/>
                  </a:lnTo>
                  <a:lnTo>
                    <a:pt x="89" y="4"/>
                  </a:lnTo>
                  <a:lnTo>
                    <a:pt x="82" y="4"/>
                  </a:lnTo>
                  <a:lnTo>
                    <a:pt x="75" y="4"/>
                  </a:lnTo>
                  <a:lnTo>
                    <a:pt x="66" y="7"/>
                  </a:lnTo>
                  <a:lnTo>
                    <a:pt x="59" y="4"/>
                  </a:lnTo>
                  <a:lnTo>
                    <a:pt x="52" y="4"/>
                  </a:lnTo>
                  <a:lnTo>
                    <a:pt x="45" y="4"/>
                  </a:lnTo>
                  <a:lnTo>
                    <a:pt x="39" y="0"/>
                  </a:lnTo>
                  <a:lnTo>
                    <a:pt x="32" y="0"/>
                  </a:lnTo>
                  <a:lnTo>
                    <a:pt x="25" y="0"/>
                  </a:lnTo>
                  <a:lnTo>
                    <a:pt x="16" y="0"/>
                  </a:lnTo>
                  <a:lnTo>
                    <a:pt x="9" y="2"/>
                  </a:lnTo>
                  <a:lnTo>
                    <a:pt x="0" y="4"/>
                  </a:lnTo>
                </a:path>
              </a:pathLst>
            </a:custGeom>
            <a:pattFill prst="zigZag">
              <a:fgClr>
                <a:schemeClr val="accent1"/>
              </a:fgClr>
              <a:bgClr>
                <a:schemeClr val="bg1"/>
              </a:bgClr>
            </a:patt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397" name="Freeform 13" descr="Zig zag"/>
            <p:cNvSpPr>
              <a:spLocks/>
            </p:cNvSpPr>
            <p:nvPr/>
          </p:nvSpPr>
          <p:spPr bwMode="auto">
            <a:xfrm>
              <a:off x="1365" y="1921"/>
              <a:ext cx="135" cy="197"/>
            </a:xfrm>
            <a:custGeom>
              <a:avLst/>
              <a:gdLst>
                <a:gd name="T0" fmla="*/ 27 w 135"/>
                <a:gd name="T1" fmla="*/ 0 h 197"/>
                <a:gd name="T2" fmla="*/ 34 w 135"/>
                <a:gd name="T3" fmla="*/ 9 h 197"/>
                <a:gd name="T4" fmla="*/ 39 w 135"/>
                <a:gd name="T5" fmla="*/ 17 h 197"/>
                <a:gd name="T6" fmla="*/ 46 w 135"/>
                <a:gd name="T7" fmla="*/ 22 h 197"/>
                <a:gd name="T8" fmla="*/ 53 w 135"/>
                <a:gd name="T9" fmla="*/ 24 h 197"/>
                <a:gd name="T10" fmla="*/ 60 w 135"/>
                <a:gd name="T11" fmla="*/ 32 h 197"/>
                <a:gd name="T12" fmla="*/ 64 w 135"/>
                <a:gd name="T13" fmla="*/ 39 h 197"/>
                <a:gd name="T14" fmla="*/ 71 w 135"/>
                <a:gd name="T15" fmla="*/ 39 h 197"/>
                <a:gd name="T16" fmla="*/ 78 w 135"/>
                <a:gd name="T17" fmla="*/ 39 h 197"/>
                <a:gd name="T18" fmla="*/ 85 w 135"/>
                <a:gd name="T19" fmla="*/ 39 h 197"/>
                <a:gd name="T20" fmla="*/ 92 w 135"/>
                <a:gd name="T21" fmla="*/ 39 h 197"/>
                <a:gd name="T22" fmla="*/ 99 w 135"/>
                <a:gd name="T23" fmla="*/ 39 h 197"/>
                <a:gd name="T24" fmla="*/ 106 w 135"/>
                <a:gd name="T25" fmla="*/ 39 h 197"/>
                <a:gd name="T26" fmla="*/ 113 w 135"/>
                <a:gd name="T27" fmla="*/ 39 h 197"/>
                <a:gd name="T28" fmla="*/ 120 w 135"/>
                <a:gd name="T29" fmla="*/ 42 h 197"/>
                <a:gd name="T30" fmla="*/ 129 w 135"/>
                <a:gd name="T31" fmla="*/ 44 h 197"/>
                <a:gd name="T32" fmla="*/ 134 w 135"/>
                <a:gd name="T33" fmla="*/ 183 h 197"/>
                <a:gd name="T34" fmla="*/ 76 w 135"/>
                <a:gd name="T35" fmla="*/ 193 h 197"/>
                <a:gd name="T36" fmla="*/ 6 w 135"/>
                <a:gd name="T37" fmla="*/ 196 h 197"/>
                <a:gd name="T38" fmla="*/ 2 w 135"/>
                <a:gd name="T39" fmla="*/ 193 h 197"/>
                <a:gd name="T40" fmla="*/ 4 w 135"/>
                <a:gd name="T41" fmla="*/ 183 h 197"/>
                <a:gd name="T42" fmla="*/ 9 w 135"/>
                <a:gd name="T43" fmla="*/ 176 h 197"/>
                <a:gd name="T44" fmla="*/ 9 w 135"/>
                <a:gd name="T45" fmla="*/ 168 h 197"/>
                <a:gd name="T46" fmla="*/ 13 w 135"/>
                <a:gd name="T47" fmla="*/ 161 h 197"/>
                <a:gd name="T48" fmla="*/ 13 w 135"/>
                <a:gd name="T49" fmla="*/ 153 h 197"/>
                <a:gd name="T50" fmla="*/ 11 w 135"/>
                <a:gd name="T51" fmla="*/ 146 h 197"/>
                <a:gd name="T52" fmla="*/ 11 w 135"/>
                <a:gd name="T53" fmla="*/ 138 h 197"/>
                <a:gd name="T54" fmla="*/ 11 w 135"/>
                <a:gd name="T55" fmla="*/ 131 h 197"/>
                <a:gd name="T56" fmla="*/ 11 w 135"/>
                <a:gd name="T57" fmla="*/ 124 h 197"/>
                <a:gd name="T58" fmla="*/ 13 w 135"/>
                <a:gd name="T59" fmla="*/ 116 h 197"/>
                <a:gd name="T60" fmla="*/ 13 w 135"/>
                <a:gd name="T61" fmla="*/ 106 h 197"/>
                <a:gd name="T62" fmla="*/ 13 w 135"/>
                <a:gd name="T63" fmla="*/ 99 h 197"/>
                <a:gd name="T64" fmla="*/ 11 w 135"/>
                <a:gd name="T65" fmla="*/ 91 h 197"/>
                <a:gd name="T66" fmla="*/ 11 w 135"/>
                <a:gd name="T67" fmla="*/ 81 h 197"/>
                <a:gd name="T68" fmla="*/ 11 w 135"/>
                <a:gd name="T69" fmla="*/ 57 h 197"/>
                <a:gd name="T70" fmla="*/ 11 w 135"/>
                <a:gd name="T71" fmla="*/ 49 h 197"/>
                <a:gd name="T72" fmla="*/ 9 w 135"/>
                <a:gd name="T73" fmla="*/ 42 h 197"/>
                <a:gd name="T74" fmla="*/ 9 w 135"/>
                <a:gd name="T75" fmla="*/ 34 h 197"/>
                <a:gd name="T76" fmla="*/ 2 w 135"/>
                <a:gd name="T77" fmla="*/ 29 h 197"/>
                <a:gd name="T78" fmla="*/ 0 w 135"/>
                <a:gd name="T79" fmla="*/ 22 h 197"/>
                <a:gd name="T80" fmla="*/ 27 w 135"/>
                <a:gd name="T81" fmla="*/ 0 h 1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97">
                  <a:moveTo>
                    <a:pt x="27" y="0"/>
                  </a:moveTo>
                  <a:lnTo>
                    <a:pt x="34" y="9"/>
                  </a:lnTo>
                  <a:lnTo>
                    <a:pt x="39" y="17"/>
                  </a:lnTo>
                  <a:lnTo>
                    <a:pt x="46" y="22"/>
                  </a:lnTo>
                  <a:lnTo>
                    <a:pt x="53" y="24"/>
                  </a:lnTo>
                  <a:lnTo>
                    <a:pt x="60" y="32"/>
                  </a:lnTo>
                  <a:lnTo>
                    <a:pt x="64" y="39"/>
                  </a:lnTo>
                  <a:lnTo>
                    <a:pt x="71" y="39"/>
                  </a:lnTo>
                  <a:lnTo>
                    <a:pt x="78" y="39"/>
                  </a:lnTo>
                  <a:lnTo>
                    <a:pt x="85" y="39"/>
                  </a:lnTo>
                  <a:lnTo>
                    <a:pt x="92" y="39"/>
                  </a:lnTo>
                  <a:lnTo>
                    <a:pt x="99" y="39"/>
                  </a:lnTo>
                  <a:lnTo>
                    <a:pt x="106" y="39"/>
                  </a:lnTo>
                  <a:lnTo>
                    <a:pt x="113" y="39"/>
                  </a:lnTo>
                  <a:lnTo>
                    <a:pt x="120" y="42"/>
                  </a:lnTo>
                  <a:lnTo>
                    <a:pt x="129" y="44"/>
                  </a:lnTo>
                  <a:lnTo>
                    <a:pt x="134" y="183"/>
                  </a:lnTo>
                  <a:lnTo>
                    <a:pt x="76" y="193"/>
                  </a:lnTo>
                  <a:lnTo>
                    <a:pt x="6" y="196"/>
                  </a:lnTo>
                  <a:lnTo>
                    <a:pt x="2" y="193"/>
                  </a:lnTo>
                  <a:lnTo>
                    <a:pt x="4" y="183"/>
                  </a:lnTo>
                  <a:lnTo>
                    <a:pt x="9" y="176"/>
                  </a:lnTo>
                  <a:lnTo>
                    <a:pt x="9" y="168"/>
                  </a:lnTo>
                  <a:lnTo>
                    <a:pt x="13" y="161"/>
                  </a:lnTo>
                  <a:lnTo>
                    <a:pt x="13" y="153"/>
                  </a:lnTo>
                  <a:lnTo>
                    <a:pt x="11" y="146"/>
                  </a:lnTo>
                  <a:lnTo>
                    <a:pt x="11" y="138"/>
                  </a:lnTo>
                  <a:lnTo>
                    <a:pt x="11" y="131"/>
                  </a:lnTo>
                  <a:lnTo>
                    <a:pt x="11" y="124"/>
                  </a:lnTo>
                  <a:lnTo>
                    <a:pt x="13" y="116"/>
                  </a:lnTo>
                  <a:lnTo>
                    <a:pt x="13" y="106"/>
                  </a:lnTo>
                  <a:lnTo>
                    <a:pt x="13" y="99"/>
                  </a:lnTo>
                  <a:lnTo>
                    <a:pt x="11" y="91"/>
                  </a:lnTo>
                  <a:lnTo>
                    <a:pt x="11" y="81"/>
                  </a:lnTo>
                  <a:lnTo>
                    <a:pt x="11" y="57"/>
                  </a:lnTo>
                  <a:lnTo>
                    <a:pt x="11" y="49"/>
                  </a:lnTo>
                  <a:lnTo>
                    <a:pt x="9" y="42"/>
                  </a:lnTo>
                  <a:lnTo>
                    <a:pt x="9" y="34"/>
                  </a:lnTo>
                  <a:lnTo>
                    <a:pt x="2" y="29"/>
                  </a:lnTo>
                  <a:lnTo>
                    <a:pt x="0" y="22"/>
                  </a:lnTo>
                  <a:lnTo>
                    <a:pt x="27" y="0"/>
                  </a:lnTo>
                </a:path>
              </a:pathLst>
            </a:custGeom>
            <a:pattFill prst="zigZag">
              <a:fgClr>
                <a:schemeClr val="accent1"/>
              </a:fgClr>
              <a:bgClr>
                <a:schemeClr val="bg1"/>
              </a:bgClr>
            </a:patt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9038" name="Rectangle 14"/>
            <p:cNvSpPr>
              <a:spLocks noChangeArrowheads="1"/>
            </p:cNvSpPr>
            <p:nvPr/>
          </p:nvSpPr>
          <p:spPr bwMode="auto">
            <a:xfrm>
              <a:off x="874" y="1272"/>
              <a:ext cx="357" cy="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defRPr/>
              </a:pPr>
              <a:r>
                <a:rPr lang="en-US" sz="2000" dirty="0">
                  <a:solidFill>
                    <a:schemeClr val="bg2"/>
                  </a:solidFill>
                  <a:effectLst>
                    <a:outerShdw blurRad="38100" dist="38100" dir="2700000" algn="tl">
                      <a:srgbClr val="C0C0C0"/>
                    </a:outerShdw>
                  </a:effectLst>
                </a:rPr>
                <a:t>soil</a:t>
              </a:r>
            </a:p>
          </p:txBody>
        </p:sp>
        <p:sp>
          <p:nvSpPr>
            <p:cNvPr id="129039" name="Rectangle 15"/>
            <p:cNvSpPr>
              <a:spLocks noChangeArrowheads="1"/>
            </p:cNvSpPr>
            <p:nvPr/>
          </p:nvSpPr>
          <p:spPr bwMode="auto">
            <a:xfrm>
              <a:off x="569" y="454"/>
              <a:ext cx="792" cy="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defRPr/>
              </a:pPr>
              <a:r>
                <a:rPr lang="en-US" sz="2000" dirty="0">
                  <a:effectLst>
                    <a:outerShdw blurRad="38100" dist="38100" dir="2700000" algn="tl">
                      <a:srgbClr val="C0C0C0"/>
                    </a:outerShdw>
                  </a:effectLst>
                </a:rPr>
                <a:t>soil water</a:t>
              </a:r>
            </a:p>
          </p:txBody>
        </p:sp>
        <p:sp>
          <p:nvSpPr>
            <p:cNvPr id="129040" name="Rectangle 16"/>
            <p:cNvSpPr>
              <a:spLocks noChangeArrowheads="1"/>
            </p:cNvSpPr>
            <p:nvPr/>
          </p:nvSpPr>
          <p:spPr bwMode="auto">
            <a:xfrm>
              <a:off x="345" y="2056"/>
              <a:ext cx="765" cy="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defRPr/>
              </a:pPr>
              <a:r>
                <a:rPr lang="en-US" sz="2000" dirty="0">
                  <a:effectLst>
                    <a:outerShdw blurRad="38100" dist="38100" dir="2700000" algn="tl">
                      <a:srgbClr val="C0C0C0"/>
                    </a:outerShdw>
                  </a:effectLst>
                </a:rPr>
                <a:t>air space</a:t>
              </a:r>
            </a:p>
          </p:txBody>
        </p:sp>
        <p:sp>
          <p:nvSpPr>
            <p:cNvPr id="16401" name="Line 17"/>
            <p:cNvSpPr>
              <a:spLocks noChangeShapeType="1"/>
            </p:cNvSpPr>
            <p:nvPr/>
          </p:nvSpPr>
          <p:spPr bwMode="auto">
            <a:xfrm>
              <a:off x="1230" y="772"/>
              <a:ext cx="114" cy="498"/>
            </a:xfrm>
            <a:prstGeom prst="line">
              <a:avLst/>
            </a:prstGeom>
            <a:noFill/>
            <a:ln w="12700">
              <a:solidFill>
                <a:schemeClr val="accent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402" name="Line 18"/>
            <p:cNvSpPr>
              <a:spLocks noChangeShapeType="1"/>
            </p:cNvSpPr>
            <p:nvPr/>
          </p:nvSpPr>
          <p:spPr bwMode="auto">
            <a:xfrm flipV="1">
              <a:off x="1133" y="1766"/>
              <a:ext cx="399" cy="341"/>
            </a:xfrm>
            <a:prstGeom prst="line">
              <a:avLst/>
            </a:prstGeom>
            <a:noFill/>
            <a:ln w="12700">
              <a:solidFill>
                <a:schemeClr val="accent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3773573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14325" y="381000"/>
            <a:ext cx="6629400" cy="688975"/>
          </a:xfrm>
        </p:spPr>
        <p:txBody>
          <a:bodyPr>
            <a:normAutofit fontScale="90000"/>
          </a:bodyPr>
          <a:lstStyle/>
          <a:p>
            <a:pPr eaLnBrk="1" hangingPunct="1"/>
            <a:r>
              <a:rPr lang="en-US" dirty="0"/>
              <a:t>Surface to deep burial shank</a:t>
            </a:r>
          </a:p>
        </p:txBody>
      </p:sp>
      <p:sp>
        <p:nvSpPr>
          <p:cNvPr id="59395" name="Rectangle 3"/>
          <p:cNvSpPr>
            <a:spLocks noGrp="1" noChangeArrowheads="1"/>
          </p:cNvSpPr>
          <p:nvPr>
            <p:ph idx="1"/>
          </p:nvPr>
        </p:nvSpPr>
        <p:spPr>
          <a:xfrm>
            <a:off x="381000" y="1295400"/>
            <a:ext cx="3132138" cy="4830763"/>
          </a:xfrm>
        </p:spPr>
        <p:txBody>
          <a:bodyPr/>
          <a:lstStyle/>
          <a:p>
            <a:pPr eaLnBrk="1" hangingPunct="1"/>
            <a:r>
              <a:rPr lang="en-US" dirty="0"/>
              <a:t> For HWD</a:t>
            </a:r>
          </a:p>
          <a:p>
            <a:pPr lvl="1" eaLnBrk="1" hangingPunct="1"/>
            <a:r>
              <a:rPr lang="en-US" dirty="0"/>
              <a:t>Year 1 – On the surface </a:t>
            </a:r>
          </a:p>
          <a:p>
            <a:pPr lvl="1" eaLnBrk="1" hangingPunct="1"/>
            <a:r>
              <a:rPr lang="en-US" dirty="0"/>
              <a:t>Year 2+ - from surface to buried</a:t>
            </a:r>
          </a:p>
        </p:txBody>
      </p:sp>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1447800"/>
            <a:ext cx="4862512" cy="3608388"/>
          </a:xfrm>
          <a:prstGeom prst="rect">
            <a:avLst/>
          </a:prstGeom>
          <a:noFill/>
          <a:ln w="9525">
            <a:solidFill>
              <a:srgbClr val="0000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64348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25463" y="274638"/>
            <a:ext cx="2657475" cy="792162"/>
          </a:xfrm>
        </p:spPr>
        <p:txBody>
          <a:bodyPr/>
          <a:lstStyle/>
          <a:p>
            <a:pPr eaLnBrk="1" hangingPunct="1"/>
            <a:r>
              <a:rPr lang="en-US" sz="3200" dirty="0"/>
              <a:t>Review-</a:t>
            </a:r>
          </a:p>
        </p:txBody>
      </p:sp>
      <p:sp>
        <p:nvSpPr>
          <p:cNvPr id="61443" name="Rectangle 3"/>
          <p:cNvSpPr>
            <a:spLocks noGrp="1" noChangeArrowheads="1"/>
          </p:cNvSpPr>
          <p:nvPr>
            <p:ph idx="1"/>
          </p:nvPr>
        </p:nvSpPr>
        <p:spPr>
          <a:xfrm>
            <a:off x="538163" y="1295400"/>
            <a:ext cx="4699000" cy="4830763"/>
          </a:xfrm>
        </p:spPr>
        <p:txBody>
          <a:bodyPr/>
          <a:lstStyle/>
          <a:p>
            <a:pPr marL="457200" indent="-457200" eaLnBrk="1" hangingPunct="1">
              <a:buClr>
                <a:srgbClr val="00B0F0"/>
              </a:buClr>
              <a:buFont typeface="Wingdings" panose="05000000000000000000" pitchFamily="2" charset="2"/>
              <a:buChar char="§"/>
            </a:pPr>
            <a:r>
              <a:rPr lang="en-US" sz="2400" dirty="0"/>
              <a:t>Transport &amp; Storage</a:t>
            </a:r>
          </a:p>
          <a:p>
            <a:pPr marL="457200" indent="-457200" eaLnBrk="1" hangingPunct="1">
              <a:buClr>
                <a:srgbClr val="00B0F0"/>
              </a:buClr>
              <a:buFont typeface="Wingdings" panose="05000000000000000000" pitchFamily="2" charset="2"/>
              <a:buChar char="§"/>
            </a:pPr>
            <a:r>
              <a:rPr lang="en-US" sz="2400" dirty="0"/>
              <a:t> Belly Wrap</a:t>
            </a:r>
          </a:p>
          <a:p>
            <a:pPr marL="457200" indent="-457200" eaLnBrk="1" hangingPunct="1">
              <a:buClr>
                <a:srgbClr val="00B0F0"/>
              </a:buClr>
              <a:buFont typeface="Wingdings" panose="05000000000000000000" pitchFamily="2" charset="2"/>
              <a:buChar char="§"/>
            </a:pPr>
            <a:r>
              <a:rPr lang="en-US" sz="2400" dirty="0"/>
              <a:t> Reel Dimensions</a:t>
            </a:r>
          </a:p>
          <a:p>
            <a:pPr marL="457200" indent="-457200" eaLnBrk="1" hangingPunct="1">
              <a:buClr>
                <a:srgbClr val="00B0F0"/>
              </a:buClr>
              <a:buFont typeface="Wingdings" panose="05000000000000000000" pitchFamily="2" charset="2"/>
              <a:buChar char="§"/>
            </a:pPr>
            <a:r>
              <a:rPr lang="en-US" sz="2400" dirty="0"/>
              <a:t> Reel Support</a:t>
            </a:r>
          </a:p>
          <a:p>
            <a:pPr marL="457200" indent="-457200" eaLnBrk="1" hangingPunct="1">
              <a:buClr>
                <a:srgbClr val="00B0F0"/>
              </a:buClr>
              <a:buFont typeface="Wingdings" panose="05000000000000000000" pitchFamily="2" charset="2"/>
              <a:buChar char="§"/>
            </a:pPr>
            <a:r>
              <a:rPr lang="en-US" sz="2400" dirty="0"/>
              <a:t> Reel Alignment</a:t>
            </a:r>
          </a:p>
          <a:p>
            <a:pPr marL="457200" indent="-457200" eaLnBrk="1" hangingPunct="1">
              <a:buClr>
                <a:srgbClr val="00B0F0"/>
              </a:buClr>
              <a:buFont typeface="Wingdings" panose="05000000000000000000" pitchFamily="2" charset="2"/>
              <a:buChar char="§"/>
            </a:pPr>
            <a:r>
              <a:rPr lang="en-US" sz="2400" dirty="0"/>
              <a:t> Idler Assembly </a:t>
            </a:r>
          </a:p>
          <a:p>
            <a:pPr marL="457200" indent="-457200" eaLnBrk="1" hangingPunct="1">
              <a:buClr>
                <a:srgbClr val="00B0F0"/>
              </a:buClr>
              <a:buFont typeface="Wingdings" panose="05000000000000000000" pitchFamily="2" charset="2"/>
              <a:buChar char="§"/>
            </a:pPr>
            <a:r>
              <a:rPr lang="en-US" sz="2400" dirty="0"/>
              <a:t> Flared entry</a:t>
            </a:r>
          </a:p>
          <a:p>
            <a:pPr marL="457200" indent="-457200" eaLnBrk="1" hangingPunct="1">
              <a:buClr>
                <a:srgbClr val="00B0F0"/>
              </a:buClr>
              <a:buFont typeface="Wingdings" panose="05000000000000000000" pitchFamily="2" charset="2"/>
              <a:buChar char="§"/>
            </a:pPr>
            <a:r>
              <a:rPr lang="en-US" sz="2400" dirty="0"/>
              <a:t> Seamless tube</a:t>
            </a:r>
          </a:p>
          <a:p>
            <a:pPr lvl="1" eaLnBrk="1" hangingPunct="1"/>
            <a:endParaRPr lang="en-US" dirty="0"/>
          </a:p>
        </p:txBody>
      </p:sp>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533400"/>
            <a:ext cx="3386137" cy="4560888"/>
          </a:xfrm>
          <a:prstGeom prst="rect">
            <a:avLst/>
          </a:prstGeom>
          <a:noFill/>
          <a:ln w="9525">
            <a:solidFill>
              <a:schemeClr val="tx1"/>
            </a:solidFill>
            <a:miter lim="800000"/>
            <a:headEnd/>
            <a:tailEnd/>
          </a:ln>
          <a:effectLst>
            <a:outerShdw dist="107763" dir="2700000" algn="ctr" rotWithShape="0">
              <a:srgbClr val="B2B2B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6454314"/>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00025" y="152400"/>
            <a:ext cx="6659563" cy="688975"/>
          </a:xfrm>
        </p:spPr>
        <p:txBody>
          <a:bodyPr>
            <a:normAutofit fontScale="90000"/>
          </a:bodyPr>
          <a:lstStyle/>
          <a:p>
            <a:pPr eaLnBrk="1" hangingPunct="1"/>
            <a:r>
              <a:rPr lang="en-US" dirty="0"/>
              <a:t>Vertebrate Pest Management</a:t>
            </a:r>
          </a:p>
        </p:txBody>
      </p:sp>
      <p:sp>
        <p:nvSpPr>
          <p:cNvPr id="21507" name="Rectangle 3"/>
          <p:cNvSpPr>
            <a:spLocks noGrp="1" noChangeArrowheads="1"/>
          </p:cNvSpPr>
          <p:nvPr>
            <p:ph idx="1"/>
          </p:nvPr>
        </p:nvSpPr>
        <p:spPr>
          <a:xfrm>
            <a:off x="533400" y="1371600"/>
            <a:ext cx="5257800" cy="4792663"/>
          </a:xfrm>
        </p:spPr>
        <p:txBody>
          <a:bodyPr>
            <a:normAutofit lnSpcReduction="10000"/>
          </a:bodyPr>
          <a:lstStyle/>
          <a:p>
            <a:pPr marL="0" indent="0" eaLnBrk="1" hangingPunct="1">
              <a:lnSpc>
                <a:spcPct val="90000"/>
              </a:lnSpc>
            </a:pPr>
            <a:r>
              <a:rPr lang="en-US" dirty="0"/>
              <a:t>Rodents</a:t>
            </a:r>
          </a:p>
          <a:p>
            <a:pPr lvl="2" eaLnBrk="1" hangingPunct="1">
              <a:lnSpc>
                <a:spcPct val="90000"/>
              </a:lnSpc>
            </a:pPr>
            <a:r>
              <a:rPr lang="en-US" sz="2400" dirty="0"/>
              <a:t>Mice, Rats, Gophers, Squirrels</a:t>
            </a:r>
          </a:p>
          <a:p>
            <a:pPr lvl="1" eaLnBrk="1" hangingPunct="1">
              <a:lnSpc>
                <a:spcPct val="90000"/>
              </a:lnSpc>
            </a:pPr>
            <a:r>
              <a:rPr lang="en-US" sz="2800" dirty="0"/>
              <a:t>Start with clean field </a:t>
            </a:r>
          </a:p>
          <a:p>
            <a:pPr lvl="1" eaLnBrk="1" hangingPunct="1">
              <a:lnSpc>
                <a:spcPct val="90000"/>
              </a:lnSpc>
            </a:pPr>
            <a:r>
              <a:rPr lang="en-US" sz="2800" dirty="0"/>
              <a:t>Pack new installation </a:t>
            </a:r>
          </a:p>
          <a:p>
            <a:pPr lvl="1" eaLnBrk="1" hangingPunct="1">
              <a:lnSpc>
                <a:spcPct val="90000"/>
              </a:lnSpc>
            </a:pPr>
            <a:r>
              <a:rPr lang="en-US" sz="2800" dirty="0"/>
              <a:t>Control perimeters</a:t>
            </a:r>
          </a:p>
          <a:p>
            <a:pPr lvl="1" eaLnBrk="1" hangingPunct="1">
              <a:lnSpc>
                <a:spcPct val="90000"/>
              </a:lnSpc>
            </a:pPr>
            <a:r>
              <a:rPr lang="en-US" sz="2800" dirty="0"/>
              <a:t>Concerted effort to control</a:t>
            </a:r>
          </a:p>
          <a:p>
            <a:pPr lvl="1" eaLnBrk="1" hangingPunct="1">
              <a:lnSpc>
                <a:spcPct val="90000"/>
              </a:lnSpc>
            </a:pPr>
            <a:endParaRPr lang="en-US" sz="2800" dirty="0"/>
          </a:p>
          <a:p>
            <a:pPr lvl="1" eaLnBrk="1" hangingPunct="1">
              <a:lnSpc>
                <a:spcPct val="90000"/>
              </a:lnSpc>
            </a:pPr>
            <a:endParaRPr lang="en-US" sz="2800" dirty="0"/>
          </a:p>
          <a:p>
            <a:pPr lvl="1" eaLnBrk="1" hangingPunct="1">
              <a:lnSpc>
                <a:spcPct val="90000"/>
              </a:lnSpc>
            </a:pPr>
            <a:r>
              <a:rPr lang="en-US" sz="2800" dirty="0"/>
              <a:t>Consult your local pest control agency for injectable materials.</a:t>
            </a:r>
          </a:p>
        </p:txBody>
      </p:sp>
      <p:pic>
        <p:nvPicPr>
          <p:cNvPr id="215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165350"/>
            <a:ext cx="3254375" cy="2441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519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14325" y="381000"/>
            <a:ext cx="6985000" cy="688975"/>
          </a:xfrm>
        </p:spPr>
        <p:txBody>
          <a:bodyPr>
            <a:normAutofit fontScale="90000"/>
          </a:bodyPr>
          <a:lstStyle/>
          <a:p>
            <a:pPr eaLnBrk="1" hangingPunct="1"/>
            <a:r>
              <a:rPr lang="en-US" dirty="0"/>
              <a:t>Soil water movement with drip</a:t>
            </a:r>
          </a:p>
        </p:txBody>
      </p:sp>
      <p:pic>
        <p:nvPicPr>
          <p:cNvPr id="5939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524000"/>
            <a:ext cx="6937375" cy="3962400"/>
          </a:xfrm>
        </p:spPr>
      </p:pic>
    </p:spTree>
    <p:extLst>
      <p:ext uri="{BB962C8B-B14F-4D97-AF65-F5344CB8AC3E}">
        <p14:creationId xmlns:p14="http://schemas.microsoft.com/office/powerpoint/2010/main" val="590891417"/>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884648541"/>
      </p:ext>
    </p:extLst>
  </p:cSld>
  <p:clrMapOvr>
    <a:masterClrMapping/>
  </p:clrMapOvr>
  <p:transition spd="slow">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76200"/>
            <a:ext cx="3886200" cy="3886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095" y="3581400"/>
            <a:ext cx="5278178" cy="3191023"/>
          </a:xfrm>
          <a:prstGeom prst="rect">
            <a:avLst/>
          </a:prstGeom>
        </p:spPr>
      </p:pic>
    </p:spTree>
    <p:extLst>
      <p:ext uri="{BB962C8B-B14F-4D97-AF65-F5344CB8AC3E}">
        <p14:creationId xmlns:p14="http://schemas.microsoft.com/office/powerpoint/2010/main" val="1649844783"/>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3" y="685800"/>
            <a:ext cx="8963419"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1219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4943982" cy="1754326"/>
          </a:xfrm>
          <a:prstGeom prst="rect">
            <a:avLst/>
          </a:prstGeom>
          <a:noFill/>
        </p:spPr>
        <p:txBody>
          <a:bodyPr wrap="none" rtlCol="0">
            <a:spAutoFit/>
          </a:bodyPr>
          <a:lstStyle/>
          <a:p>
            <a:r>
              <a:rPr lang="en-US" dirty="0" smtClean="0"/>
              <a:t>RESOURCES TO CONSIDER:</a:t>
            </a:r>
          </a:p>
          <a:p>
            <a:endParaRPr lang="en-US" dirty="0"/>
          </a:p>
          <a:p>
            <a:r>
              <a:rPr lang="en-US" dirty="0" smtClean="0"/>
              <a:t>	NRCS OFFICE</a:t>
            </a:r>
          </a:p>
          <a:p>
            <a:r>
              <a:rPr lang="en-US" dirty="0"/>
              <a:t>	</a:t>
            </a:r>
            <a:r>
              <a:rPr lang="en-US" dirty="0" smtClean="0"/>
              <a:t>SOIL AND WATER CONSERVATION OFFICE</a:t>
            </a:r>
          </a:p>
          <a:p>
            <a:r>
              <a:rPr lang="en-US" dirty="0"/>
              <a:t>	</a:t>
            </a:r>
            <a:r>
              <a:rPr lang="en-US" dirty="0" smtClean="0"/>
              <a:t>ENERGY TRUST OR LOCAL PUD</a:t>
            </a:r>
          </a:p>
          <a:p>
            <a:endParaRPr lang="en-US" dirty="0"/>
          </a:p>
        </p:txBody>
      </p:sp>
      <p:sp>
        <p:nvSpPr>
          <p:cNvPr id="3" name="TextBox 2"/>
          <p:cNvSpPr txBox="1"/>
          <p:nvPr/>
        </p:nvSpPr>
        <p:spPr>
          <a:xfrm>
            <a:off x="1447800" y="3124200"/>
            <a:ext cx="4669996" cy="923330"/>
          </a:xfrm>
          <a:prstGeom prst="rect">
            <a:avLst/>
          </a:prstGeom>
          <a:noFill/>
        </p:spPr>
        <p:txBody>
          <a:bodyPr wrap="none" rtlCol="0">
            <a:spAutoFit/>
          </a:bodyPr>
          <a:lstStyle/>
          <a:p>
            <a:r>
              <a:rPr lang="en-US" dirty="0" smtClean="0"/>
              <a:t>THINGS THEY HELP WITH:</a:t>
            </a:r>
          </a:p>
          <a:p>
            <a:r>
              <a:rPr lang="en-US" dirty="0" smtClean="0"/>
              <a:t>COST SHARE ON IRRIGATION IMPROVMENTS</a:t>
            </a:r>
          </a:p>
          <a:p>
            <a:r>
              <a:rPr lang="en-US" dirty="0" smtClean="0"/>
              <a:t>HIGH TUNNELS FOR YEAR ROUND PRODUCTION</a:t>
            </a:r>
            <a:endParaRPr lang="en-US" dirty="0"/>
          </a:p>
        </p:txBody>
      </p:sp>
    </p:spTree>
    <p:extLst>
      <p:ext uri="{BB962C8B-B14F-4D97-AF65-F5344CB8AC3E}">
        <p14:creationId xmlns:p14="http://schemas.microsoft.com/office/powerpoint/2010/main" val="34930917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893"/>
            <a:ext cx="8991600" cy="681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7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9891"/>
            <a:ext cx="8382000" cy="641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644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974175"/>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80010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8590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38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470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2" y="2143124"/>
            <a:ext cx="8898467" cy="3696286"/>
          </a:xfrm>
          <a:prstGeom prst="rect">
            <a:avLst/>
          </a:prstGeom>
        </p:spPr>
      </p:pic>
    </p:spTree>
    <p:extLst>
      <p:ext uri="{BB962C8B-B14F-4D97-AF65-F5344CB8AC3E}">
        <p14:creationId xmlns:p14="http://schemas.microsoft.com/office/powerpoint/2010/main" val="486315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13423" y="-1461452"/>
            <a:ext cx="7717155" cy="9780905"/>
          </a:xfrm>
          <a:prstGeom prst="rect">
            <a:avLst/>
          </a:prstGeom>
          <a:noFill/>
          <a:ln>
            <a:noFill/>
          </a:ln>
        </p:spPr>
      </p:pic>
    </p:spTree>
    <p:extLst>
      <p:ext uri="{BB962C8B-B14F-4D97-AF65-F5344CB8AC3E}">
        <p14:creationId xmlns:p14="http://schemas.microsoft.com/office/powerpoint/2010/main" val="14969417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619125"/>
            <a:ext cx="9086850"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1321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8079421" cy="598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7039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763" y="381000"/>
            <a:ext cx="532447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726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2863"/>
            <a:ext cx="7162800"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8057756"/>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3654</TotalTime>
  <Words>1581</Words>
  <Application>Microsoft Office PowerPoint</Application>
  <PresentationFormat>On-screen Show (4:3)</PresentationFormat>
  <Paragraphs>200</Paragraphs>
  <Slides>42</Slides>
  <Notes>6</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42</vt:i4>
      </vt:variant>
    </vt:vector>
  </HeadingPairs>
  <TitlesOfParts>
    <vt:vector size="43" baseType="lpstr">
      <vt:lpstr>Office Theme</vt:lpstr>
      <vt:lpstr>SMALL CSA OR FARM IRRIGATION</vt:lpstr>
      <vt:lpstr>1. WATER SOURCE         A. WELL        b. SURFACE WATER        C. STORAGE TANKS 2. CONSIDERATION FOR IRRIGATION        A. WATER QUALITY        B. CROP TO BE IRRIGATED        C. LENGTH OF SEASON 3. IRRIGATION TYPE        A. BIG GUN TRAVELER        B. LINEAR OR PIVOT        C. WHEEL LINES        D. HAND LINES        E. MICRO SPRINKLERS        F. DRIP TUBE OR TAPE 4. FILTRATION        A. SAND MEDIA        B. DISK        C. SCREEN</vt:lpstr>
      <vt:lpstr>Soil water holding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Water Quality &amp; Drip</vt:lpstr>
      <vt:lpstr>The Art of Protecting Drip Systems</vt:lpstr>
      <vt:lpstr>The Art of Protecting Drip Systems</vt:lpstr>
      <vt:lpstr>The Art of Protecting Drip Systems</vt:lpstr>
      <vt:lpstr>The Art of Protecting Drip Systems</vt:lpstr>
      <vt:lpstr>The Task – Clogging Protection</vt:lpstr>
      <vt:lpstr>The Challenges and the Risks</vt:lpstr>
      <vt:lpstr>Filtration Technology</vt:lpstr>
      <vt:lpstr>The Secret to Success</vt:lpstr>
      <vt:lpstr>When Evaluating a Filter</vt:lpstr>
      <vt:lpstr>When Evaluating Filter Medium</vt:lpstr>
      <vt:lpstr>Open Area</vt:lpstr>
      <vt:lpstr>Filter Cake Effect</vt:lpstr>
      <vt:lpstr>Sand Filter – Flushing Process</vt:lpstr>
      <vt:lpstr>Filtration Technology</vt:lpstr>
      <vt:lpstr>Filtration Technology</vt:lpstr>
      <vt:lpstr>Surface to deep burial shank</vt:lpstr>
      <vt:lpstr>Review-</vt:lpstr>
      <vt:lpstr>Vertebrate Pest Management</vt:lpstr>
      <vt:lpstr>Soil water movement with drip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CSA OR FARM IRRIGATION</dc:title>
  <dc:creator>laptop</dc:creator>
  <cp:lastModifiedBy>laptop</cp:lastModifiedBy>
  <cp:revision>33</cp:revision>
  <dcterms:created xsi:type="dcterms:W3CDTF">2019-01-14T04:12:57Z</dcterms:created>
  <dcterms:modified xsi:type="dcterms:W3CDTF">2019-01-18T14:18:10Z</dcterms:modified>
</cp:coreProperties>
</file>